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80" r:id="rId4"/>
    <p:sldMasterId id="2147483804" r:id="rId5"/>
  </p:sldMasterIdLst>
  <p:sldIdLst>
    <p:sldId id="305" r:id="rId6"/>
    <p:sldId id="310" r:id="rId7"/>
    <p:sldId id="269" r:id="rId8"/>
    <p:sldId id="311" r:id="rId9"/>
    <p:sldId id="275" r:id="rId10"/>
    <p:sldId id="306" r:id="rId11"/>
    <p:sldId id="273" r:id="rId12"/>
    <p:sldId id="274" r:id="rId13"/>
    <p:sldId id="293" r:id="rId14"/>
    <p:sldId id="309" r:id="rId15"/>
    <p:sldId id="287" r:id="rId16"/>
    <p:sldId id="278" r:id="rId17"/>
    <p:sldId id="280" r:id="rId18"/>
    <p:sldId id="256" r:id="rId19"/>
    <p:sldId id="279" r:id="rId20"/>
    <p:sldId id="257" r:id="rId21"/>
    <p:sldId id="259" r:id="rId22"/>
    <p:sldId id="290" r:id="rId23"/>
    <p:sldId id="260" r:id="rId24"/>
    <p:sldId id="298" r:id="rId25"/>
    <p:sldId id="300" r:id="rId26"/>
    <p:sldId id="263" r:id="rId27"/>
    <p:sldId id="291" r:id="rId28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5BEA-328A-443B-AAA9-73ADFE776E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7415-DF37-43BE-90F9-BF793F46FA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D5CFD-B02F-42EE-AB4B-401F58BC5D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28F8-47B3-47EF-9552-7E50539BEA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D055D-1E06-4D65-9668-EBC67429AF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E508-F6E3-495D-BB06-4CC6E68BF7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3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5BEA-328A-443B-AAA9-73ADFE776E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7415-DF37-43BE-90F9-BF793F46FA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361B9-024C-4465-93D8-DC14FD80E3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11805-D413-42AC-85B9-6FF6F0C932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9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256A1-9414-4E2C-8287-1B3A5315B1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F35FE-5A50-4131-BA73-33DEF560CE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F1E9A-4841-43EF-8885-01430E336A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FFB91-CC7F-489F-B833-31769D3DF2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8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0C765-697B-4ADC-BEDE-FBAE13EDEF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0DA1-A42B-47F0-8E48-616B3F54D7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7D611-6D4A-442D-9919-580CEFB9CE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6EB4A-BBBB-4A2E-AD39-B842AAB619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06A90-F10D-4240-B5B9-B1ABE5579B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0E70-5D9E-492B-8DC2-D60DB0200C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8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E87E-D962-49F6-BAF8-4327222F18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B2E32-5020-4C44-9021-B0DC1779BA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0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361B9-024C-4465-93D8-DC14FD80E3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11805-D413-42AC-85B9-6FF6F0C932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4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2AC80-E55A-49D7-99AF-1F3B4D94C0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EC7C9-D196-4970-83A0-A5BA0B6782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8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D5CFD-B02F-42EE-AB4B-401F58BC5D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28F8-47B3-47EF-9552-7E50539BEA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2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D055D-1E06-4D65-9668-EBC67429AF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E508-F6E3-495D-BB06-4CC6E68BF7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7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5BEA-328A-443B-AAA9-73ADFE776E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7415-DF37-43BE-90F9-BF793F46FA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361B9-024C-4465-93D8-DC14FD80E3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11805-D413-42AC-85B9-6FF6F0C932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256A1-9414-4E2C-8287-1B3A5315B1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F35FE-5A50-4131-BA73-33DEF560CE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8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F1E9A-4841-43EF-8885-01430E336A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FFB91-CC7F-489F-B833-31769D3DF2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2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0C765-697B-4ADC-BEDE-FBAE13EDEF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0DA1-A42B-47F0-8E48-616B3F54D7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7D611-6D4A-442D-9919-580CEFB9CE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6EB4A-BBBB-4A2E-AD39-B842AAB619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06A90-F10D-4240-B5B9-B1ABE5579B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0E70-5D9E-492B-8DC2-D60DB0200C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256A1-9414-4E2C-8287-1B3A5315B1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F35FE-5A50-4131-BA73-33DEF560CE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4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E87E-D962-49F6-BAF8-4327222F18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B2E32-5020-4C44-9021-B0DC1779BA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4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2AC80-E55A-49D7-99AF-1F3B4D94C0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EC7C9-D196-4970-83A0-A5BA0B6782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6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D5CFD-B02F-42EE-AB4B-401F58BC5D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28F8-47B3-47EF-9552-7E50539BEA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3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D055D-1E06-4D65-9668-EBC67429AF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E508-F6E3-495D-BB06-4CC6E68BF7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4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4748-0246-406F-A874-D6801FE104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3B829-510D-40FB-B4C1-087585FE22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3429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C669A-870A-4B80-9819-A0F1C69086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66B1-C853-41DD-885A-0C4D1517E4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3076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24B00-51D9-4CEE-93B7-AB50932874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1F3C-06D1-4955-A039-6572B35BB6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4106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45CDE-4F04-4023-9A9D-0B42F9B7E5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06BFA-702E-47E0-B2B9-3BF85B7A45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0186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152DB-4540-40A8-BD6C-C98D747059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45D74-9542-4B50-9E5C-F07485C769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8020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B9137-F674-4B8F-9D53-997D0D698D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808F1-ABD2-40FC-BBED-DC8E829A78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2103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F1E9A-4841-43EF-8885-01430E336A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FFB91-CC7F-489F-B833-31769D3DF2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7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6E5EF-46A0-4E5F-B46D-79C5BFD360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D7761-98BE-4B0E-9D68-8CA8D6A02B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00294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AC7AF-BCAC-47C7-8181-12AD9DAFFE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711BB-77B6-41A7-BFB0-F3E1859C42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45715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A89F0-7F1E-4C51-9B28-5AC10C0141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EA57D-BF0C-4FA0-BE02-9C844258C8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63410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F91E4-7421-4EC2-936D-7B14BDE7E2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7AD1E-030E-42BD-A740-856EDEA12B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45266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7F34C-2CC1-4614-8107-251AC664DF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7900E-CBCB-4750-B2B6-3235CF5BAE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85487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116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85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4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966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1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0C765-697B-4ADC-BEDE-FBAE13EDEF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0DA1-A42B-47F0-8E48-616B3F54D7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4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28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091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372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44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20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07225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734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27764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321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3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7D611-6D4A-442D-9919-580CEFB9CE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6EB4A-BBBB-4A2E-AD39-B842AAB619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2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3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06A90-F10D-4240-B5B9-B1ABE5579B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0E70-5D9E-492B-8DC2-D60DB0200C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0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E87E-D962-49F6-BAF8-4327222F18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B2E32-5020-4C44-9021-B0DC1779BA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2AC80-E55A-49D7-99AF-1F3B4D94C0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EC7C9-D196-4970-83A0-A5BA0B6782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7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8FA936-7176-4753-8069-9FC63AE3EC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0419E8-49DD-4172-A22F-B1FC932DAC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9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8FA936-7176-4753-8069-9FC63AE3EC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0419E8-49DD-4172-A22F-B1FC932DAC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5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8FA936-7176-4753-8069-9FC63AE3EC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0419E8-49DD-4172-A22F-B1FC932DAC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0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FC4AB-FCBA-49B0-9B9D-89CF70EB10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9A7046-1CD2-43EB-897A-59325A56C6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9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8FA936-7176-4753-8069-9FC63AE3EC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450419E8-49DD-4172-A22F-B1FC932DAC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9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8.xml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2fHg0qGI14" TargetMode="Externa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849401" y="4302844"/>
            <a:ext cx="6400800" cy="17526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32656"/>
            <a:ext cx="77724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людина сприймає інформацію</a:t>
            </a:r>
            <a:endParaRPr lang="ru-RU" sz="8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Як людина сприймає інформацію? (2 клас, 3 клас - Інформатика) -  Інтерактивні завдання. Електронний помічник вчителя.">
            <a:extLst>
              <a:ext uri="{FF2B5EF4-FFF2-40B4-BE49-F238E27FC236}">
                <a16:creationId xmlns:a16="http://schemas.microsoft.com/office/drawing/2014/main" id="{82897C9C-A0D1-4E7C-9C2B-7D150F50F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485">
            <a:off x="7229309" y="4191878"/>
            <a:ext cx="1554180" cy="24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 descr="70R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76800"/>
            <a:ext cx="10366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/>
              <a:t>Органи чуття</a:t>
            </a:r>
            <a:endParaRPr lang="ru-RU" b="1"/>
          </a:p>
        </p:txBody>
      </p:sp>
      <p:pic>
        <p:nvPicPr>
          <p:cNvPr id="7175" name="Picture 7" descr="tax_time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1333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MICKE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128111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1schoolgirl10-m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4876800" y="213360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 flipV="1">
            <a:off x="1752600" y="2209800"/>
            <a:ext cx="2590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prstClr val="black"/>
              </a:solidFill>
            </a:endParaRPr>
          </a:p>
        </p:txBody>
      </p:sp>
      <p:pic>
        <p:nvPicPr>
          <p:cNvPr id="7182" name="Picture 14" descr="flower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1524000" y="3200400"/>
            <a:ext cx="3276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 flipV="1">
            <a:off x="5410200" y="3276600"/>
            <a:ext cx="2057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 flipV="1">
            <a:off x="4876800" y="3276600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prstClr val="black"/>
              </a:solidFill>
            </a:endParaRPr>
          </a:p>
        </p:txBody>
      </p:sp>
      <p:pic>
        <p:nvPicPr>
          <p:cNvPr id="7187" name="Picture 19" descr="AG00355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0"/>
            <a:ext cx="923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6786563" y="2697163"/>
            <a:ext cx="701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prstClr val="black"/>
                </a:solidFill>
              </a:rPr>
              <a:t>Зір</a:t>
            </a:r>
            <a:endParaRPr lang="ru-RU" sz="3200">
              <a:solidFill>
                <a:prstClr val="black"/>
              </a:solidFill>
            </a:endParaRP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533400" y="2405063"/>
            <a:ext cx="105568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prstClr val="black"/>
                </a:solidFill>
              </a:rPr>
              <a:t>Слух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7137400" y="4981575"/>
            <a:ext cx="1270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>
                <a:solidFill>
                  <a:prstClr val="black"/>
                </a:solidFill>
              </a:rPr>
              <a:t>Дотик</a:t>
            </a:r>
            <a:endParaRPr lang="ru-RU" sz="3200">
              <a:solidFill>
                <a:prstClr val="black"/>
              </a:solidFill>
            </a:endParaRP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609600" y="5072063"/>
            <a:ext cx="989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prstClr val="black"/>
                </a:solidFill>
              </a:rPr>
              <a:t>Нюх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3914775" y="5694363"/>
            <a:ext cx="1193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prstClr val="black"/>
                </a:solidFill>
              </a:rPr>
              <a:t>Смак</a:t>
            </a:r>
            <a:r>
              <a:rPr lang="ru-RU" sz="320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61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7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80" grpId="0" animBg="1"/>
      <p:bldP spid="7181" grpId="0" animBg="1"/>
      <p:bldP spid="7183" grpId="0" animBg="1"/>
      <p:bldP spid="7184" grpId="0" animBg="1"/>
      <p:bldP spid="71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948335"/>
              </p:ext>
            </p:extLst>
          </p:nvPr>
        </p:nvGraphicFramePr>
        <p:xfrm>
          <a:off x="323528" y="332656"/>
          <a:ext cx="8568952" cy="6324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74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3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0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7421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ЗІР </a:t>
                      </a:r>
                      <a:endParaRPr lang="uk-UA" sz="2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dirty="0">
                          <a:effectLst/>
                        </a:rPr>
                        <a:t>За </a:t>
                      </a:r>
                      <a:r>
                        <a:rPr lang="ru-RU" sz="1900" b="0" kern="1200" dirty="0" err="1">
                          <a:effectLst/>
                        </a:rPr>
                        <a:t>допомогою</a:t>
                      </a:r>
                      <a:r>
                        <a:rPr lang="ru-RU" sz="1900" b="0" kern="1200" dirty="0">
                          <a:effectLst/>
                        </a:rPr>
                        <a:t> очей ми </a:t>
                      </a:r>
                      <a:r>
                        <a:rPr lang="ru-RU" sz="1900" b="0" kern="1200" dirty="0" err="1">
                          <a:effectLst/>
                        </a:rPr>
                        <a:t>знаємо</a:t>
                      </a:r>
                      <a:r>
                        <a:rPr lang="ru-RU" sz="1900" b="0" kern="1200" dirty="0">
                          <a:effectLst/>
                        </a:rPr>
                        <a:t>, </a:t>
                      </a:r>
                      <a:r>
                        <a:rPr lang="ru-RU" sz="1900" b="0" kern="1200" dirty="0" err="1">
                          <a:effectLst/>
                        </a:rPr>
                        <a:t>що</a:t>
                      </a:r>
                      <a:r>
                        <a:rPr lang="ru-RU" sz="1900" b="0" kern="1200" dirty="0">
                          <a:effectLst/>
                        </a:rPr>
                        <a:t> небо </a:t>
                      </a:r>
                      <a:r>
                        <a:rPr lang="ru-RU" sz="1900" b="0" kern="1200" dirty="0" err="1">
                          <a:effectLst/>
                        </a:rPr>
                        <a:t>синє</a:t>
                      </a:r>
                      <a:r>
                        <a:rPr lang="ru-RU" sz="1900" b="0" kern="1200" dirty="0">
                          <a:effectLst/>
                        </a:rPr>
                        <a:t>, а </a:t>
                      </a:r>
                      <a:r>
                        <a:rPr lang="ru-RU" sz="1900" b="0" kern="1200" dirty="0" err="1">
                          <a:effectLst/>
                        </a:rPr>
                        <a:t>соняшник</a:t>
                      </a:r>
                      <a:r>
                        <a:rPr lang="ru-RU" sz="1900" b="0" kern="1200" dirty="0">
                          <a:effectLst/>
                        </a:rPr>
                        <a:t> </a:t>
                      </a:r>
                      <a:r>
                        <a:rPr lang="ru-RU" sz="1900" b="0" kern="1200" dirty="0" err="1">
                          <a:effectLst/>
                        </a:rPr>
                        <a:t>жовтий</a:t>
                      </a:r>
                      <a:r>
                        <a:rPr lang="ru-RU" sz="1900" b="0" kern="1200" dirty="0">
                          <a:effectLst/>
                        </a:rPr>
                        <a:t>.</a:t>
                      </a:r>
                      <a:endParaRPr lang="uk-UA" sz="1900" b="0" dirty="0"/>
                    </a:p>
                    <a:p>
                      <a:endParaRPr lang="uk-UA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421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СЛУХ </a:t>
                      </a:r>
                      <a:endParaRPr lang="uk-U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err="1">
                          <a:effectLst/>
                        </a:rPr>
                        <a:t>Вухами</a:t>
                      </a:r>
                      <a:r>
                        <a:rPr lang="ru-RU" sz="1900" kern="1200" dirty="0">
                          <a:effectLst/>
                        </a:rPr>
                        <a:t> ми </a:t>
                      </a:r>
                      <a:r>
                        <a:rPr lang="ru-RU" sz="1900" kern="1200" dirty="0" err="1">
                          <a:effectLst/>
                        </a:rPr>
                        <a:t>чуємо</a:t>
                      </a:r>
                      <a:r>
                        <a:rPr lang="ru-RU" sz="1900" kern="1200" dirty="0">
                          <a:effectLst/>
                        </a:rPr>
                        <a:t> </a:t>
                      </a:r>
                      <a:r>
                        <a:rPr lang="ru-RU" sz="1900" kern="1200" dirty="0" err="1">
                          <a:effectLst/>
                        </a:rPr>
                        <a:t>спів</a:t>
                      </a:r>
                      <a:r>
                        <a:rPr lang="ru-RU" sz="1900" kern="1200" dirty="0">
                          <a:effectLst/>
                        </a:rPr>
                        <a:t> </a:t>
                      </a:r>
                      <a:r>
                        <a:rPr lang="ru-RU" sz="1900" kern="1200" dirty="0" err="1">
                          <a:effectLst/>
                        </a:rPr>
                        <a:t>птахів</a:t>
                      </a:r>
                      <a:r>
                        <a:rPr lang="ru-RU" sz="1900" kern="1200" dirty="0">
                          <a:effectLst/>
                        </a:rPr>
                        <a:t> і голос </a:t>
                      </a:r>
                      <a:r>
                        <a:rPr lang="ru-RU" sz="1900" kern="1200" dirty="0" err="1">
                          <a:effectLst/>
                        </a:rPr>
                        <a:t>мами</a:t>
                      </a:r>
                      <a:r>
                        <a:rPr lang="ru-RU" sz="1900" kern="1200" dirty="0">
                          <a:effectLst/>
                        </a:rPr>
                        <a:t>.</a:t>
                      </a:r>
                      <a:endParaRPr lang="uk-UA" sz="1900" dirty="0"/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7421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ДОТИК</a:t>
                      </a:r>
                      <a:endParaRPr lang="uk-U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effectLst/>
                        </a:rPr>
                        <a:t>Погладивши </a:t>
                      </a:r>
                      <a:r>
                        <a:rPr lang="ru-RU" sz="1900" kern="1200" dirty="0" err="1">
                          <a:effectLst/>
                        </a:rPr>
                        <a:t>кошеня</a:t>
                      </a:r>
                      <a:r>
                        <a:rPr lang="ru-RU" sz="1900" kern="1200" dirty="0">
                          <a:effectLst/>
                        </a:rPr>
                        <a:t>, ми </a:t>
                      </a:r>
                      <a:r>
                        <a:rPr lang="ru-RU" sz="1900" kern="1200" dirty="0" err="1">
                          <a:effectLst/>
                        </a:rPr>
                        <a:t>дізнаємося</a:t>
                      </a:r>
                      <a:r>
                        <a:rPr lang="ru-RU" sz="1900" kern="1200" dirty="0">
                          <a:effectLst/>
                        </a:rPr>
                        <a:t>, </a:t>
                      </a:r>
                      <a:r>
                        <a:rPr lang="ru-RU" sz="1900" kern="1200" dirty="0" err="1">
                          <a:effectLst/>
                        </a:rPr>
                        <a:t>що</a:t>
                      </a:r>
                      <a:r>
                        <a:rPr lang="ru-RU" sz="1900" kern="1200" dirty="0">
                          <a:effectLst/>
                        </a:rPr>
                        <a:t> </a:t>
                      </a:r>
                      <a:r>
                        <a:rPr lang="ru-RU" sz="1900" kern="1200" dirty="0" err="1">
                          <a:effectLst/>
                        </a:rPr>
                        <a:t>воно</a:t>
                      </a:r>
                      <a:r>
                        <a:rPr lang="ru-RU" sz="1900" kern="1200" dirty="0">
                          <a:effectLst/>
                        </a:rPr>
                        <a:t> </a:t>
                      </a:r>
                      <a:r>
                        <a:rPr lang="ru-RU" sz="1900" kern="1200" dirty="0" err="1">
                          <a:effectLst/>
                        </a:rPr>
                        <a:t>пухнасте</a:t>
                      </a:r>
                      <a:r>
                        <a:rPr lang="ru-RU" sz="1900" kern="1200" dirty="0">
                          <a:effectLst/>
                        </a:rPr>
                        <a:t> і </a:t>
                      </a:r>
                      <a:r>
                        <a:rPr lang="ru-RU" sz="1900" kern="1200" dirty="0" err="1">
                          <a:effectLst/>
                        </a:rPr>
                        <a:t>м'яке</a:t>
                      </a:r>
                      <a:r>
                        <a:rPr lang="ru-RU" sz="1900" kern="1200" dirty="0">
                          <a:effectLst/>
                        </a:rPr>
                        <a:t>. </a:t>
                      </a:r>
                      <a:endParaRPr lang="uk-UA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7421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НЮХ </a:t>
                      </a:r>
                      <a:endParaRPr lang="uk-U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>
                          <a:effectLst/>
                        </a:rPr>
                        <a:t>Наш </a:t>
                      </a:r>
                      <a:r>
                        <a:rPr lang="ru-RU" sz="1900" kern="1200" dirty="0" err="1">
                          <a:effectLst/>
                        </a:rPr>
                        <a:t>помічник</a:t>
                      </a:r>
                      <a:r>
                        <a:rPr lang="ru-RU" sz="1900" kern="1200" dirty="0">
                          <a:effectLst/>
                        </a:rPr>
                        <a:t> </a:t>
                      </a:r>
                      <a:r>
                        <a:rPr lang="ru-RU" sz="1900" kern="1200" dirty="0" err="1">
                          <a:effectLst/>
                        </a:rPr>
                        <a:t>ніс</a:t>
                      </a:r>
                      <a:r>
                        <a:rPr lang="ru-RU" sz="1900" kern="1200" dirty="0">
                          <a:effectLst/>
                        </a:rPr>
                        <a:t>, </a:t>
                      </a:r>
                      <a:r>
                        <a:rPr lang="ru-RU" sz="1900" kern="1200" dirty="0" err="1">
                          <a:effectLst/>
                        </a:rPr>
                        <a:t>він</a:t>
                      </a:r>
                      <a:r>
                        <a:rPr lang="ru-RU" sz="1900" kern="1200" dirty="0">
                          <a:effectLst/>
                        </a:rPr>
                        <a:t> </a:t>
                      </a:r>
                      <a:r>
                        <a:rPr lang="ru-RU" sz="1900" kern="1200" dirty="0" err="1">
                          <a:effectLst/>
                        </a:rPr>
                        <a:t>допомагає</a:t>
                      </a:r>
                      <a:r>
                        <a:rPr lang="ru-RU" sz="1900" kern="1200" dirty="0">
                          <a:effectLst/>
                        </a:rPr>
                        <a:t> </a:t>
                      </a:r>
                      <a:r>
                        <a:rPr lang="ru-RU" sz="1900" kern="1200" dirty="0" err="1">
                          <a:effectLst/>
                        </a:rPr>
                        <a:t>відрізнити</a:t>
                      </a:r>
                      <a:r>
                        <a:rPr lang="ru-RU" sz="1900" kern="1200" dirty="0">
                          <a:effectLst/>
                        </a:rPr>
                        <a:t> запах </a:t>
                      </a:r>
                      <a:r>
                        <a:rPr lang="ru-RU" sz="1900" kern="1200" dirty="0" err="1">
                          <a:effectLst/>
                        </a:rPr>
                        <a:t>троянди</a:t>
                      </a:r>
                      <a:r>
                        <a:rPr lang="ru-RU" sz="1900" kern="1200" dirty="0">
                          <a:effectLst/>
                        </a:rPr>
                        <a:t> </a:t>
                      </a:r>
                      <a:r>
                        <a:rPr lang="ru-RU" sz="1900" kern="1200" dirty="0" err="1">
                          <a:effectLst/>
                        </a:rPr>
                        <a:t>від</a:t>
                      </a:r>
                      <a:r>
                        <a:rPr lang="ru-RU" sz="1900" kern="1200" dirty="0">
                          <a:effectLst/>
                        </a:rPr>
                        <a:t> запаху </a:t>
                      </a:r>
                      <a:r>
                        <a:rPr lang="ru-RU" sz="1900" kern="1200" dirty="0" err="1">
                          <a:effectLst/>
                        </a:rPr>
                        <a:t>ліків</a:t>
                      </a:r>
                      <a:r>
                        <a:rPr lang="ru-RU" sz="1900" kern="1200" dirty="0">
                          <a:effectLst/>
                        </a:rPr>
                        <a:t>.</a:t>
                      </a:r>
                      <a:endParaRPr lang="uk-UA" sz="1900" dirty="0"/>
                    </a:p>
                    <a:p>
                      <a:endParaRPr lang="uk-UA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2211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СМАК</a:t>
                      </a:r>
                      <a:endParaRPr lang="uk-U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effectLst/>
                        </a:rPr>
                        <a:t>Язик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effectLst/>
                        </a:rPr>
                        <a:t>дасть</a:t>
                      </a:r>
                      <a:r>
                        <a:rPr lang="ru-RU" sz="1800" kern="1200" dirty="0">
                          <a:effectLst/>
                        </a:rPr>
                        <a:t> сигнал, </a:t>
                      </a:r>
                      <a:r>
                        <a:rPr lang="ru-RU" sz="1800" kern="1200" dirty="0" err="1">
                          <a:effectLst/>
                        </a:rPr>
                        <a:t>що</a:t>
                      </a:r>
                      <a:r>
                        <a:rPr lang="ru-RU" sz="1800" kern="1200" dirty="0">
                          <a:effectLst/>
                        </a:rPr>
                        <a:t> лимон </a:t>
                      </a:r>
                      <a:r>
                        <a:rPr lang="ru-RU" sz="1800" kern="1200" dirty="0" err="1">
                          <a:effectLst/>
                        </a:rPr>
                        <a:t>кислий</a:t>
                      </a:r>
                      <a:r>
                        <a:rPr lang="ru-RU" sz="1800" kern="1200" dirty="0">
                          <a:effectLst/>
                        </a:rPr>
                        <a:t>, а </a:t>
                      </a:r>
                      <a:r>
                        <a:rPr lang="ru-RU" sz="1800" kern="1200" dirty="0" err="1">
                          <a:effectLst/>
                        </a:rPr>
                        <a:t>варення</a:t>
                      </a:r>
                      <a:r>
                        <a:rPr lang="ru-RU" sz="1800" kern="1200" dirty="0">
                          <a:effectLst/>
                        </a:rPr>
                        <a:t> солодке.</a:t>
                      </a:r>
                      <a:endParaRPr lang="uk-UA" dirty="0"/>
                    </a:p>
                    <a:p>
                      <a:endParaRPr lang="uk-UA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 descr="image0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455" y="404664"/>
            <a:ext cx="1656184" cy="102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mage00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44" y="1628800"/>
            <a:ext cx="1656184" cy="102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mage00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59" y="2795080"/>
            <a:ext cx="1711080" cy="106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image00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07" y="4038397"/>
            <a:ext cx="1656184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image00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59" y="5445224"/>
            <a:ext cx="1641106" cy="1114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91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258888" y="404813"/>
            <a:ext cx="8229600" cy="1143000"/>
          </a:xfrm>
        </p:spPr>
        <p:txBody>
          <a:bodyPr/>
          <a:lstStyle/>
          <a:p>
            <a:pPr algn="l" eaLnBrk="1" hangingPunct="1"/>
            <a:r>
              <a:rPr lang="uk-UA" sz="3200" dirty="0"/>
              <a:t>Роздивись картинки,назви органи чуттів, які допоможуть тобі дізнатися все про кожен об'єкт.</a:t>
            </a:r>
            <a:endParaRPr lang="ru-RU" sz="32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16050"/>
            <a:ext cx="181292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0" t="11943" r="16315" b="31825"/>
          <a:stretch>
            <a:fillRect/>
          </a:stretch>
        </p:blipFill>
        <p:spPr bwMode="auto">
          <a:xfrm>
            <a:off x="566738" y="4344988"/>
            <a:ext cx="2655887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089400"/>
            <a:ext cx="2663825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16050"/>
            <a:ext cx="25273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3835400"/>
            <a:ext cx="3021013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3" name="Picture 1" descr="C:\Users\Miroslava\Desktop\images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7" y="1454227"/>
            <a:ext cx="2400300" cy="2385447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9" name="Picture 2" descr="C:\Users\Руслан\Desktop\Сходинки\images (2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7" y="1400972"/>
            <a:ext cx="2523594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3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pPr eaLnBrk="1" hangingPunct="1"/>
            <a:r>
              <a:rPr lang="uk-UA" sz="4000" b="1" dirty="0"/>
              <a:t>Знайди зайве слово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58938"/>
            <a:ext cx="8839200" cy="4530725"/>
          </a:xfrm>
        </p:spPr>
        <p:txBody>
          <a:bodyPr/>
          <a:lstStyle/>
          <a:p>
            <a:pPr eaLnBrk="1" hangingPunct="1"/>
            <a:r>
              <a:rPr lang="uk-UA" sz="3600" b="1" dirty="0">
                <a:solidFill>
                  <a:srgbClr val="000099"/>
                </a:solidFill>
              </a:rPr>
              <a:t>Червоне,  блискуче ,                  ,  близьке</a:t>
            </a:r>
          </a:p>
          <a:p>
            <a:pPr eaLnBrk="1" hangingPunct="1"/>
            <a:endParaRPr lang="uk-UA" dirty="0"/>
          </a:p>
          <a:p>
            <a:pPr eaLnBrk="1" hangingPunct="1"/>
            <a:r>
              <a:rPr lang="uk-UA" sz="3600" b="1" dirty="0">
                <a:solidFill>
                  <a:srgbClr val="000099"/>
                </a:solidFill>
              </a:rPr>
              <a:t>Тихий, мелодійний, дзвінкий,</a:t>
            </a:r>
            <a:endParaRPr lang="uk-UA" sz="3600" dirty="0">
              <a:solidFill>
                <a:srgbClr val="000099"/>
              </a:solidFill>
            </a:endParaRPr>
          </a:p>
          <a:p>
            <a:pPr eaLnBrk="1" hangingPunct="1"/>
            <a:endParaRPr lang="uk-UA" dirty="0">
              <a:solidFill>
                <a:srgbClr val="000099"/>
              </a:solidFill>
            </a:endParaRPr>
          </a:p>
          <a:p>
            <a:pPr eaLnBrk="1" hangingPunct="1"/>
            <a:r>
              <a:rPr lang="uk-UA" b="1" dirty="0">
                <a:solidFill>
                  <a:srgbClr val="000099"/>
                </a:solidFill>
              </a:rPr>
              <a:t>                           </a:t>
            </a:r>
            <a:r>
              <a:rPr lang="uk-UA" sz="3600" b="1" dirty="0">
                <a:solidFill>
                  <a:srgbClr val="000099"/>
                </a:solidFill>
              </a:rPr>
              <a:t>солодкий, кислий, смачний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932040" y="1658938"/>
            <a:ext cx="20497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99"/>
                </a:solidFill>
              </a:rPr>
              <a:t>солодке</a:t>
            </a:r>
            <a:r>
              <a:rPr lang="ru-RU" sz="3200" b="1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732588" y="2909888"/>
            <a:ext cx="20574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>
                <a:solidFill>
                  <a:srgbClr val="000099"/>
                </a:solidFill>
              </a:rPr>
              <a:t>гарячий</a:t>
            </a:r>
            <a:endParaRPr lang="uk-UA" sz="3200" b="1">
              <a:solidFill>
                <a:srgbClr val="000099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84213" y="4133850"/>
            <a:ext cx="2667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</a:pPr>
            <a:r>
              <a:rPr lang="uk-UA" sz="3600" b="1">
                <a:solidFill>
                  <a:srgbClr val="000099"/>
                </a:solidFill>
              </a:rPr>
              <a:t>Ароматний</a:t>
            </a:r>
            <a:r>
              <a:rPr lang="ru-RU" sz="3600" b="1">
                <a:solidFill>
                  <a:srgbClr val="000099"/>
                </a:solidFill>
              </a:rPr>
              <a:t>,     </a:t>
            </a:r>
          </a:p>
        </p:txBody>
      </p:sp>
    </p:spTree>
    <p:extLst>
      <p:ext uri="{BB962C8B-B14F-4D97-AF65-F5344CB8AC3E}">
        <p14:creationId xmlns:p14="http://schemas.microsoft.com/office/powerpoint/2010/main" val="204581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62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62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Розставте по кошиках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7" name="Picture 5" descr="MCj0325826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88" y="4076700"/>
            <a:ext cx="1852574" cy="18416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8" name="Picture 6" descr="MCj032582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3" y="3392487"/>
            <a:ext cx="185261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24632" y="5322888"/>
            <a:ext cx="16671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b="1" dirty="0">
                <a:solidFill>
                  <a:srgbClr val="000000"/>
                </a:solidFill>
              </a:rPr>
              <a:t>Кисле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156176" y="5676832"/>
            <a:ext cx="25909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0000"/>
                </a:solidFill>
              </a:rPr>
              <a:t>Солодке</a:t>
            </a:r>
          </a:p>
        </p:txBody>
      </p:sp>
      <p:pic>
        <p:nvPicPr>
          <p:cNvPr id="28683" name="Picture 11" descr="MCj023249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6825"/>
            <a:ext cx="2201862" cy="13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 descr="MCj042347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988" y="2924175"/>
            <a:ext cx="1657350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7" name="Picture 15" descr="MCj041310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1430677"/>
            <a:ext cx="1368425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8" name="Picture 16" descr="MCj0333072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52" y="1266825"/>
            <a:ext cx="866775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7307263" y="2708275"/>
            <a:ext cx="649287" cy="136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5076825" y="2924175"/>
            <a:ext cx="1546225" cy="1389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5219700" y="5129213"/>
            <a:ext cx="1512888" cy="387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1832347" y="2443502"/>
            <a:ext cx="644898" cy="8165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9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0" grpId="0" animBg="1"/>
      <p:bldP spid="28691" grpId="0" animBg="1"/>
      <p:bldP spid="28692" grpId="0" animBg="1"/>
      <p:bldP spid="286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504825"/>
          </a:xfrm>
        </p:spPr>
        <p:txBody>
          <a:bodyPr/>
          <a:lstStyle/>
          <a:p>
            <a:pPr eaLnBrk="1" hangingPunct="1"/>
            <a:r>
              <a:rPr lang="uk-UA" dirty="0"/>
              <a:t>Заповни пусті клітинки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901562"/>
              </p:ext>
            </p:extLst>
          </p:nvPr>
        </p:nvGraphicFramePr>
        <p:xfrm>
          <a:off x="457200" y="549275"/>
          <a:ext cx="8229600" cy="6113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16">
                <a:tc>
                  <a:txBody>
                    <a:bodyPr/>
                    <a:lstStyle/>
                    <a:p>
                      <a:r>
                        <a:rPr lang="uk-UA" sz="3200" dirty="0"/>
                        <a:t>Об'єкт</a:t>
                      </a:r>
                      <a:r>
                        <a:rPr lang="uk-UA" sz="3200" baseline="0" dirty="0"/>
                        <a:t> </a:t>
                      </a:r>
                      <a:endParaRPr lang="ru-RU" sz="32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uk-UA" sz="3200" dirty="0"/>
                        <a:t>Орган</a:t>
                      </a:r>
                      <a:endParaRPr lang="ru-RU" sz="32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uk-UA" sz="2800" dirty="0"/>
                        <a:t>Вид інформаці</a:t>
                      </a:r>
                      <a:r>
                        <a:rPr lang="uk-UA" sz="2400" dirty="0"/>
                        <a:t>ї</a:t>
                      </a:r>
                      <a:endParaRPr lang="ru-RU" sz="24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787">
                <a:tc>
                  <a:txBody>
                    <a:bodyPr/>
                    <a:lstStyle/>
                    <a:p>
                      <a:pPr algn="l"/>
                      <a:r>
                        <a:rPr lang="uk-UA" sz="2400" dirty="0"/>
                        <a:t>Приклад    з </a:t>
                      </a:r>
                    </a:p>
                    <a:p>
                      <a:pPr algn="l"/>
                      <a:r>
                        <a:rPr lang="uk-UA" sz="2400" dirty="0"/>
                        <a:t>математики</a:t>
                      </a:r>
                      <a:endParaRPr lang="ru-RU" sz="2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Очі</a:t>
                      </a:r>
                      <a:endParaRPr lang="ru-RU" sz="3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Зорова</a:t>
                      </a:r>
                      <a:endParaRPr lang="ru-RU" sz="36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787">
                <a:tc>
                  <a:txBody>
                    <a:bodyPr/>
                    <a:lstStyle/>
                    <a:p>
                      <a:r>
                        <a:rPr lang="uk-UA" sz="2400" dirty="0"/>
                        <a:t>Лист до </a:t>
                      </a:r>
                    </a:p>
                    <a:p>
                      <a:r>
                        <a:rPr lang="uk-UA" sz="2400" dirty="0"/>
                        <a:t>друга</a:t>
                      </a:r>
                      <a:endParaRPr lang="ru-RU" sz="2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Зорова</a:t>
                      </a:r>
                      <a:endParaRPr lang="ru-RU" sz="36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787">
                <a:tc>
                  <a:txBody>
                    <a:bodyPr/>
                    <a:lstStyle/>
                    <a:p>
                      <a:r>
                        <a:rPr lang="uk-UA" sz="2400" dirty="0"/>
                        <a:t>Картина</a:t>
                      </a:r>
                      <a:endParaRPr lang="ru-RU" sz="2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9262">
                <a:tc>
                  <a:txBody>
                    <a:bodyPr/>
                    <a:lstStyle/>
                    <a:p>
                      <a:r>
                        <a:rPr lang="uk-UA" sz="2400" dirty="0" err="1"/>
                        <a:t>Радіо-</a:t>
                      </a:r>
                      <a:endParaRPr lang="uk-UA" sz="2400" dirty="0"/>
                    </a:p>
                    <a:p>
                      <a:r>
                        <a:rPr lang="uk-UA" sz="2400" dirty="0"/>
                        <a:t>передача</a:t>
                      </a:r>
                      <a:endParaRPr lang="ru-RU" sz="2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Вуха</a:t>
                      </a:r>
                      <a:endParaRPr lang="ru-RU" sz="3600" dirty="0"/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715">
                <a:tc>
                  <a:txBody>
                    <a:bodyPr/>
                    <a:lstStyle/>
                    <a:p>
                      <a:r>
                        <a:rPr lang="uk-UA" sz="2400" dirty="0" err="1"/>
                        <a:t>Теле-</a:t>
                      </a:r>
                      <a:endParaRPr lang="uk-UA" sz="2400" dirty="0"/>
                    </a:p>
                    <a:p>
                      <a:r>
                        <a:rPr lang="uk-UA" sz="2400" dirty="0"/>
                        <a:t>передача</a:t>
                      </a:r>
                      <a:endParaRPr lang="ru-RU" sz="2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Зорова</a:t>
                      </a:r>
                    </a:p>
                    <a:p>
                      <a:pPr algn="ctr"/>
                      <a:r>
                        <a:rPr lang="uk-UA" sz="3600" dirty="0"/>
                        <a:t>Слухова</a:t>
                      </a:r>
                      <a:endParaRPr lang="ru-RU" sz="36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495">
                <a:tc>
                  <a:txBody>
                    <a:bodyPr/>
                    <a:lstStyle/>
                    <a:p>
                      <a:r>
                        <a:rPr lang="uk-UA" sz="2400" dirty="0"/>
                        <a:t>Лимон</a:t>
                      </a:r>
                      <a:endParaRPr lang="ru-RU" sz="2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Смакова</a:t>
                      </a:r>
                      <a:endParaRPr lang="ru-RU" sz="36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9255" y="1124744"/>
            <a:ext cx="136815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dirty="0">
                <a:solidFill>
                  <a:prstClr val="white"/>
                </a:solidFill>
              </a:rPr>
              <a:t>2+2=4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174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782763"/>
            <a:ext cx="971550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2482850"/>
            <a:ext cx="1346200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3573463"/>
            <a:ext cx="12604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4581525"/>
            <a:ext cx="1385888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5732463"/>
            <a:ext cx="99218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74843" y="1873676"/>
            <a:ext cx="99899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Очі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4843" y="2649686"/>
            <a:ext cx="99899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Очі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6117" y="2710048"/>
            <a:ext cx="196239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Зорова</a:t>
            </a:r>
            <a:endParaRPr lang="ru-RU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233" y="3829771"/>
            <a:ext cx="26642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Слухова</a:t>
            </a:r>
            <a:endParaRPr lang="ru-RU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04477" y="4635636"/>
            <a:ext cx="99899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Очі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39816" y="5197684"/>
            <a:ext cx="13283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Вуха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34618" y="5967125"/>
            <a:ext cx="136768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Язик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9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332656"/>
            <a:ext cx="6264250" cy="1440160"/>
          </a:xfrm>
        </p:spPr>
        <p:txBody>
          <a:bodyPr/>
          <a:lstStyle/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Інформацію про те, що на дворі день ми отримуємо за допомогою…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1916832"/>
            <a:ext cx="2386012" cy="3889151"/>
          </a:xfrm>
        </p:spPr>
        <p:txBody>
          <a:bodyPr/>
          <a:lstStyle/>
          <a:p>
            <a:pPr>
              <a:buFontTx/>
              <a:buNone/>
            </a:pP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Шкіри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None/>
            </a:pP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Очей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None/>
            </a:pP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Вух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None/>
            </a:pP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Язика</a:t>
            </a:r>
          </a:p>
          <a:p>
            <a:pPr>
              <a:buFontTx/>
              <a:buNone/>
            </a:pP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Носа</a:t>
            </a:r>
          </a:p>
        </p:txBody>
      </p:sp>
      <p:pic>
        <p:nvPicPr>
          <p:cNvPr id="26628" name="Picture 4" descr="MCj040389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199204" cy="33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1223071" y="2782094"/>
            <a:ext cx="2449513" cy="7223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72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660232" cy="1143000"/>
          </a:xfrm>
        </p:spPr>
        <p:txBody>
          <a:bodyPr/>
          <a:lstStyle/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Інформацію про голосний чи тихий спів ми отримуємо за допомогою 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369489" y="2060574"/>
            <a:ext cx="3024188" cy="3960713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ЯЗИКА	</a:t>
            </a:r>
          </a:p>
          <a:p>
            <a:pPr>
              <a:buFontTx/>
              <a:buNone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ВУХ </a:t>
            </a:r>
          </a:p>
          <a:p>
            <a:pPr>
              <a:buFontTx/>
              <a:buNone/>
            </a:pP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ОЧЕЙ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None/>
            </a:pP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ШКІРИ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None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НОСА</a:t>
            </a:r>
          </a:p>
        </p:txBody>
      </p:sp>
      <p:pic>
        <p:nvPicPr>
          <p:cNvPr id="4101" name="Picture 5" descr="MCj028128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575"/>
            <a:ext cx="24320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11334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043608" y="2923382"/>
            <a:ext cx="2449513" cy="7223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380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uk-UA" sz="3200" dirty="0"/>
              <a:t>Визначити, якими органами чуття ми сприймаємо інформацію</a:t>
            </a:r>
            <a:br>
              <a:rPr lang="uk-UA" sz="3200" dirty="0"/>
            </a:br>
            <a:endParaRPr lang="uk-UA" sz="3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63284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4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Молодці! 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Documents and Settings\111\Рабочий стол\збірка\Nabor_fonov\3_GIF\School@kids\Малюнок13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0" b="100000" l="4818" r="99562">
                        <a14:foregroundMark x1="78686" y1="33380" x2="80146" y2="55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4175125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494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CE508BFC-5042-4A37-9AE2-B158A1E79863}"/>
              </a:ext>
            </a:extLst>
          </p:cNvPr>
          <p:cNvSpPr/>
          <p:nvPr/>
        </p:nvSpPr>
        <p:spPr>
          <a:xfrm>
            <a:off x="827584" y="1005136"/>
            <a:ext cx="8001272" cy="16047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/>
              <a:t>Росло 5 дубів. На кожному дубі - по 5 гілок. На кожній гілці - по 5 менших гілок. На кожній гілці по 5 груш. Скільки всього груш росло на дереві?</a:t>
            </a:r>
            <a:br>
              <a:rPr lang="uk-UA" sz="2400" dirty="0"/>
            </a:br>
            <a:endParaRPr lang="uk-UA" sz="2400" dirty="0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800984F7-EFA1-4493-973C-0FE50EDE246C}"/>
              </a:ext>
            </a:extLst>
          </p:cNvPr>
          <p:cNvSpPr/>
          <p:nvPr/>
        </p:nvSpPr>
        <p:spPr>
          <a:xfrm>
            <a:off x="1691680" y="2721335"/>
            <a:ext cx="7312768" cy="17259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/>
              <a:t>В родині с шість сестер і в кожної сестри по одному брату. Скільки всього дітей у цій сім'ї?</a:t>
            </a:r>
            <a:br>
              <a:rPr lang="uk-UA" sz="2800" dirty="0"/>
            </a:br>
            <a:endParaRPr lang="uk-UA" sz="2800" dirty="0"/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92FC825D-ED94-4EC3-B614-569D4F7A4ADB}"/>
              </a:ext>
            </a:extLst>
          </p:cNvPr>
          <p:cNvSpPr/>
          <p:nvPr/>
        </p:nvSpPr>
        <p:spPr>
          <a:xfrm>
            <a:off x="899592" y="4558680"/>
            <a:ext cx="8217296" cy="2160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/>
              <a:t>Антон написав на аркуші паперу число 86 і запропонував Миколі: "Не виконуючи жодних записів, збільш це число на 12 і покажи мені відповідь*. Микола миттю здогадався, що треба зробити. А чи здогадався ти?</a:t>
            </a:r>
            <a:br>
              <a:rPr lang="uk-UA" sz="2000" dirty="0"/>
            </a:br>
            <a:br>
              <a:rPr lang="uk-UA" sz="2000" dirty="0"/>
            </a:br>
            <a:endParaRPr lang="uk-UA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82110C-E9CC-4B31-9292-22A8DE0E8BFA}"/>
              </a:ext>
            </a:extLst>
          </p:cNvPr>
          <p:cNvSpPr txBox="1"/>
          <p:nvPr/>
        </p:nvSpPr>
        <p:spPr>
          <a:xfrm>
            <a:off x="1986254" y="124260"/>
            <a:ext cx="6043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Логічна розминка</a:t>
            </a:r>
          </a:p>
        </p:txBody>
      </p:sp>
    </p:spTree>
    <p:extLst>
      <p:ext uri="{BB962C8B-B14F-4D97-AF65-F5344CB8AC3E}">
        <p14:creationId xmlns:p14="http://schemas.microsoft.com/office/powerpoint/2010/main" val="35953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pPr eaLnBrk="1" hangingPunct="1"/>
            <a:r>
              <a:rPr lang="uk-UA" b="1" dirty="0" err="1">
                <a:solidFill>
                  <a:schemeClr val="accent2"/>
                </a:solidFill>
              </a:rPr>
              <a:t>Фізкультхвилинка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4355976" y="836712"/>
            <a:ext cx="4788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prstClr val="black"/>
                </a:solidFill>
              </a:rPr>
              <a:t>.</a:t>
            </a:r>
            <a:endParaRPr lang="ru-RU" sz="2800" b="1" i="1" dirty="0">
              <a:solidFill>
                <a:prstClr val="black"/>
              </a:solidFill>
            </a:endParaRPr>
          </a:p>
        </p:txBody>
      </p:sp>
      <p:pic>
        <p:nvPicPr>
          <p:cNvPr id="5" name="Picture 2" descr="C:\Users\Руслан\Desktop\Сходинки\index.png">
            <a:extLst>
              <a:ext uri="{FF2B5EF4-FFF2-40B4-BE49-F238E27FC236}">
                <a16:creationId xmlns:a16="http://schemas.microsoft.com/office/drawing/2014/main" id="{E80987CA-4A75-42EE-B61F-176B7B800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475252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Мультимедіа з Інтернету 2" title="Ennie and Yoyky Фізкультхвилинка">
            <a:hlinkClick r:id="" action="ppaction://media"/>
            <a:extLst>
              <a:ext uri="{FF2B5EF4-FFF2-40B4-BE49-F238E27FC236}">
                <a16:creationId xmlns:a16="http://schemas.microsoft.com/office/drawing/2014/main" id="{AFF37E3E-2A8F-468A-B2BB-1ACE43A0F7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6256" y="2044177"/>
            <a:ext cx="7731487" cy="434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0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слан\Desktop\Інформатика\5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5" y="-57883"/>
            <a:ext cx="9197685" cy="6915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0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://pedsovet.su/_ld/306/70846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73448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Практична робота</a:t>
            </a:r>
            <a:r>
              <a:rPr lang="uk-UA" sz="44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uk-UA" sz="4400" dirty="0">
              <a:solidFill>
                <a:srgbClr val="3399FF"/>
              </a:solidFill>
            </a:endParaRPr>
          </a:p>
          <a:p>
            <a:r>
              <a:rPr lang="uk-UA" sz="4400" b="1" i="1" dirty="0">
                <a:solidFill>
                  <a:srgbClr val="3399FF"/>
                </a:solidFill>
              </a:rPr>
              <a:t>      Робота з комп</a:t>
            </a:r>
            <a:r>
              <a:rPr lang="uk-UA" sz="4400" b="1" i="1" dirty="0">
                <a:solidFill>
                  <a:srgbClr val="3399FF"/>
                </a:solidFill>
                <a:latin typeface="Calibri"/>
                <a:cs typeface="Calibri"/>
              </a:rPr>
              <a:t>‘ютером</a:t>
            </a:r>
            <a:endParaRPr lang="uk-UA" sz="4400" b="1" i="1" dirty="0">
              <a:solidFill>
                <a:srgbClr val="3399FF"/>
              </a:solidFill>
            </a:endParaRPr>
          </a:p>
        </p:txBody>
      </p:sp>
      <p:pic>
        <p:nvPicPr>
          <p:cNvPr id="1026" name="Picture 2" descr="C:\Users\Руслан\Desktop\Сходинки\inde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475252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Руслан\Desktop\Сходинки\inde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3789040"/>
            <a:ext cx="475252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5936" y="0"/>
            <a:ext cx="11494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uk-UA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570" y="2649717"/>
            <a:ext cx="2662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дізнався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3464" y="252899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навчився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3131840" y="1759265"/>
            <a:ext cx="1219364" cy="949655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05412" y="1831273"/>
            <a:ext cx="1146708" cy="877647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186" y="3371791"/>
            <a:ext cx="403322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uk-UA" sz="2400" dirty="0"/>
              <a:t>Людина сприймає інформацію за допомогою    органів  чуття.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uk-UA" sz="2400" dirty="0"/>
              <a:t>Існує 5 органів чуття: зір, слух, нюх, смак, дотик.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uk-UA" sz="2400" dirty="0"/>
              <a:t>Інформацію можна отримати за допомогою декількох органів чуття.</a:t>
            </a:r>
          </a:p>
          <a:p>
            <a:endParaRPr lang="uk-UA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582010" y="3212976"/>
            <a:ext cx="423846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uk-UA" sz="2400" dirty="0"/>
              <a:t>Розв’язувати творчі завдання.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uk-UA" sz="2400" dirty="0"/>
              <a:t>Визначати вид інформації та орган чуття, за допомогою якого вона подається.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uk-UA" sz="2400" dirty="0"/>
              <a:t>Працювати з розвивальними іграми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11563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" y="1052736"/>
            <a:ext cx="9144000" cy="535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866900" y="260350"/>
            <a:ext cx="5688013" cy="2160588"/>
          </a:xfrm>
          <a:prstGeom prst="cloudCallout">
            <a:avLst>
              <a:gd name="adj1" fmla="val -18745"/>
              <a:gd name="adj2" fmla="val 37520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prstClr val="black"/>
                </a:solidFill>
              </a:rPr>
              <a:t>Інформація – це все нове, що ми дізнаємося про навколишній світ</a:t>
            </a:r>
            <a:endParaRPr lang="ru-RU" sz="2400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0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35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691680" y="332656"/>
            <a:ext cx="6516415" cy="2160588"/>
          </a:xfrm>
          <a:prstGeom prst="cloudCallout">
            <a:avLst>
              <a:gd name="adj1" fmla="val -18745"/>
              <a:gd name="adj2" fmla="val 37520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dirty="0">
                <a:solidFill>
                  <a:prstClr val="black"/>
                </a:solidFill>
              </a:rPr>
              <a:t>Гра «Вгадай предмет»</a:t>
            </a:r>
            <a:endParaRPr lang="ru-RU" sz="4000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/>
              <a:t>Як </a:t>
            </a:r>
            <a:r>
              <a:rPr lang="ru-RU" dirty="0" err="1"/>
              <a:t>дізнаємося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мами</a:t>
            </a:r>
            <a:r>
              <a:rPr lang="ru-RU" dirty="0"/>
              <a:t> “втекло” молоко?</a:t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23988"/>
            <a:ext cx="467995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350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/>
              <a:t>Як ми дізнаємося, що праска гаряча, а лід холодний?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24175"/>
            <a:ext cx="4105275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916113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832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/>
              <a:t>Як дізнаємося, що морозиво солодке, а лимон кислий? </a:t>
            </a:r>
            <a:br>
              <a:rPr lang="ru-RU"/>
            </a:br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1700213"/>
            <a:ext cx="4410076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349500"/>
            <a:ext cx="4964113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823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/>
              <a:t>Як дізнаємося, голосно грає музика або тихо?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62063"/>
            <a:ext cx="4392613" cy="49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618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647" y="450850"/>
            <a:ext cx="8229600" cy="9366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uk-UA" sz="4800" dirty="0"/>
              <a:t>Як ми дізнаємося, яка погода за вікном?</a:t>
            </a:r>
            <a:endParaRPr lang="ru-RU" sz="4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42862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40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3_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441</Words>
  <Application>Microsoft Office PowerPoint</Application>
  <PresentationFormat>Екран (4:3)</PresentationFormat>
  <Paragraphs>109</Paragraphs>
  <Slides>23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слайдів</vt:lpstr>
      </vt:variant>
      <vt:variant>
        <vt:i4>23</vt:i4>
      </vt:variant>
    </vt:vector>
  </HeadingPairs>
  <TitlesOfParts>
    <vt:vector size="34" baseType="lpstr">
      <vt:lpstr>Arial</vt:lpstr>
      <vt:lpstr>Calibri</vt:lpstr>
      <vt:lpstr>Century Gothic</vt:lpstr>
      <vt:lpstr>Courier New</vt:lpstr>
      <vt:lpstr>Wingdings</vt:lpstr>
      <vt:lpstr>Wingdings 3</vt:lpstr>
      <vt:lpstr>3_Тема2</vt:lpstr>
      <vt:lpstr>4_Тема2</vt:lpstr>
      <vt:lpstr>5_Тема2</vt:lpstr>
      <vt:lpstr>6_Тема2</vt:lpstr>
      <vt:lpstr>Віхоть</vt:lpstr>
      <vt:lpstr>Презентація PowerPoint</vt:lpstr>
      <vt:lpstr>Презентація PowerPoint</vt:lpstr>
      <vt:lpstr>Презентація PowerPoint</vt:lpstr>
      <vt:lpstr>Презентація PowerPoint</vt:lpstr>
      <vt:lpstr>Як дізнаємося, що у мами “втекло” молоко? </vt:lpstr>
      <vt:lpstr>Як ми дізнаємося, що праска гаряча, а лід холодний?</vt:lpstr>
      <vt:lpstr>Як дізнаємося, що морозиво солодке, а лимон кислий?  </vt:lpstr>
      <vt:lpstr>Як дізнаємося, голосно грає музика або тихо?</vt:lpstr>
      <vt:lpstr>Презентація PowerPoint</vt:lpstr>
      <vt:lpstr>Органи чуття</vt:lpstr>
      <vt:lpstr>Презентація PowerPoint</vt:lpstr>
      <vt:lpstr>Роздивись картинки,назви органи чуттів, які допоможуть тобі дізнатися все про кожен об'єкт.</vt:lpstr>
      <vt:lpstr>Знайди зайве слово</vt:lpstr>
      <vt:lpstr>Розставте по кошиках</vt:lpstr>
      <vt:lpstr>Заповни пусті клітинки </vt:lpstr>
      <vt:lpstr>Інформацію про те, що на дворі день ми отримуємо за допомогою…</vt:lpstr>
      <vt:lpstr>Інформацію про голосний чи тихий спів ми отримуємо за допомогою …</vt:lpstr>
      <vt:lpstr>Визначити, якими органами чуття ми сприймаємо інформацію </vt:lpstr>
      <vt:lpstr>Молодці! </vt:lpstr>
      <vt:lpstr>Фізкультхвилинка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Розставте по кошиках</dc:title>
  <dc:creator>Miroslava</dc:creator>
  <cp:lastModifiedBy>Interactiv</cp:lastModifiedBy>
  <cp:revision>97</cp:revision>
  <cp:lastPrinted>2014-01-18T16:08:09Z</cp:lastPrinted>
  <dcterms:created xsi:type="dcterms:W3CDTF">2013-06-05T19:29:25Z</dcterms:created>
  <dcterms:modified xsi:type="dcterms:W3CDTF">2022-01-18T09:15:32Z</dcterms:modified>
</cp:coreProperties>
</file>