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9.jpg"/><Relationship Id="rId5" Type="http://schemas.openxmlformats.org/officeDocument/2006/relationships/image" Target="../media/image5.jpg"/><Relationship Id="rId6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Relationship Id="rId9" Type="http://schemas.openxmlformats.org/officeDocument/2006/relationships/image" Target="../media/image6.jpg"/><Relationship Id="rId5" Type="http://schemas.openxmlformats.org/officeDocument/2006/relationships/image" Target="../media/image3.jpg"/><Relationship Id="rId6" Type="http://schemas.openxmlformats.org/officeDocument/2006/relationships/image" Target="../media/image1.jpg"/><Relationship Id="rId7" Type="http://schemas.openxmlformats.org/officeDocument/2006/relationships/image" Target="../media/image4.jpg"/><Relationship Id="rId8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187624" y="620688"/>
            <a:ext cx="7772400" cy="1470025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Електронна пошта</a:t>
            </a:r>
            <a:br>
              <a:rPr b="0" i="0" lang="ru-RU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e-mail - </a:t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115616" y="2708920"/>
            <a:ext cx="7336904" cy="2664296"/>
          </a:xfrm>
          <a:prstGeom prst="rect">
            <a:avLst/>
          </a:prstGeom>
          <a:solidFill>
            <a:srgbClr val="DAE5F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ru-RU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Служба Інтернету, призначена для пересилання комп'ютерними мережами повідомлень (електронних листів) від деякого користувача одному чи групі адресатів.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ru-RU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Разом з текстовим повідомленнями до листа прикріплюються файли будь-яких форматів.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_bg" id="86" name="Google Shape;86;p13"/>
          <p:cNvPicPr preferRelativeResize="0"/>
          <p:nvPr/>
        </p:nvPicPr>
        <p:blipFill rotWithShape="1">
          <a:blip r:embed="rId3">
            <a:alphaModFix/>
          </a:blip>
          <a:srcRect b="0" l="52025" r="0" t="6385"/>
          <a:stretch/>
        </p:blipFill>
        <p:spPr>
          <a:xfrm>
            <a:off x="251520" y="404664"/>
            <a:ext cx="2170664" cy="202934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20" y="285728"/>
            <a:ext cx="8643998" cy="616418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3"/>
          <p:cNvPicPr preferRelativeResize="0"/>
          <p:nvPr/>
        </p:nvPicPr>
        <p:blipFill rotWithShape="1">
          <a:blip r:embed="rId3">
            <a:alphaModFix/>
          </a:blip>
          <a:srcRect b="31640" l="72475" r="0" t="8789"/>
          <a:stretch/>
        </p:blipFill>
        <p:spPr>
          <a:xfrm>
            <a:off x="500034" y="571480"/>
            <a:ext cx="3581366" cy="435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3"/>
          <p:cNvPicPr preferRelativeResize="0"/>
          <p:nvPr/>
        </p:nvPicPr>
        <p:blipFill rotWithShape="1">
          <a:blip r:embed="rId4">
            <a:alphaModFix/>
          </a:blip>
          <a:srcRect b="63670" l="75254" r="0" t="3125"/>
          <a:stretch/>
        </p:blipFill>
        <p:spPr>
          <a:xfrm>
            <a:off x="4500562" y="1214422"/>
            <a:ext cx="4166358" cy="314327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58" y="714356"/>
            <a:ext cx="8640277" cy="485778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5"/>
          <p:cNvPicPr preferRelativeResize="0"/>
          <p:nvPr/>
        </p:nvPicPr>
        <p:blipFill rotWithShape="1">
          <a:blip r:embed="rId3">
            <a:alphaModFix/>
          </a:blip>
          <a:srcRect b="15818" l="28037" r="28037" t="10936"/>
          <a:stretch/>
        </p:blipFill>
        <p:spPr>
          <a:xfrm>
            <a:off x="1071538" y="214290"/>
            <a:ext cx="6786610" cy="636244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82" y="714356"/>
            <a:ext cx="8894403" cy="500066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7"/>
          <p:cNvPicPr preferRelativeResize="0"/>
          <p:nvPr/>
        </p:nvPicPr>
        <p:blipFill rotWithShape="1">
          <a:blip r:embed="rId3">
            <a:alphaModFix/>
          </a:blip>
          <a:srcRect b="11133" l="0" r="2818" t="0"/>
          <a:stretch/>
        </p:blipFill>
        <p:spPr>
          <a:xfrm>
            <a:off x="500034" y="642918"/>
            <a:ext cx="8175300" cy="53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1115616" y="188640"/>
            <a:ext cx="7221488" cy="854968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ru-RU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Історія</a:t>
            </a:r>
            <a:endParaRPr b="0" i="0" sz="5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611560" y="105273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Arial"/>
              <a:buChar char="•"/>
            </a:pPr>
            <a:r>
              <a:rPr b="0" i="1" lang="ru-RU" sz="29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Перша поштова програма SNDMSG (англ. send message – відправити повідомлення) була розроблена в 1971 році Реєм Томлінсоном для мережі ARPANet.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Arial"/>
              <a:buChar char="•"/>
            </a:pPr>
            <a:r>
              <a:rPr b="0" i="1" lang="ru-RU" sz="29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Першою адресою електронної пошти була адреса її винахідника tomlinson@bbn-tenexa. Символ @ для з'єднання частин поштової адреси був обраний ним же.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Arial"/>
              <a:buChar char="•"/>
            </a:pPr>
            <a:r>
              <a:rPr b="0" i="1" lang="ru-RU" sz="29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Перший лист був надісланий колегам з повідомленням про появу  нової можливості спілкування в мережі.</a:t>
            </a:r>
            <a:endParaRPr b="0" i="1" sz="29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default.jpeg"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104" y="4936492"/>
            <a:ext cx="3077716" cy="163878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467544" y="188640"/>
            <a:ext cx="8229600" cy="2592288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br>
              <a:rPr b="0" i="0" lang="ru-RU" sz="3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3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Функціонування електронної пошти побудовано на принципі </a:t>
            </a:r>
            <a:r>
              <a:rPr b="1" i="0" lang="ru-RU" sz="3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клієнт-сервер</a:t>
            </a:r>
            <a:r>
              <a:rPr b="0" i="0" lang="ru-RU" sz="3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b="0" i="0" lang="ru-RU" sz="3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3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Для обміну листами з поштовим сервером, потрібна спеціальна програма-клієнт. </a:t>
            </a:r>
            <a:br>
              <a:rPr b="0" i="0" lang="ru-RU" sz="3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395536" y="3140968"/>
            <a:ext cx="3384376" cy="1944216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Поштові клієнти </a:t>
            </a:r>
            <a:r>
              <a:rPr b="0" i="0" lang="ru-RU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br>
              <a:rPr b="0" i="0" lang="ru-RU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програми для отримання послуг електронної пошти</a:t>
            </a:r>
            <a:br>
              <a:rPr b="0" i="0" lang="ru-RU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" name="Google Shape;102;p15"/>
          <p:cNvCxnSpPr/>
          <p:nvPr/>
        </p:nvCxnSpPr>
        <p:spPr>
          <a:xfrm>
            <a:off x="3923928" y="4149080"/>
            <a:ext cx="648072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03" name="Google Shape;103;p15"/>
          <p:cNvSpPr/>
          <p:nvPr/>
        </p:nvSpPr>
        <p:spPr>
          <a:xfrm>
            <a:off x="4499992" y="3140968"/>
            <a:ext cx="3096344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Outlook Express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TheBat!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 Mail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Netscape Messenger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3.jpeg" id="104" name="Google Shape;1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0312" y="2708920"/>
            <a:ext cx="10801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.jpeg" id="105" name="Google Shape;10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0312" y="3645024"/>
            <a:ext cx="1106734" cy="1071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2.jpeg" id="106" name="Google Shape;106;p15"/>
          <p:cNvPicPr preferRelativeResize="0"/>
          <p:nvPr/>
        </p:nvPicPr>
        <p:blipFill rotWithShape="1">
          <a:blip r:embed="rId5">
            <a:alphaModFix/>
          </a:blip>
          <a:srcRect b="9281" l="22680" r="16841" t="15120"/>
          <a:stretch/>
        </p:blipFill>
        <p:spPr>
          <a:xfrm>
            <a:off x="7452320" y="4797152"/>
            <a:ext cx="1008112" cy="945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.jpeg" id="107" name="Google Shape;10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24328" y="5733256"/>
            <a:ext cx="980728" cy="98072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Веб-пошта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Сайти_веб-пошти.jpg" id="114" name="Google Shape;1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196752"/>
            <a:ext cx="8611465" cy="472588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br>
              <a:rPr b="0" i="0" lang="ru-RU" sz="39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39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Адреса електронної поштової скриньки</a:t>
            </a:r>
            <a:endParaRPr b="0" i="0" sz="39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1547664" y="2060848"/>
            <a:ext cx="590465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ivan@yandex.ru</a:t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2" name="Google Shape;122;p17"/>
          <p:cNvCxnSpPr/>
          <p:nvPr/>
        </p:nvCxnSpPr>
        <p:spPr>
          <a:xfrm flipH="1">
            <a:off x="2195736" y="2780928"/>
            <a:ext cx="792088" cy="1008112"/>
          </a:xfrm>
          <a:prstGeom prst="straightConnector1">
            <a:avLst/>
          </a:prstGeom>
          <a:noFill/>
          <a:ln cap="flat" cmpd="sng" w="9525">
            <a:solidFill>
              <a:srgbClr val="4A7DB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23" name="Google Shape;123;p17"/>
          <p:cNvCxnSpPr/>
          <p:nvPr/>
        </p:nvCxnSpPr>
        <p:spPr>
          <a:xfrm>
            <a:off x="5076056" y="2708920"/>
            <a:ext cx="864096" cy="1080120"/>
          </a:xfrm>
          <a:prstGeom prst="straightConnector1">
            <a:avLst/>
          </a:prstGeom>
          <a:noFill/>
          <a:ln cap="flat" cmpd="sng" w="9525">
            <a:solidFill>
              <a:srgbClr val="4A7D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24" name="Google Shape;124;p17"/>
          <p:cNvSpPr txBox="1"/>
          <p:nvPr/>
        </p:nvSpPr>
        <p:spPr>
          <a:xfrm>
            <a:off x="827584" y="4149080"/>
            <a:ext cx="2736304" cy="523220"/>
          </a:xfrm>
          <a:prstGeom prst="rect">
            <a:avLst/>
          </a:prstGeom>
          <a:solidFill>
            <a:srgbClr val="DAE5F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Ім'я користувача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4644008" y="4149080"/>
            <a:ext cx="3816424" cy="523220"/>
          </a:xfrm>
          <a:prstGeom prst="rect">
            <a:avLst/>
          </a:prstGeom>
          <a:solidFill>
            <a:srgbClr val="DAE5F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доменне ім'я сервера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1187624" y="4941168"/>
            <a:ext cx="6912768" cy="1569660"/>
          </a:xfrm>
          <a:prstGeom prst="rect">
            <a:avLst/>
          </a:prstGeom>
          <a:solidFill>
            <a:srgbClr val="DAE5F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Електронна скринька </a:t>
            </a:r>
            <a:r>
              <a:rPr b="0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це частина вільного дискового простору на сервері з конкретним ім'ям (адреса), де можна зберігати поштові реквізити для користувачів Інтернету.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22.jpeg" id="127" name="Google Shape;12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1268760"/>
            <a:ext cx="2242947" cy="139789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title"/>
          </p:nvPr>
        </p:nvSpPr>
        <p:spPr>
          <a:xfrm>
            <a:off x="395536" y="188640"/>
            <a:ext cx="8229600" cy="1143000"/>
          </a:xfrm>
          <a:prstGeom prst="rect">
            <a:avLst/>
          </a:prstGeom>
          <a:solidFill>
            <a:srgbClr val="DAE5F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Протоколи електронної пошти</a:t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8"/>
          <p:cNvSpPr txBox="1"/>
          <p:nvPr>
            <p:ph idx="1" type="body"/>
          </p:nvPr>
        </p:nvSpPr>
        <p:spPr>
          <a:xfrm>
            <a:off x="467544" y="1556792"/>
            <a:ext cx="8229600" cy="4525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ru-RU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POPЗ – (англ. Post Office Protocol version 3 -протокол поштового відділення версії 3) – визначає правила пересилання поштових повідомлень від поштового сервера до комп'ютера користувача;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ru-RU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 – (англ. Simple Mail Transfer Protocol - простий протокол пересилання пошти) – визначає правила пересилання поштових повідомлень від комп'ютера користувача до поштового сервера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ru-RU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IMAP – (англ. Internet Message Access Protocol – протокол Інтернету для доступу до повідомлень) – призначений для обробки вхідних повідомлень 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ru-RU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Відправка та отримання електронних листів</a:t>
            </a:r>
            <a:endParaRPr b="0" i="0" sz="3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.jpeg" id="141" name="Google Shape;1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916832"/>
            <a:ext cx="19050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.jpeg" id="142" name="Google Shape;14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0272" y="4581128"/>
            <a:ext cx="166687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5.jpeg" id="143" name="Google Shape;14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19872" y="1700808"/>
            <a:ext cx="1584176" cy="2102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5.jpeg" id="144" name="Google Shape;144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6876256" y="1484784"/>
            <a:ext cx="1573135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/>
          <p:nvPr/>
        </p:nvSpPr>
        <p:spPr>
          <a:xfrm>
            <a:off x="395536" y="3501008"/>
            <a:ext cx="16561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Поштовий клієнт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7020272" y="5949280"/>
            <a:ext cx="16561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Поштовий клієнт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7" name="Google Shape;147;p19"/>
          <p:cNvCxnSpPr/>
          <p:nvPr/>
        </p:nvCxnSpPr>
        <p:spPr>
          <a:xfrm>
            <a:off x="2195736" y="2636912"/>
            <a:ext cx="1080120" cy="0"/>
          </a:xfrm>
          <a:prstGeom prst="straightConnector1">
            <a:avLst/>
          </a:prstGeom>
          <a:noFill/>
          <a:ln cap="flat" cmpd="sng" w="9525">
            <a:solidFill>
              <a:srgbClr val="4A7D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48" name="Google Shape;148;p19"/>
          <p:cNvSpPr txBox="1"/>
          <p:nvPr/>
        </p:nvSpPr>
        <p:spPr>
          <a:xfrm>
            <a:off x="2123728" y="3068960"/>
            <a:ext cx="144016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Відправка листа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Протокол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SMTP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3851920" y="3717032"/>
            <a:ext cx="13681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Поштовий сервер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7524328" y="3429000"/>
            <a:ext cx="13681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Поштовий сервер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.jpeg" id="151" name="Google Shape;151;p19"/>
          <p:cNvPicPr preferRelativeResize="0"/>
          <p:nvPr/>
        </p:nvPicPr>
        <p:blipFill rotWithShape="1">
          <a:blip r:embed="rId7">
            <a:alphaModFix/>
          </a:blip>
          <a:srcRect b="19760" l="0" r="29568" t="0"/>
          <a:stretch/>
        </p:blipFill>
        <p:spPr>
          <a:xfrm>
            <a:off x="2195736" y="1556792"/>
            <a:ext cx="1115139" cy="8583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19"/>
          <p:cNvCxnSpPr/>
          <p:nvPr/>
        </p:nvCxnSpPr>
        <p:spPr>
          <a:xfrm>
            <a:off x="5076056" y="2636912"/>
            <a:ext cx="1440160" cy="0"/>
          </a:xfrm>
          <a:prstGeom prst="straightConnector1">
            <a:avLst/>
          </a:prstGeom>
          <a:noFill/>
          <a:ln cap="flat" cmpd="sng" w="9525">
            <a:solidFill>
              <a:srgbClr val="4A7DBB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descr="i.jpeg" id="153" name="Google Shape;153;p19"/>
          <p:cNvPicPr preferRelativeResize="0"/>
          <p:nvPr/>
        </p:nvPicPr>
        <p:blipFill rotWithShape="1">
          <a:blip r:embed="rId8">
            <a:alphaModFix/>
          </a:blip>
          <a:srcRect b="19760" l="0" r="29568" t="0"/>
          <a:stretch/>
        </p:blipFill>
        <p:spPr>
          <a:xfrm>
            <a:off x="5364088" y="2852936"/>
            <a:ext cx="1080120" cy="83143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 txBox="1"/>
          <p:nvPr/>
        </p:nvSpPr>
        <p:spPr>
          <a:xfrm>
            <a:off x="5076056" y="1628800"/>
            <a:ext cx="165618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Передача листа іншому серверу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" name="Google Shape;155;p19"/>
          <p:cNvCxnSpPr/>
          <p:nvPr/>
        </p:nvCxnSpPr>
        <p:spPr>
          <a:xfrm>
            <a:off x="7380312" y="3429000"/>
            <a:ext cx="0" cy="1008112"/>
          </a:xfrm>
          <a:prstGeom prst="straightConnector1">
            <a:avLst/>
          </a:prstGeom>
          <a:noFill/>
          <a:ln cap="flat" cmpd="sng" w="9525">
            <a:solidFill>
              <a:srgbClr val="4A7DB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56" name="Google Shape;156;p19"/>
          <p:cNvSpPr txBox="1"/>
          <p:nvPr/>
        </p:nvSpPr>
        <p:spPr>
          <a:xfrm>
            <a:off x="5076056" y="4941168"/>
            <a:ext cx="187220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Отримання листа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Протоколи </a:t>
            </a:r>
            <a:r>
              <a:rPr b="0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POPЗ, IMAP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.jpeg" id="157" name="Google Shape;157;p19"/>
          <p:cNvPicPr preferRelativeResize="0"/>
          <p:nvPr/>
        </p:nvPicPr>
        <p:blipFill rotWithShape="1">
          <a:blip r:embed="rId9">
            <a:alphaModFix/>
          </a:blip>
          <a:srcRect b="19760" l="0" r="29568" t="0"/>
          <a:stretch/>
        </p:blipFill>
        <p:spPr>
          <a:xfrm>
            <a:off x="5940152" y="4437112"/>
            <a:ext cx="720080" cy="55429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Структура електронного листа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0"/>
          <p:cNvSpPr txBox="1"/>
          <p:nvPr>
            <p:ph idx="1" type="body"/>
          </p:nvPr>
        </p:nvSpPr>
        <p:spPr>
          <a:xfrm>
            <a:off x="467544" y="148478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ru-RU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ru-RU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Від – поле для введення адреси відправника.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ru-RU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Кому – поле для введення адреси електронної скриньки одержувача.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ru-RU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Копія – поле для введення адрес інших одержувачів.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ru-RU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Прихована – поле для введення адрес одержувачів, дані яких не будуть повідомлені іншим адресатам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ru-RU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Тема – введення короткого опису змісту повідомлення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ru-RU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Приєднати – поле з повідомленням про файли, прикріплені до листа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ru-RU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Тіло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ru-RU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Прикріплені файли</a:t>
            </a:r>
            <a:endParaRPr b="0" i="0" sz="25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s3.jpeg" id="165" name="Google Shape;16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6216" y="4800600"/>
            <a:ext cx="20574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1"/>
          <p:cNvPicPr preferRelativeResize="0"/>
          <p:nvPr/>
        </p:nvPicPr>
        <p:blipFill rotWithShape="1">
          <a:blip r:embed="rId3">
            <a:alphaModFix/>
          </a:blip>
          <a:srcRect b="27734" l="26902" r="0" t="9765"/>
          <a:stretch/>
        </p:blipFill>
        <p:spPr>
          <a:xfrm>
            <a:off x="928662" y="357166"/>
            <a:ext cx="6786610" cy="326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 rotWithShape="1">
          <a:blip r:embed="rId4">
            <a:alphaModFix/>
          </a:blip>
          <a:srcRect b="23631" l="20900" r="21998" t="8984"/>
          <a:stretch/>
        </p:blipFill>
        <p:spPr>
          <a:xfrm>
            <a:off x="785786" y="2643182"/>
            <a:ext cx="5643602" cy="374431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