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70" name="Google Shape;70;p11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39" name="Google Shape;39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45" name="Google Shape;45;p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62" name="Google Shape;62;p1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3" name="Google Shape;63;p10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64" name="Google Shape;64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9CDE5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Relationship Id="rId4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2.jpg"/><Relationship Id="rId5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replit.com/languages/python3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1071562" y="285750"/>
            <a:ext cx="7429500" cy="1466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Тема: Мова програмування. </a:t>
            </a:r>
            <a:endParaRPr/>
          </a:p>
          <a:p>
            <a:pPr indent="0" lvl="0" marL="0" marR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Середовище програмування.</a:t>
            </a:r>
            <a:endParaRPr/>
          </a:p>
        </p:txBody>
      </p:sp>
      <p:pic>
        <p:nvPicPr>
          <p:cNvPr descr="439492_1574682222.jpg" id="85" name="Google Shape;85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1500" y="1928812"/>
            <a:ext cx="3529012" cy="20716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ython_logo_and_wordmark.svg.png" id="86" name="Google Shape;86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643187" y="4357687"/>
            <a:ext cx="5715000" cy="16938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428625" y="357187"/>
            <a:ext cx="82296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0" i="0" lang="en-US" sz="4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Якщо алгоритм створюють для виконавця людини, то його подають графічно або за допомогою блок-схем</a:t>
            </a:r>
            <a:endParaRPr/>
          </a:p>
        </p:txBody>
      </p:sp>
      <p:sp>
        <p:nvSpPr>
          <p:cNvPr id="92" name="Google Shape;92;p14"/>
          <p:cNvSpPr/>
          <p:nvPr/>
        </p:nvSpPr>
        <p:spPr>
          <a:xfrm>
            <a:off x="357187" y="3071812"/>
            <a:ext cx="2643187" cy="642937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початок</a:t>
            </a:r>
            <a:endParaRPr/>
          </a:p>
        </p:txBody>
      </p:sp>
      <p:sp>
        <p:nvSpPr>
          <p:cNvPr id="93" name="Google Shape;93;p14"/>
          <p:cNvSpPr/>
          <p:nvPr/>
        </p:nvSpPr>
        <p:spPr>
          <a:xfrm>
            <a:off x="3429000" y="3071812"/>
            <a:ext cx="2786062" cy="857250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кінець</a:t>
            </a:r>
            <a:endParaRPr/>
          </a:p>
        </p:txBody>
      </p:sp>
      <p:cxnSp>
        <p:nvCxnSpPr>
          <p:cNvPr id="94" name="Google Shape;94;p14"/>
          <p:cNvCxnSpPr/>
          <p:nvPr/>
        </p:nvCxnSpPr>
        <p:spPr>
          <a:xfrm rot="5400000">
            <a:off x="1320800" y="3965575"/>
            <a:ext cx="500062" cy="1587"/>
          </a:xfrm>
          <a:prstGeom prst="straightConnector1">
            <a:avLst/>
          </a:prstGeom>
          <a:noFill/>
          <a:ln cap="flat" cmpd="sng" w="38100">
            <a:solidFill>
              <a:srgbClr val="4A7EBB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95" name="Google Shape;95;p14"/>
          <p:cNvCxnSpPr/>
          <p:nvPr/>
        </p:nvCxnSpPr>
        <p:spPr>
          <a:xfrm rot="5400000">
            <a:off x="4536281" y="2893218"/>
            <a:ext cx="500062" cy="0"/>
          </a:xfrm>
          <a:prstGeom prst="straightConnector1">
            <a:avLst/>
          </a:prstGeom>
          <a:noFill/>
          <a:ln cap="flat" cmpd="sng" w="38100">
            <a:solidFill>
              <a:srgbClr val="4A7EBB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sp>
        <p:nvSpPr>
          <p:cNvPr id="96" name="Google Shape;96;p14"/>
          <p:cNvSpPr txBox="1"/>
          <p:nvPr/>
        </p:nvSpPr>
        <p:spPr>
          <a:xfrm>
            <a:off x="6429375" y="3143250"/>
            <a:ext cx="2428875" cy="714375"/>
          </a:xfrm>
          <a:prstGeom prst="rect">
            <a:avLst/>
          </a:prstGeom>
          <a:noFill/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команда</a:t>
            </a:r>
            <a:endParaRPr/>
          </a:p>
        </p:txBody>
      </p:sp>
      <p:cxnSp>
        <p:nvCxnSpPr>
          <p:cNvPr id="97" name="Google Shape;97;p14"/>
          <p:cNvCxnSpPr/>
          <p:nvPr/>
        </p:nvCxnSpPr>
        <p:spPr>
          <a:xfrm rot="5400000">
            <a:off x="7500937" y="2928937"/>
            <a:ext cx="428625" cy="0"/>
          </a:xfrm>
          <a:prstGeom prst="straightConnector1">
            <a:avLst/>
          </a:prstGeom>
          <a:noFill/>
          <a:ln cap="flat" cmpd="sng" w="38100">
            <a:solidFill>
              <a:srgbClr val="4A7EBB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98" name="Google Shape;98;p14"/>
          <p:cNvCxnSpPr/>
          <p:nvPr/>
        </p:nvCxnSpPr>
        <p:spPr>
          <a:xfrm rot="5400000">
            <a:off x="7501731" y="4142581"/>
            <a:ext cx="428625" cy="1587"/>
          </a:xfrm>
          <a:prstGeom prst="straightConnector1">
            <a:avLst/>
          </a:prstGeom>
          <a:noFill/>
          <a:ln cap="flat" cmpd="sng" w="38100">
            <a:solidFill>
              <a:srgbClr val="4A7EBB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sp>
        <p:nvSpPr>
          <p:cNvPr id="99" name="Google Shape;99;p14"/>
          <p:cNvSpPr/>
          <p:nvPr/>
        </p:nvSpPr>
        <p:spPr>
          <a:xfrm>
            <a:off x="571500" y="4714875"/>
            <a:ext cx="2714625" cy="714375"/>
          </a:xfrm>
          <a:prstGeom prst="parallelogram">
            <a:avLst>
              <a:gd fmla="val 1421" name="adj"/>
            </a:avLst>
          </a:prstGeom>
          <a:noFill/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введення даних</a:t>
            </a:r>
            <a:endParaRPr/>
          </a:p>
        </p:txBody>
      </p:sp>
      <p:sp>
        <p:nvSpPr>
          <p:cNvPr id="100" name="Google Shape;100;p14"/>
          <p:cNvSpPr/>
          <p:nvPr/>
        </p:nvSpPr>
        <p:spPr>
          <a:xfrm>
            <a:off x="3429000" y="4500562"/>
            <a:ext cx="2714625" cy="714375"/>
          </a:xfrm>
          <a:prstGeom prst="parallelogram">
            <a:avLst>
              <a:gd fmla="val 1421" name="adj"/>
            </a:avLst>
          </a:prstGeom>
          <a:noFill/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виведення даних</a:t>
            </a:r>
            <a:endParaRPr/>
          </a:p>
        </p:txBody>
      </p:sp>
      <p:cxnSp>
        <p:nvCxnSpPr>
          <p:cNvPr id="101" name="Google Shape;101;p14"/>
          <p:cNvCxnSpPr/>
          <p:nvPr/>
        </p:nvCxnSpPr>
        <p:spPr>
          <a:xfrm rot="5400000">
            <a:off x="1928018" y="4501356"/>
            <a:ext cx="428625" cy="1587"/>
          </a:xfrm>
          <a:prstGeom prst="straightConnector1">
            <a:avLst/>
          </a:prstGeom>
          <a:noFill/>
          <a:ln cap="flat" cmpd="sng" w="38100">
            <a:solidFill>
              <a:srgbClr val="4A7EBB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102" name="Google Shape;102;p14"/>
          <p:cNvCxnSpPr/>
          <p:nvPr/>
        </p:nvCxnSpPr>
        <p:spPr>
          <a:xfrm rot="5400000">
            <a:off x="1893887" y="5678487"/>
            <a:ext cx="500062" cy="1587"/>
          </a:xfrm>
          <a:prstGeom prst="straightConnector1">
            <a:avLst/>
          </a:prstGeom>
          <a:noFill/>
          <a:ln cap="flat" cmpd="sng" w="38100">
            <a:solidFill>
              <a:srgbClr val="4A7EBB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103" name="Google Shape;103;p14"/>
          <p:cNvCxnSpPr/>
          <p:nvPr/>
        </p:nvCxnSpPr>
        <p:spPr>
          <a:xfrm rot="5400000">
            <a:off x="4429918" y="4285456"/>
            <a:ext cx="428625" cy="1587"/>
          </a:xfrm>
          <a:prstGeom prst="straightConnector1">
            <a:avLst/>
          </a:prstGeom>
          <a:noFill/>
          <a:ln cap="flat" cmpd="sng" w="38100">
            <a:solidFill>
              <a:srgbClr val="4A7EBB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104" name="Google Shape;104;p14"/>
          <p:cNvCxnSpPr/>
          <p:nvPr/>
        </p:nvCxnSpPr>
        <p:spPr>
          <a:xfrm rot="5400000">
            <a:off x="4501356" y="6214268"/>
            <a:ext cx="428625" cy="1587"/>
          </a:xfrm>
          <a:prstGeom prst="straightConnector1">
            <a:avLst/>
          </a:prstGeom>
          <a:noFill/>
          <a:ln cap="flat" cmpd="sng" w="38100">
            <a:solidFill>
              <a:srgbClr val="4A7EBB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sp>
        <p:nvSpPr>
          <p:cNvPr id="105" name="Google Shape;105;p14"/>
          <p:cNvSpPr/>
          <p:nvPr/>
        </p:nvSpPr>
        <p:spPr>
          <a:xfrm>
            <a:off x="5357812" y="5572125"/>
            <a:ext cx="2500312" cy="785812"/>
          </a:xfrm>
          <a:prstGeom prst="flowChartDecision">
            <a:avLst/>
          </a:prstGeom>
          <a:noFill/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умова</a:t>
            </a:r>
            <a:endParaRPr/>
          </a:p>
        </p:txBody>
      </p:sp>
      <p:cxnSp>
        <p:nvCxnSpPr>
          <p:cNvPr id="106" name="Google Shape;106;p14"/>
          <p:cNvCxnSpPr/>
          <p:nvPr/>
        </p:nvCxnSpPr>
        <p:spPr>
          <a:xfrm>
            <a:off x="-1571625" y="6000750"/>
            <a:ext cx="914400" cy="914400"/>
          </a:xfrm>
          <a:prstGeom prst="straightConnector1">
            <a:avLst/>
          </a:prstGeom>
          <a:noFill/>
          <a:ln cap="flat" cmpd="sng" w="9525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07" name="Google Shape;107;p14"/>
          <p:cNvCxnSpPr/>
          <p:nvPr/>
        </p:nvCxnSpPr>
        <p:spPr>
          <a:xfrm flipH="1">
            <a:off x="4714875" y="5965825"/>
            <a:ext cx="642937" cy="34925"/>
          </a:xfrm>
          <a:prstGeom prst="straightConnector1">
            <a:avLst/>
          </a:prstGeom>
          <a:noFill/>
          <a:ln cap="flat" cmpd="sng" w="28575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08" name="Google Shape;108;p14"/>
          <p:cNvCxnSpPr/>
          <p:nvPr/>
        </p:nvCxnSpPr>
        <p:spPr>
          <a:xfrm rot="5400000">
            <a:off x="4429918" y="5428456"/>
            <a:ext cx="428625" cy="1587"/>
          </a:xfrm>
          <a:prstGeom prst="straightConnector1">
            <a:avLst/>
          </a:prstGeom>
          <a:noFill/>
          <a:ln cap="flat" cmpd="sng" w="38100">
            <a:solidFill>
              <a:srgbClr val="4A7EBB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109" name="Google Shape;109;p14"/>
          <p:cNvCxnSpPr/>
          <p:nvPr/>
        </p:nvCxnSpPr>
        <p:spPr>
          <a:xfrm flipH="1">
            <a:off x="7858125" y="5929312"/>
            <a:ext cx="642937" cy="36512"/>
          </a:xfrm>
          <a:prstGeom prst="straightConnector1">
            <a:avLst/>
          </a:prstGeom>
          <a:noFill/>
          <a:ln cap="flat" cmpd="sng" w="28575">
            <a:solidFill>
              <a:srgbClr val="4A7EBB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10" name="Google Shape;110;p14"/>
          <p:cNvCxnSpPr/>
          <p:nvPr/>
        </p:nvCxnSpPr>
        <p:spPr>
          <a:xfrm rot="5400000">
            <a:off x="8287543" y="6142831"/>
            <a:ext cx="428625" cy="1587"/>
          </a:xfrm>
          <a:prstGeom prst="straightConnector1">
            <a:avLst/>
          </a:prstGeom>
          <a:noFill/>
          <a:ln cap="flat" cmpd="sng" w="38100">
            <a:solidFill>
              <a:srgbClr val="4A7EBB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sp>
        <p:nvSpPr>
          <p:cNvPr id="111" name="Google Shape;111;p14"/>
          <p:cNvSpPr txBox="1"/>
          <p:nvPr/>
        </p:nvSpPr>
        <p:spPr>
          <a:xfrm>
            <a:off x="4071937" y="5643562"/>
            <a:ext cx="1571625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істина</a:t>
            </a:r>
            <a:endParaRPr/>
          </a:p>
        </p:txBody>
      </p:sp>
      <p:sp>
        <p:nvSpPr>
          <p:cNvPr id="112" name="Google Shape;112;p14"/>
          <p:cNvSpPr txBox="1"/>
          <p:nvPr/>
        </p:nvSpPr>
        <p:spPr>
          <a:xfrm>
            <a:off x="7572375" y="5500687"/>
            <a:ext cx="1571625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хибність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5"/>
          <p:cNvSpPr txBox="1"/>
          <p:nvPr>
            <p:ph type="title"/>
          </p:nvPr>
        </p:nvSpPr>
        <p:spPr>
          <a:xfrm>
            <a:off x="500062" y="214312"/>
            <a:ext cx="8229600" cy="1654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0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Для опису алгоритмів, що виконуються за допомогою комп'ютера, використовують спеціальну мову – мову програмування</a:t>
            </a:r>
            <a:endParaRPr/>
          </a:p>
        </p:txBody>
      </p:sp>
      <p:pic>
        <p:nvPicPr>
          <p:cNvPr id="118" name="Google Shape;118;p15"/>
          <p:cNvPicPr preferRelativeResize="0"/>
          <p:nvPr/>
        </p:nvPicPr>
        <p:blipFill rotWithShape="1">
          <a:blip r:embed="rId3">
            <a:alphaModFix/>
          </a:blip>
          <a:srcRect b="24804" l="0" r="9956" t="0"/>
          <a:stretch/>
        </p:blipFill>
        <p:spPr>
          <a:xfrm>
            <a:off x="214312" y="1857375"/>
            <a:ext cx="8680450" cy="4075112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5"/>
          <p:cNvSpPr txBox="1"/>
          <p:nvPr/>
        </p:nvSpPr>
        <p:spPr>
          <a:xfrm>
            <a:off x="4071937" y="3357562"/>
            <a:ext cx="4572000" cy="13573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Мова програмування – це система позначень для точного опису алгоритму, який потрібно виконати за допомогою  комп_ютера.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6"/>
          <p:cNvSpPr txBox="1"/>
          <p:nvPr>
            <p:ph type="title"/>
          </p:nvPr>
        </p:nvSpPr>
        <p:spPr>
          <a:xfrm>
            <a:off x="500062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Складові мови програмування:</a:t>
            </a:r>
            <a:endParaRPr/>
          </a:p>
        </p:txBody>
      </p:sp>
      <p:sp>
        <p:nvSpPr>
          <p:cNvPr id="125" name="Google Shape;125;p16"/>
          <p:cNvSpPr txBox="1"/>
          <p:nvPr>
            <p:ph idx="1" type="body"/>
          </p:nvPr>
        </p:nvSpPr>
        <p:spPr>
          <a:xfrm>
            <a:off x="500062" y="1071562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1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Алфавіт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набір символів, з яких утворюються слова та речення;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1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Словник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сукупність спеціальних слів, які мають однозначне пояснення;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1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Синтаксис – 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система правил складання базових конструкцій мови;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1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Правила семантики 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пояснюють смислове значення кожної вказівки програми та дії, які повинен виконати комп'ютер.</a:t>
            </a:r>
            <a:endParaRPr b="1" i="0" sz="3200" u="sng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 i="0" sz="32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0" i="0" lang="en-US" sz="4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Наприклад, щоб отримати у Скретчі повідомлення</a:t>
            </a:r>
            <a:endParaRPr/>
          </a:p>
        </p:txBody>
      </p:sp>
      <p:sp>
        <p:nvSpPr>
          <p:cNvPr id="131" name="Google Shape;131;p17"/>
          <p:cNvSpPr/>
          <p:nvPr/>
        </p:nvSpPr>
        <p:spPr>
          <a:xfrm>
            <a:off x="4357687" y="928687"/>
            <a:ext cx="3929062" cy="1571625"/>
          </a:xfrm>
          <a:prstGeom prst="wedgeEllipseCallout">
            <a:avLst>
              <a:gd fmla="val -3510" name="adj1"/>
              <a:gd fmla="val 18827" name="adj2"/>
            </a:avLst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libri"/>
              <a:buNone/>
            </a:pPr>
            <a:r>
              <a:rPr b="0" i="0" lang="en-US" sz="3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Привіт</a:t>
            </a:r>
            <a:endParaRPr/>
          </a:p>
        </p:txBody>
      </p:sp>
      <p:pic>
        <p:nvPicPr>
          <p:cNvPr descr="завантаження.png" id="132" name="Google Shape;132;p17"/>
          <p:cNvPicPr preferRelativeResize="0"/>
          <p:nvPr/>
        </p:nvPicPr>
        <p:blipFill rotWithShape="1">
          <a:blip r:embed="rId3">
            <a:alphaModFix/>
          </a:blip>
          <a:srcRect b="47069" l="43199" r="27087" t="38793"/>
          <a:stretch/>
        </p:blipFill>
        <p:spPr>
          <a:xfrm>
            <a:off x="3286125" y="3000375"/>
            <a:ext cx="4510087" cy="928687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17"/>
          <p:cNvSpPr txBox="1"/>
          <p:nvPr/>
        </p:nvSpPr>
        <p:spPr>
          <a:xfrm>
            <a:off x="500062" y="4500562"/>
            <a:ext cx="5214937" cy="5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print (‘Привіт!’)</a:t>
            </a:r>
            <a:endParaRPr/>
          </a:p>
        </p:txBody>
      </p:sp>
      <p:sp>
        <p:nvSpPr>
          <p:cNvPr id="134" name="Google Shape;134;p17"/>
          <p:cNvSpPr txBox="1"/>
          <p:nvPr/>
        </p:nvSpPr>
        <p:spPr>
          <a:xfrm>
            <a:off x="0" y="4000500"/>
            <a:ext cx="6143625" cy="5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Мова програмування Python</a:t>
            </a:r>
            <a:endParaRPr/>
          </a:p>
        </p:txBody>
      </p:sp>
      <p:pic>
        <p:nvPicPr>
          <p:cNvPr descr="439492_1574682222.jpg" id="135" name="Google Shape;135;p17"/>
          <p:cNvPicPr preferRelativeResize="0"/>
          <p:nvPr/>
        </p:nvPicPr>
        <p:blipFill rotWithShape="1">
          <a:blip r:embed="rId4">
            <a:alphaModFix/>
          </a:blip>
          <a:srcRect b="0" l="12145" r="37248" t="0"/>
          <a:stretch/>
        </p:blipFill>
        <p:spPr>
          <a:xfrm>
            <a:off x="1357312" y="1714500"/>
            <a:ext cx="1428750" cy="16573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завантаження.jpg" id="136" name="Google Shape;136;p1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072187" y="4357687"/>
            <a:ext cx="2490787" cy="1657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17"/>
          <p:cNvSpPr txBox="1"/>
          <p:nvPr/>
        </p:nvSpPr>
        <p:spPr>
          <a:xfrm>
            <a:off x="785812" y="5357812"/>
            <a:ext cx="4929187" cy="923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До алфавіту цієї мови належать латинські літери, спеціальні символи для запису команд, цифри – для числових даних, українські літери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8"/>
          <p:cNvSpPr txBox="1"/>
          <p:nvPr>
            <p:ph type="title"/>
          </p:nvPr>
        </p:nvSpPr>
        <p:spPr>
          <a:xfrm>
            <a:off x="428625" y="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Середовище програмування </a:t>
            </a:r>
            <a:endParaRPr/>
          </a:p>
        </p:txBody>
      </p:sp>
      <p:sp>
        <p:nvSpPr>
          <p:cNvPr id="143" name="Google Shape;143;p18"/>
          <p:cNvSpPr txBox="1"/>
          <p:nvPr>
            <p:ph idx="1" type="body"/>
          </p:nvPr>
        </p:nvSpPr>
        <p:spPr>
          <a:xfrm>
            <a:off x="928687" y="714375"/>
            <a:ext cx="7872412" cy="3714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використовується для створення, редагування та налагодження програм.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Для мови Python, як і для інших мов програмування, розроблено багато середовищ. Розглянемо одне з них. </a:t>
            </a:r>
            <a:r>
              <a:rPr b="1" i="0" lang="en-US" sz="2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PycharmProjects</a:t>
            </a:r>
            <a:endParaRPr/>
          </a:p>
        </p:txBody>
      </p:sp>
      <p:pic>
        <p:nvPicPr>
          <p:cNvPr id="144" name="Google Shape;144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875" y="2982912"/>
            <a:ext cx="6429375" cy="3614737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18"/>
          <p:cNvSpPr/>
          <p:nvPr/>
        </p:nvSpPr>
        <p:spPr>
          <a:xfrm>
            <a:off x="6572250" y="3643312"/>
            <a:ext cx="2571750" cy="1071562"/>
          </a:xfrm>
          <a:prstGeom prst="wedgeEllipseCallout">
            <a:avLst>
              <a:gd fmla="val -8688" name="adj1"/>
              <a:gd fmla="val 17611" name="adj2"/>
            </a:avLst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Редактор програмного коду</a:t>
            </a:r>
            <a:endParaRPr/>
          </a:p>
        </p:txBody>
      </p:sp>
      <p:sp>
        <p:nvSpPr>
          <p:cNvPr id="146" name="Google Shape;146;p18"/>
          <p:cNvSpPr/>
          <p:nvPr/>
        </p:nvSpPr>
        <p:spPr>
          <a:xfrm>
            <a:off x="6572250" y="5214937"/>
            <a:ext cx="2571750" cy="1071562"/>
          </a:xfrm>
          <a:prstGeom prst="wedgeEllipseCallout">
            <a:avLst>
              <a:gd fmla="val -8688" name="adj1"/>
              <a:gd fmla="val 17611" name="adj2"/>
            </a:avLst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Поле виконання програми</a:t>
            </a:r>
            <a:endParaRPr/>
          </a:p>
        </p:txBody>
      </p:sp>
      <p:sp>
        <p:nvSpPr>
          <p:cNvPr id="147" name="Google Shape;147;p18"/>
          <p:cNvSpPr/>
          <p:nvPr/>
        </p:nvSpPr>
        <p:spPr>
          <a:xfrm>
            <a:off x="357187" y="3643312"/>
            <a:ext cx="2428875" cy="1500187"/>
          </a:xfrm>
          <a:prstGeom prst="wedgeEllipseCallout">
            <a:avLst>
              <a:gd fmla="val 16512" name="adj1"/>
              <a:gd fmla="val -5441" name="adj2"/>
            </a:avLst>
          </a:prstGeom>
          <a:solidFill>
            <a:schemeClr val="accent1"/>
          </a:solidFill>
          <a:ln cap="flat" cmpd="sng" w="25400">
            <a:solidFill>
              <a:srgbClr val="385D8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Меню середовища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9"/>
          <p:cNvSpPr txBox="1"/>
          <p:nvPr>
            <p:ph type="title"/>
          </p:nvPr>
        </p:nvSpPr>
        <p:spPr>
          <a:xfrm>
            <a:off x="428625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Операції із числовими даними</a:t>
            </a:r>
            <a:endParaRPr/>
          </a:p>
        </p:txBody>
      </p:sp>
      <p:sp>
        <p:nvSpPr>
          <p:cNvPr id="153" name="Google Shape;153;p19"/>
          <p:cNvSpPr txBox="1"/>
          <p:nvPr>
            <p:ph idx="1" type="body"/>
          </p:nvPr>
        </p:nvSpPr>
        <p:spPr>
          <a:xfrm>
            <a:off x="500062" y="92868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</a:pPr>
            <a:r>
              <a:rPr b="0" i="0" lang="en-US" sz="27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Додати  +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</a:pPr>
            <a:r>
              <a:rPr b="0" i="0" lang="en-US" sz="27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Відняти –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</a:pPr>
            <a:r>
              <a:rPr b="0" i="0" lang="en-US" sz="27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Помножити *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</a:pPr>
            <a:r>
              <a:rPr b="0" i="0" lang="en-US" sz="27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Поділити /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</a:pPr>
            <a:r>
              <a:rPr b="0" i="0" lang="en-US" sz="27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Піднесення до степеня **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</a:pPr>
            <a:r>
              <a:rPr b="0" i="0" lang="en-US" sz="27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Остача від ділення 15%6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</a:pPr>
            <a:r>
              <a:rPr b="0" i="0" lang="en-US" sz="27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Цілочисельне ділення 15//6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</a:pPr>
            <a:r>
              <a:rPr b="0" i="0" lang="en-US" sz="27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Дужки ()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</a:pPr>
            <a:r>
              <a:rPr b="0" i="0" lang="en-US" sz="27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 – параметр розділення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</a:pPr>
            <a:r>
              <a:rPr b="0" i="0" lang="en-US" sz="27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 – склеїти два виведення</a:t>
            </a:r>
            <a:endParaRPr/>
          </a:p>
        </p:txBody>
      </p:sp>
      <p:sp>
        <p:nvSpPr>
          <p:cNvPr id="154" name="Google Shape;154;p19"/>
          <p:cNvSpPr txBox="1"/>
          <p:nvPr/>
        </p:nvSpPr>
        <p:spPr>
          <a:xfrm>
            <a:off x="1643062" y="5286375"/>
            <a:ext cx="62865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https://replit.com/languages/python3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