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Sans-bold.fntdata"/><Relationship Id="rId14" Type="http://schemas.openxmlformats.org/officeDocument/2006/relationships/font" Target="fonts/NunitoSans-regular.fntdata"/><Relationship Id="rId17" Type="http://schemas.openxmlformats.org/officeDocument/2006/relationships/font" Target="fonts/NunitoSans-boldItalic.fntdata"/><Relationship Id="rId16" Type="http://schemas.openxmlformats.org/officeDocument/2006/relationships/font" Target="fonts/Nuni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b="1"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062200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5956701" y="575500"/>
            <a:ext cx="27300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b="0" i="0" sz="2400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 b="0" i="0" sz="1400" u="none" cap="none" strike="noStrik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571472" y="1928808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uk-UA">
                <a:solidFill>
                  <a:srgbClr val="FF0000"/>
                </a:solidFill>
              </a:rPr>
              <a:t>Що і як можна зберігати в пам'яті комп'ютера ?</a:t>
            </a:r>
            <a:endParaRPr>
              <a:solidFill>
                <a:srgbClr val="FF0000"/>
              </a:solidFill>
            </a:endParaRPr>
          </a:p>
        </p:txBody>
      </p:sp>
      <p:grpSp>
        <p:nvGrpSpPr>
          <p:cNvPr id="32" name="Google Shape;32;p6"/>
          <p:cNvGrpSpPr/>
          <p:nvPr/>
        </p:nvGrpSpPr>
        <p:grpSpPr>
          <a:xfrm>
            <a:off x="1500166" y="357172"/>
            <a:ext cx="1571636" cy="1428760"/>
            <a:chOff x="5292575" y="3681900"/>
            <a:chExt cx="420150" cy="373275"/>
          </a:xfrm>
        </p:grpSpPr>
        <p:sp>
          <p:nvSpPr>
            <p:cNvPr id="33" name="Google Shape;33;p6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357290" y="285734"/>
            <a:ext cx="6500858" cy="57150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Пам’ять комп'ютера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7"/>
          <p:cNvGrpSpPr/>
          <p:nvPr/>
        </p:nvGrpSpPr>
        <p:grpSpPr>
          <a:xfrm>
            <a:off x="1785124" y="858032"/>
            <a:ext cx="429422" cy="572298"/>
            <a:chOff x="1785124" y="858032"/>
            <a:chExt cx="429422" cy="572298"/>
          </a:xfrm>
        </p:grpSpPr>
        <p:cxnSp>
          <p:nvCxnSpPr>
            <p:cNvPr id="47" name="Google Shape;47;p7"/>
            <p:cNvCxnSpPr/>
            <p:nvPr/>
          </p:nvCxnSpPr>
          <p:spPr>
            <a:xfrm rot="5400000">
              <a:off x="1500166" y="1142990"/>
              <a:ext cx="571504" cy="1588"/>
            </a:xfrm>
            <a:prstGeom prst="straightConnector1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" name="Google Shape;48;p7"/>
            <p:cNvCxnSpPr/>
            <p:nvPr/>
          </p:nvCxnSpPr>
          <p:spPr>
            <a:xfrm>
              <a:off x="1785918" y="1428742"/>
              <a:ext cx="428628" cy="1588"/>
            </a:xfrm>
            <a:prstGeom prst="straightConnector1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9" name="Google Shape;49;p7"/>
          <p:cNvGrpSpPr/>
          <p:nvPr/>
        </p:nvGrpSpPr>
        <p:grpSpPr>
          <a:xfrm>
            <a:off x="5857884" y="857238"/>
            <a:ext cx="429422" cy="572298"/>
            <a:chOff x="1785124" y="858032"/>
            <a:chExt cx="429422" cy="572298"/>
          </a:xfrm>
        </p:grpSpPr>
        <p:cxnSp>
          <p:nvCxnSpPr>
            <p:cNvPr id="50" name="Google Shape;50;p7"/>
            <p:cNvCxnSpPr/>
            <p:nvPr/>
          </p:nvCxnSpPr>
          <p:spPr>
            <a:xfrm rot="5400000">
              <a:off x="1500166" y="1142990"/>
              <a:ext cx="571504" cy="1588"/>
            </a:xfrm>
            <a:prstGeom prst="straightConnector1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1785918" y="1428742"/>
              <a:ext cx="428628" cy="1588"/>
            </a:xfrm>
            <a:prstGeom prst="straightConnector1">
              <a:avLst/>
            </a:prstGeom>
            <a:noFill/>
            <a:ln cap="flat" cmpd="sng" w="3810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/>
          <p:nvPr/>
        </p:nvSpPr>
        <p:spPr>
          <a:xfrm>
            <a:off x="2214546" y="1214428"/>
            <a:ext cx="1928826" cy="42862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Внутрішня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6286512" y="1285866"/>
            <a:ext cx="1928826" cy="42862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Зовнішня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7"/>
          <p:cNvCxnSpPr/>
          <p:nvPr/>
        </p:nvCxnSpPr>
        <p:spPr>
          <a:xfrm rot="5400000">
            <a:off x="643704" y="3286130"/>
            <a:ext cx="3285354" cy="794"/>
          </a:xfrm>
          <a:prstGeom prst="straightConnector1">
            <a:avLst/>
          </a:prstGeom>
          <a:noFill/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7"/>
          <p:cNvCxnSpPr/>
          <p:nvPr/>
        </p:nvCxnSpPr>
        <p:spPr>
          <a:xfrm rot="5400000">
            <a:off x="4858546" y="3213898"/>
            <a:ext cx="3000396" cy="1588"/>
          </a:xfrm>
          <a:prstGeom prst="straightConnector1">
            <a:avLst/>
          </a:prstGeom>
          <a:noFill/>
          <a:ln cap="flat" cmpd="sng" w="381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7"/>
          <p:cNvSpPr/>
          <p:nvPr/>
        </p:nvSpPr>
        <p:spPr>
          <a:xfrm>
            <a:off x="2714612" y="1714494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Оперативна пам’ять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(ОПЗ)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2714612" y="2428874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Постійна пам’ять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(ПЗП)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2714612" y="3214692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Напівпостійна пам’ять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(НПЗП)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714612" y="4000510"/>
            <a:ext cx="2214578" cy="42862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Відеопам’ять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2714612" y="4500576"/>
            <a:ext cx="2214578" cy="42862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Кеш-пам’ять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7"/>
          <p:cNvCxnSpPr>
            <a:endCxn id="57" idx="1"/>
          </p:cNvCxnSpPr>
          <p:nvPr/>
        </p:nvCxnSpPr>
        <p:spPr>
          <a:xfrm>
            <a:off x="2285912" y="2750345"/>
            <a:ext cx="428700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7"/>
          <p:cNvCxnSpPr/>
          <p:nvPr/>
        </p:nvCxnSpPr>
        <p:spPr>
          <a:xfrm flipH="1" rot="10800000">
            <a:off x="2285984" y="2071684"/>
            <a:ext cx="428628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7"/>
          <p:cNvCxnSpPr/>
          <p:nvPr/>
        </p:nvCxnSpPr>
        <p:spPr>
          <a:xfrm flipH="1" rot="10800000">
            <a:off x="2285984" y="3571882"/>
            <a:ext cx="428628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7"/>
          <p:cNvCxnSpPr/>
          <p:nvPr/>
        </p:nvCxnSpPr>
        <p:spPr>
          <a:xfrm flipH="1" rot="10800000">
            <a:off x="2285984" y="4214824"/>
            <a:ext cx="428628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7"/>
          <p:cNvCxnSpPr/>
          <p:nvPr/>
        </p:nvCxnSpPr>
        <p:spPr>
          <a:xfrm flipH="1" rot="10800000">
            <a:off x="2285984" y="4643452"/>
            <a:ext cx="428628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7"/>
          <p:cNvSpPr/>
          <p:nvPr/>
        </p:nvSpPr>
        <p:spPr>
          <a:xfrm>
            <a:off x="6715140" y="1857370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Жорсткі магнітні диски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6715140" y="2643188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Оптичні диски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6715140" y="3429006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Флеш-пам’ять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6715140" y="4143386"/>
            <a:ext cx="2143140" cy="64294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uk-UA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Карти пам’яті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7"/>
          <p:cNvCxnSpPr/>
          <p:nvPr/>
        </p:nvCxnSpPr>
        <p:spPr>
          <a:xfrm>
            <a:off x="6357950" y="2285998"/>
            <a:ext cx="357190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7"/>
          <p:cNvCxnSpPr/>
          <p:nvPr/>
        </p:nvCxnSpPr>
        <p:spPr>
          <a:xfrm>
            <a:off x="6357950" y="3000378"/>
            <a:ext cx="357190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p7"/>
          <p:cNvCxnSpPr/>
          <p:nvPr/>
        </p:nvCxnSpPr>
        <p:spPr>
          <a:xfrm>
            <a:off x="6357950" y="3786196"/>
            <a:ext cx="357190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7"/>
          <p:cNvCxnSpPr/>
          <p:nvPr/>
        </p:nvCxnSpPr>
        <p:spPr>
          <a:xfrm>
            <a:off x="6357950" y="4500576"/>
            <a:ext cx="357190" cy="1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7479934" y="2252270"/>
            <a:ext cx="539172" cy="56845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8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81" name="Google Shape;81;p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84" name="Google Shape;84;p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завантаження.jpg" id="87" name="Google Shape;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928676"/>
            <a:ext cx="6072230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/>
        </p:nvSpPr>
        <p:spPr>
          <a:xfrm>
            <a:off x="214282" y="785800"/>
            <a:ext cx="242889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Швидка та  енергозалежна;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Обсяги від 128, 256, 512, 1024 Мб до 4 Гб;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Тимчасово зберігає вхідні дані, проміжні результати обчислень;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вимкненні електроживлення  дані втрачаються;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3143240" y="500048"/>
            <a:ext cx="36433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uk-UA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Оперативна пам'ять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7479934" y="2252270"/>
            <a:ext cx="539172" cy="56845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9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97" name="Google Shape;97;p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9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100" name="Google Shape;100;p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 txBox="1"/>
          <p:nvPr/>
        </p:nvSpPr>
        <p:spPr>
          <a:xfrm>
            <a:off x="142844" y="500048"/>
            <a:ext cx="2428892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Швидка та  енергозалежна;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Дані заносяться один раз, як правило у заводських умовах.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Містить програми для тестування  основних складових комп'ютера;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Набір програм для управління усіма пристроями комп'ютера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-16-638.jpg" id="104" name="Google Shape;104;p9"/>
          <p:cNvPicPr preferRelativeResize="0"/>
          <p:nvPr/>
        </p:nvPicPr>
        <p:blipFill rotWithShape="1">
          <a:blip r:embed="rId3">
            <a:alphaModFix/>
          </a:blip>
          <a:srcRect b="7724" l="2978" r="71160" t="54697"/>
          <a:stretch/>
        </p:blipFill>
        <p:spPr>
          <a:xfrm>
            <a:off x="2428860" y="142858"/>
            <a:ext cx="2857520" cy="3117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авантаження (1).jpg" id="105" name="Google Shape;10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7884" y="357172"/>
            <a:ext cx="2238374" cy="161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-22-638.jpg" id="106" name="Google Shape;106;p9"/>
          <p:cNvPicPr preferRelativeResize="0"/>
          <p:nvPr/>
        </p:nvPicPr>
        <p:blipFill rotWithShape="1">
          <a:blip r:embed="rId5">
            <a:alphaModFix/>
          </a:blip>
          <a:srcRect b="4591" l="0" r="2977" t="35907"/>
          <a:stretch/>
        </p:blipFill>
        <p:spPr>
          <a:xfrm>
            <a:off x="4010526" y="2357436"/>
            <a:ext cx="5430522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7479934" y="2252270"/>
            <a:ext cx="539172" cy="56845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0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114" name="Google Shape;114;p1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10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117" name="Google Shape;117;p1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10"/>
          <p:cNvSpPr txBox="1"/>
          <p:nvPr/>
        </p:nvSpPr>
        <p:spPr>
          <a:xfrm>
            <a:off x="142844" y="1214428"/>
            <a:ext cx="242889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Автономне живлення від батарейки;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1" i="0" lang="uk-UA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Зберігає дані про зміну конфігурації комп'ютера, календаря та годинника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3714744" y="285734"/>
            <a:ext cx="4429156" cy="121444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Напівпостійний програмований запам'ятовуючий пристрій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uk-UA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Пам’ять за технологією  CMOS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mos-margin.jpg"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686" y="1820109"/>
            <a:ext cx="3429024" cy="260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7479934" y="2252270"/>
            <a:ext cx="539172" cy="56845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11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130" name="Google Shape;130;p1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11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133" name="Google Shape;133;p1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11"/>
          <p:cNvSpPr txBox="1"/>
          <p:nvPr/>
        </p:nvSpPr>
        <p:spPr>
          <a:xfrm>
            <a:off x="0" y="0"/>
            <a:ext cx="2571736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Швидка оперативна пам'ять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Кріпиться на відеокарті;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Використовується для зберігання коду зображень, що відображаються на екрані монітора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Великий об'єм відеопам’яті  дає можливість відображати графіку з високою роздільною здатністю та великою кількістю кольорів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4357686" y="0"/>
            <a:ext cx="4429156" cy="121444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Відеопам’ять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авантаження (3).jpg"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68" y="1428742"/>
            <a:ext cx="4872063" cy="330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>
                <a:solidFill>
                  <a:srgbClr val="CCCCCC"/>
                </a:solidFill>
              </a:rPr>
              <a:t>‹#›</a:t>
            </a:fld>
            <a:endParaRPr>
              <a:solidFill>
                <a:srgbClr val="CCCCCC"/>
              </a:solidFill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7479934" y="2252270"/>
            <a:ext cx="539172" cy="568452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2"/>
          <p:cNvGrpSpPr/>
          <p:nvPr/>
        </p:nvGrpSpPr>
        <p:grpSpPr>
          <a:xfrm>
            <a:off x="7458387" y="3618777"/>
            <a:ext cx="582244" cy="547800"/>
            <a:chOff x="5972700" y="2330200"/>
            <a:chExt cx="411625" cy="387275"/>
          </a:xfrm>
        </p:grpSpPr>
        <p:sp>
          <p:nvSpPr>
            <p:cNvPr id="146" name="Google Shape;146;p1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2"/>
          <p:cNvGrpSpPr/>
          <p:nvPr/>
        </p:nvGrpSpPr>
        <p:grpSpPr>
          <a:xfrm>
            <a:off x="7415332" y="940852"/>
            <a:ext cx="668351" cy="513322"/>
            <a:chOff x="568950" y="3686775"/>
            <a:chExt cx="472500" cy="362900"/>
          </a:xfrm>
        </p:grpSpPr>
        <p:sp>
          <p:nvSpPr>
            <p:cNvPr id="149" name="Google Shape;149;p12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2"/>
          <p:cNvSpPr txBox="1"/>
          <p:nvPr/>
        </p:nvSpPr>
        <p:spPr>
          <a:xfrm>
            <a:off x="0" y="571486"/>
            <a:ext cx="2571736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Частина оперативної пам'яті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Зберігаються копії часто використовуваних даних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b="1" i="0" lang="uk-UA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Одна частина пам'яті кріпиться у процесор 32 Кб, інша –  2Мб на материнську плату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3714744" y="285734"/>
            <a:ext cx="4429156" cy="121444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B351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Кеш-пам’ять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завантаження (4).jpg"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3372" y="1857370"/>
            <a:ext cx="3643329" cy="2523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703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oc7tslb1o8-lauren-mancke.jpg" id="159" name="Google Shape;159;p13"/>
          <p:cNvPicPr preferRelativeResize="0"/>
          <p:nvPr/>
        </p:nvPicPr>
        <p:blipFill rotWithShape="1">
          <a:blip r:embed="rId3">
            <a:alphaModFix amt="29000"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