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embeddedFontLst>
    <p:embeddedFont>
      <p:font typeface="Corsiva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rsiva-regular.fntdata"/><Relationship Id="rId25" Type="http://schemas.openxmlformats.org/officeDocument/2006/relationships/slide" Target="slides/slide20.xml"/><Relationship Id="rId28" Type="http://schemas.openxmlformats.org/officeDocument/2006/relationships/font" Target="fonts/Corsiva-italic.fntdata"/><Relationship Id="rId27" Type="http://schemas.openxmlformats.org/officeDocument/2006/relationships/font" Target="fonts/Corsiv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orsiv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школьники-первокласники.png"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4375" y="5000625"/>
            <a:ext cx="2452688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500063" y="571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500063" y="571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500063" y="571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500063" y="571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500063" y="571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.xml"/><Relationship Id="rId10" Type="http://schemas.openxmlformats.org/officeDocument/2006/relationships/slideLayout" Target="../slideLayouts/slideLayout5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hyperlink" Target="http://nsportal.ru/user/60790" TargetMode="External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1.xml"/><Relationship Id="rId5" Type="http://schemas.openxmlformats.org/officeDocument/2006/relationships/hyperlink" Target="http://nsportal.ru/user/60790" TargetMode="External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85750" y="142875"/>
            <a:ext cx="8572500" cy="6500813"/>
          </a:xfrm>
          <a:prstGeom prst="horizontalScroll">
            <a:avLst>
              <a:gd fmla="val 5833" name="adj"/>
            </a:avLst>
          </a:prstGeom>
          <a:solidFill>
            <a:srgbClr val="DAE5F1"/>
          </a:solidFill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буква А.png" id="7" name="Google Shape;7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4375" y="571500"/>
            <a:ext cx="1100138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Я.png" id="8" name="Google Shape;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2375" y="4786313"/>
            <a:ext cx="1214438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/>
          <p:nvPr>
            <p:ph type="title"/>
          </p:nvPr>
        </p:nvSpPr>
        <p:spPr>
          <a:xfrm>
            <a:off x="500063" y="571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6643669" y="5929331"/>
            <a:ext cx="25003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uk-UA" sz="1400" u="sng" cap="none" strike="noStrike">
                <a:solidFill>
                  <a:schemeClr val="hlink"/>
                </a:solidFill>
                <a:latin typeface="Corsiva"/>
                <a:ea typeface="Corsiva"/>
                <a:cs typeface="Corsiva"/>
                <a:sym typeface="Corsiva"/>
                <a:hlinkClick r:id="rId4"/>
              </a:rPr>
              <a:t> </a:t>
            </a:r>
            <a:r>
              <a:rPr b="0" i="0" lang="uk-UA" sz="1200" u="sng" cap="none" strike="noStrike">
                <a:solidFill>
                  <a:schemeClr val="hlink"/>
                </a:solidFill>
                <a:latin typeface="Corsiva"/>
                <a:ea typeface="Corsiva"/>
                <a:cs typeface="Corsiva"/>
                <a:sym typeface="Corsiva"/>
                <a:hlinkClick r:id="rId5"/>
              </a:rPr>
              <a:t>http://nsportal.ru/user/60790</a:t>
            </a:r>
            <a:r>
              <a:rPr b="0" i="0" lang="uk-UA" sz="12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Relationship Id="rId4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jpg"/><Relationship Id="rId4" Type="http://schemas.openxmlformats.org/officeDocument/2006/relationships/image" Target="../media/image26.jpg"/><Relationship Id="rId5" Type="http://schemas.openxmlformats.org/officeDocument/2006/relationships/image" Target="../media/image3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jpg"/><Relationship Id="rId4" Type="http://schemas.openxmlformats.org/officeDocument/2006/relationships/image" Target="../media/image2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Relationship Id="rId4" Type="http://schemas.openxmlformats.org/officeDocument/2006/relationships/image" Target="../media/image36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jpg"/><Relationship Id="rId4" Type="http://schemas.openxmlformats.org/officeDocument/2006/relationships/image" Target="../media/image3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3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928688" y="1357313"/>
            <a:ext cx="7772400" cy="1184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uk-UA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Короткі </a:t>
            </a:r>
            <a:br>
              <a:rPr b="0" i="0" lang="uk-UA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uk-UA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історичні </a:t>
            </a:r>
            <a:br>
              <a:rPr b="0" i="0" lang="uk-UA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uk-UA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відомості</a:t>
            </a:r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6125" y="3214688"/>
            <a:ext cx="3897313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-UA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лебедєв.jpeg" id="165" name="Google Shape;16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9513" y="1889125"/>
            <a:ext cx="1714500" cy="23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1232875" y="4420425"/>
            <a:ext cx="321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uk-U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Сергій Олексійович Лебедєв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01_0.jpg" id="167" name="Google Shape;16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2013" y="1585900"/>
            <a:ext cx="1946400" cy="27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/>
          <p:nvPr/>
        </p:nvSpPr>
        <p:spPr>
          <a:xfrm>
            <a:off x="5126475" y="4427513"/>
            <a:ext cx="3000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uk-U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Віктор Михайлович Глушков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2"/>
          <p:cNvSpPr/>
          <p:nvPr/>
        </p:nvSpPr>
        <p:spPr>
          <a:xfrm>
            <a:off x="2214563" y="500063"/>
            <a:ext cx="5286375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uk-UA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Внесок вітчизняних вчених у розвиток ЕОМ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2"/>
          <p:cNvSpPr txBox="1"/>
          <p:nvPr>
            <p:ph type="title"/>
          </p:nvPr>
        </p:nvSpPr>
        <p:spPr>
          <a:xfrm>
            <a:off x="357188" y="52149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uk-UA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Київ 1951-1965 рік перші ЕОМ</a:t>
            </a:r>
            <a:endParaRPr/>
          </a:p>
        </p:txBody>
      </p:sp>
      <p:sp>
        <p:nvSpPr>
          <p:cNvPr id="171" name="Google Shape;171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-UA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>
            <p:ph type="title"/>
          </p:nvPr>
        </p:nvSpPr>
        <p:spPr>
          <a:xfrm>
            <a:off x="500063" y="571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uk-UA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Покоління ЕОМ</a:t>
            </a:r>
            <a:endParaRPr/>
          </a:p>
        </p:txBody>
      </p:sp>
      <p:sp>
        <p:nvSpPr>
          <p:cNvPr id="177" name="Google Shape;177;p23"/>
          <p:cNvSpPr txBox="1"/>
          <p:nvPr>
            <p:ph idx="1" type="body"/>
          </p:nvPr>
        </p:nvSpPr>
        <p:spPr>
          <a:xfrm>
            <a:off x="285720" y="157161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uk-UA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Перше покоління </a:t>
            </a:r>
            <a:r>
              <a:rPr b="1" i="0" lang="uk-UA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10-20 тис. оп./с</a:t>
            </a:r>
            <a:r>
              <a:rPr b="0" i="0" lang="uk-UA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(1946—1957). Машини створювалися на основі вакуумних електронних ламп; керувати ними можна було з пульта і за допомогою перфокарт.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uk-UA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Параметри першої такої машини: загальна маса — 30 тонн, кількість електронних ламп — 18 тисяч, споживана потужність — 150 кВт (потужність, якої було достатньо для підтримки роботи невеликого заводу).</a:t>
            </a:r>
            <a:endParaRPr/>
          </a:p>
        </p:txBody>
      </p:sp>
      <p:pic>
        <p:nvPicPr>
          <p:cNvPr descr="lamp[1]" id="178" name="Google Shape;17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2400" y="159550"/>
            <a:ext cx="971500" cy="269338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79" name="Google Shape;17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-UA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>
            <p:ph idx="1" type="body"/>
          </p:nvPr>
        </p:nvSpPr>
        <p:spPr>
          <a:xfrm>
            <a:off x="1428750" y="714375"/>
            <a:ext cx="771525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uk-UA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Перший комп’ютер був завдовжки з чотири автобуса і звався «Колосс». Його збудовано в Англії й почав роботу він у 1943 році. У той час про нього знали дуже мало людей, бо одне з його найперших завдань полягало у розшифруванні секретних кодів під час війни.</a:t>
            </a: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827584" y="3068960"/>
            <a:ext cx="8143875" cy="3108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uk-U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Друге покоління  </a:t>
            </a:r>
            <a:r>
              <a:rPr b="1" i="0" lang="uk-U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100-500 тис. оп./с </a:t>
            </a:r>
            <a:r>
              <a:rPr b="0" i="0" lang="uk-U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(1958—1963). Ці обчислювальні машини з'явилися у 1960-х роках . Їх елементи було побудовано на основі напівпровідникових транзисторів. Дані та програми у машини вводили за допомогою перфокарт і перфострічок (паперових стрічок з отворами).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ranzist[1]" id="186" name="Google Shape;18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620688"/>
            <a:ext cx="1512168" cy="216024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87" name="Google Shape;187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-UA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utput%20Transistors" id="192" name="Google Shape;19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8" y="260350"/>
            <a:ext cx="8424862" cy="6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-UA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r[1]" id="198" name="Google Shape;19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58" y="214290"/>
            <a:ext cx="2118000" cy="158908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99" name="Google Shape;199;p26"/>
          <p:cNvSpPr txBox="1"/>
          <p:nvPr>
            <p:ph idx="1" type="body"/>
          </p:nvPr>
        </p:nvSpPr>
        <p:spPr>
          <a:xfrm>
            <a:off x="683568" y="134076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uk-UA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Третє покоління </a:t>
            </a:r>
            <a:r>
              <a:rPr b="1" i="0" lang="uk-UA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млн оп./с </a:t>
            </a:r>
            <a:r>
              <a:rPr b="0" i="0" lang="uk-UA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(1964—1970). Електронно-обчислювальні машини цього покоління виготовляли з використанням інтегральних мікросхем.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uk-UA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Комп’ютери третього покоління працювали зі швидкодією в декілька мільйонів операцій за секунду.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uk-UA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Четверте покоління сотні </a:t>
            </a:r>
            <a:r>
              <a:rPr b="1" i="0" lang="uk-U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млн оп./с</a:t>
            </a:r>
            <a:r>
              <a:rPr b="1" i="0" lang="uk-UA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(з 1971 року) </a:t>
            </a:r>
            <a:r>
              <a:rPr b="0" i="0" lang="uk-UA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інтегральні схеми, поява графічного монітора</a:t>
            </a:r>
            <a:endParaRPr/>
          </a:p>
        </p:txBody>
      </p:sp>
      <p:sp>
        <p:nvSpPr>
          <p:cNvPr id="200" name="Google Shape;200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-UA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x_pcb" id="205" name="Google Shape;20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82" y="571480"/>
            <a:ext cx="5222311" cy="38830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vx4digital" id="206" name="Google Shape;20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0100" y="3071810"/>
            <a:ext cx="4214842" cy="31611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te031l" id="207" name="Google Shape;207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57818" y="1428736"/>
            <a:ext cx="3278187" cy="327818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-UA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/>
          <p:nvPr>
            <p:ph idx="1" type="body"/>
          </p:nvPr>
        </p:nvSpPr>
        <p:spPr>
          <a:xfrm>
            <a:off x="683568" y="47667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uk-UA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П'яте покоління (зараз та в майбутньому).</a:t>
            </a:r>
            <a:r>
              <a:rPr b="0" i="0" lang="uk-UA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Машини створюються на основі великих інтегральних схем.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uk-UA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Поява нових квантових комп'ютерів.</a:t>
            </a:r>
            <a:endParaRPr/>
          </a:p>
        </p:txBody>
      </p:sp>
      <p:pic>
        <p:nvPicPr>
          <p:cNvPr descr="https://encrypted-tbn0.gstatic.com/images?q=tbn:ANd9GcRukpH4jOGurfzhJhLyUJQOlXB4Qye_nzsM5EA9_FaC7HsW2GRr" id="214" name="Google Shape;21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6380" y="3071810"/>
            <a:ext cx="3609852" cy="2954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press.ua/media/gallery/full/l/a/la-a20130614.jpg" id="215" name="Google Shape;21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034" y="2643182"/>
            <a:ext cx="4762489" cy="317260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-UA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/>
          <p:nvPr>
            <p:ph idx="1" type="body"/>
          </p:nvPr>
        </p:nvSpPr>
        <p:spPr>
          <a:xfrm>
            <a:off x="683568" y="47667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uk-UA"/>
              <a:t>Загальні принципи роботи комп'ютера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1000"/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uk-UA" sz="2800"/>
              <a:t>Архітектура американського 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uk-UA" sz="2800"/>
              <a:t>математика Джона фон Неймана</a:t>
            </a:r>
            <a:endParaRPr sz="2800"/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завантаження.jpg" id="222" name="Google Shape;22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2060848"/>
            <a:ext cx="2232248" cy="25511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03.gif" id="223" name="Google Shape;22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3768" y="2276872"/>
            <a:ext cx="6840760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-UA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/>
          <p:nvPr>
            <p:ph idx="1" type="body"/>
          </p:nvPr>
        </p:nvSpPr>
        <p:spPr>
          <a:xfrm>
            <a:off x="914400" y="47667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uk-UA"/>
              <a:t>Процесор </a:t>
            </a:r>
            <a:r>
              <a:rPr lang="uk-UA"/>
              <a:t>– мікросхема, яка створена на напівпровідниковому кристалі, шляхом застосування мікроелектронної технології.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pu-2.jpg" id="230" name="Google Shape;23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1988840"/>
            <a:ext cx="3600400" cy="247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авантаження (1).jpg" id="231" name="Google Shape;23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8024" y="1988840"/>
            <a:ext cx="3600400" cy="239590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0"/>
          <p:cNvSpPr txBox="1"/>
          <p:nvPr/>
        </p:nvSpPr>
        <p:spPr>
          <a:xfrm>
            <a:off x="1043608" y="4365104"/>
            <a:ext cx="720080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Будова процесора: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1" i="0" lang="uk-UA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Арифметико-логічний пристрій </a:t>
            </a:r>
            <a:r>
              <a:rPr b="0" i="0" lang="uk-U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виконання операцій із даними;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b="0" i="0" lang="uk-U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uk-UA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Пристрій управління </a:t>
            </a:r>
            <a:r>
              <a:rPr b="0" i="0" lang="uk-U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забезпечення функціонування усіх складових комп'ютера;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b="0" i="0" lang="uk-U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uk-U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Регістри власної пам'яті </a:t>
            </a:r>
            <a:r>
              <a:rPr b="0" i="0" lang="uk-U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збереження проміжних даних</a:t>
            </a:r>
            <a:r>
              <a:rPr b="1" i="0" lang="uk-U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-UA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/>
          <p:nvPr>
            <p:ph idx="1" type="body"/>
          </p:nvPr>
        </p:nvSpPr>
        <p:spPr>
          <a:xfrm>
            <a:off x="914400" y="332656"/>
            <a:ext cx="8229600" cy="6048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uk-UA" sz="2800" u="sng"/>
              <a:t>Характеристики процесора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1" lang="uk-UA" sz="2800"/>
              <a:t>Тип процесора, </a:t>
            </a:r>
            <a:r>
              <a:rPr lang="uk-UA" sz="2800"/>
              <a:t>визначається відповідно до фірми виробника </a:t>
            </a:r>
            <a:r>
              <a:rPr b="1" lang="uk-UA" sz="2800"/>
              <a:t>Intel</a:t>
            </a:r>
            <a:r>
              <a:rPr lang="uk-UA" sz="2800"/>
              <a:t> (Pentium, Celeron, Core 2 Duo та інші) </a:t>
            </a:r>
            <a:r>
              <a:rPr b="1" lang="uk-UA" sz="2800"/>
              <a:t>AMD</a:t>
            </a:r>
            <a:r>
              <a:rPr lang="uk-UA" sz="2800"/>
              <a:t> (AMD64, Duron, Athlon);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1" lang="uk-UA" sz="2800"/>
              <a:t>Тактова частота </a:t>
            </a:r>
            <a:r>
              <a:rPr lang="uk-UA" sz="2800"/>
              <a:t>– визначає кількість елементарних операцій за одну секунду, тобто швидкодію процесора, вимірюється у (ГГц), розроблено процесори із частотою понад 3ГГц;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1" lang="uk-UA" sz="2800"/>
              <a:t>Розрядність</a:t>
            </a:r>
            <a:r>
              <a:rPr lang="uk-UA" sz="2800"/>
              <a:t> – максимальна довжина двійкового коду, чим вищою є розрядність, тим потужніший.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uk-UA" sz="2400"/>
              <a:t>Можуть бути  8 –розрядні, 16-розрядні, 32 – розрядні,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uk-UA" sz="2400"/>
              <a:t>64 – розрядні.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1" lang="uk-UA" sz="2800"/>
              <a:t>Кеш-пам’ять – </a:t>
            </a:r>
            <a:r>
              <a:rPr lang="uk-UA" sz="2400"/>
              <a:t>це внутрішня пам’ять  процесора, яка дає змогу зберігати проміжні дані.</a:t>
            </a:r>
            <a:endParaRPr sz="2800"/>
          </a:p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239" name="Google Shape;239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-UA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2143125" y="785813"/>
            <a:ext cx="57150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uk-UA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Вузликова лічба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efault.jpeg"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688" y="1643063"/>
            <a:ext cx="2643187" cy="3965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.jpeg" id="97" name="Google Shape;9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6250" y="1714500"/>
            <a:ext cx="3433763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4786313" y="4714875"/>
            <a:ext cx="328612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uk-U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Рослина </a:t>
            </a:r>
            <a:r>
              <a:rPr b="1" i="0" lang="uk-U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Агава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-UA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 txBox="1"/>
          <p:nvPr>
            <p:ph idx="1" type="body"/>
          </p:nvPr>
        </p:nvSpPr>
        <p:spPr>
          <a:xfrm>
            <a:off x="683568" y="47667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2400"/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2400"/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2400"/>
          </a:p>
        </p:txBody>
      </p:sp>
      <p:pic>
        <p:nvPicPr>
          <p:cNvPr descr="image-43.jpg" id="245" name="Google Shape;24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260648"/>
            <a:ext cx="8712968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-UA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/>
        </p:nvSpPr>
        <p:spPr>
          <a:xfrm>
            <a:off x="1928813" y="1000125"/>
            <a:ext cx="64293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uk-U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Зарубки на дереві.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s9.jpeg" id="105" name="Google Shape;1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0" y="785813"/>
            <a:ext cx="3402013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4071938" y="3071813"/>
            <a:ext cx="4143375" cy="2246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uk-U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складніших обчислень використовували пристрій для лічби камінцями – </a:t>
            </a:r>
            <a:r>
              <a:rPr b="1" i="0" lang="uk-UA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абак.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efault4.jpeg" id="107" name="Google Shape;10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7250" y="2357438"/>
            <a:ext cx="3714750" cy="248443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928688" y="5214938"/>
            <a:ext cx="40005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uk-U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Винайшли фінікійці, використовували греки, римляни, японці, китайці.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-UA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/>
          <p:nvPr/>
        </p:nvSpPr>
        <p:spPr>
          <a:xfrm>
            <a:off x="1643063" y="857250"/>
            <a:ext cx="6500812" cy="157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uk-UA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Римляни удосконалили абак, перейшовши від дерев’яних дошок, піску і камінчиків до мраморних дошок з виточеними жолобками і мраморними кульками.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рахівниця.jpg" id="115" name="Google Shape;1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4625" y="3286125"/>
            <a:ext cx="4983163" cy="25288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.jpeg" id="116" name="Google Shape;11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2150" y="2214563"/>
            <a:ext cx="2165350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-UA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/>
          <p:nvPr/>
        </p:nvSpPr>
        <p:spPr>
          <a:xfrm>
            <a:off x="1714500" y="785813"/>
            <a:ext cx="6286500" cy="1477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Перший у свiтi ескiзний малюнок пiдсумовуючого пристрою на основi колiс iз десятьма зубцями належить Леонардо да Вiнчi (1452-1519). Вiн був зроблений в одному iз його щоденникiв (учений почав вести щоденник ще до вiдкриття Америки в 1492 р.)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6.jpg" id="123" name="Google Shape;12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250" y="2643188"/>
            <a:ext cx="2786063" cy="3354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.jpg" id="124" name="Google Shape;12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7625" y="2286000"/>
            <a:ext cx="4021138" cy="175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/>
          <p:nvPr/>
        </p:nvSpPr>
        <p:spPr>
          <a:xfrm>
            <a:off x="3714750" y="4357688"/>
            <a:ext cx="471487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1969 году по кресленням Леонардо да Вінчі американська фірма IBM по виробництву комп’ютерів з метою реклами побудувала робочу машину.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-UA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fault8.jpeg" id="131" name="Google Shape;13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4688" y="3000375"/>
            <a:ext cx="4530725" cy="3014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fault7.jpeg" id="132" name="Google Shape;13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0125" y="2143125"/>
            <a:ext cx="182880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/>
          <p:nvPr/>
        </p:nvSpPr>
        <p:spPr>
          <a:xfrm>
            <a:off x="2714625" y="642938"/>
            <a:ext cx="5643563" cy="175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Першим реально здiйсненим i  вiдомим механiчним цифровим обчислювальним пристроєм стала "паскалiна" великого французького вченого Блеза Паскаля (1623-1662) - розрахований на пiдсумовування та вiднiмання десяткових чисел (1642 р.).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-UA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/>
          <p:nvPr/>
        </p:nvSpPr>
        <p:spPr>
          <a:xfrm>
            <a:off x="2000250" y="785813"/>
            <a:ext cx="6643688" cy="175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Через 30 рокiв пiсля "паскалiни" у 1673 р. з'явився "арифметичний прилад" Готфрiда Вiльгельма Лейбнiца (1646-1716) - для виконання арифметичних операцiй, включаючи множення i дiлення, "Моя машина дає можливiсть чинити множення i дiлення над величезними числами миттєво" - iз гордiстю писав Лейбнiц своєму другу.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4.jpg" id="140" name="Google Shape;14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688" y="3000375"/>
            <a:ext cx="366712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.jpg" id="141" name="Google Shape;14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2063" y="2928938"/>
            <a:ext cx="2376487" cy="300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-UA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fault6.jpeg" id="147" name="Google Shape;14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7875" y="1071563"/>
            <a:ext cx="3008313" cy="35004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fault68.jpeg" id="148" name="Google Shape;14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188" y="1785938"/>
            <a:ext cx="200025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/>
          <p:nvPr/>
        </p:nvSpPr>
        <p:spPr>
          <a:xfrm>
            <a:off x="2286000" y="571500"/>
            <a:ext cx="3786188" cy="4246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Чарльз Беббiдж (1791-1881) здiйснив якiсно новий крок у розвитку засобiв цифрової обчислювальної технiки - перехiд вiд ручного до автоматичного виконання обчислень по складенiй програмi. Ним був розроблений проект Аналiтичної машини - механiчної унiверсальної цифрової обчислювальної машини з програмним керуванням (1830-1846 рр.). Всю машину через її громiздкiсть створити не вдалося.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2857500" y="4786313"/>
            <a:ext cx="4572000" cy="1477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Програми для розв'язання задач на машинi Беббiджа, а також опис принципiв її роботи були складенi Адою Августою Лавлейс - дочкою Байрона (1816-1852).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-UA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/>
          <p:nvPr/>
        </p:nvSpPr>
        <p:spPr>
          <a:xfrm>
            <a:off x="3643313" y="857250"/>
            <a:ext cx="4572000" cy="1754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Джон фон Нейман один із видатних вчених ХХ століття, який працював в областях математики, фізики, хімії, астрономії, біології, економіки. Сформулював основні принципи будови ЕОМ.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6.jpg" id="157" name="Google Shape;15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688" y="1714500"/>
            <a:ext cx="2400300" cy="315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/>
          <p:nvPr/>
        </p:nvSpPr>
        <p:spPr>
          <a:xfrm>
            <a:off x="3786188" y="2571750"/>
            <a:ext cx="4572000" cy="1754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Першу ЕОМ «Еніак» було створено у США 1946 року. До групи її розробників входив видатний вчений XX століття Джон фон Нейман. У той час над проектами ЕОМ працювали також у Великій Британії та СРСР.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ESM1.jpg" id="159" name="Google Shape;15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0438" y="4286250"/>
            <a:ext cx="3643312" cy="2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-UA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