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52.png"/><Relationship Id="rId5" Type="http://schemas.openxmlformats.org/officeDocument/2006/relationships/image" Target="../media/image55.png"/><Relationship Id="rId6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4.jpg"/><Relationship Id="rId13" Type="http://schemas.openxmlformats.org/officeDocument/2006/relationships/image" Target="../media/image17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8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3.png"/><Relationship Id="rId7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714348" y="2857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Дистанційне навчання – </a:t>
            </a:r>
            <a:br>
              <a:rPr b="1" i="1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теорії до практики</a:t>
            </a:r>
            <a:endParaRPr b="1" i="1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14282" y="4929198"/>
            <a:ext cx="4429156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b="1" i="0" lang="uk-U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истанційне навчання</a:t>
            </a:r>
            <a:r>
              <a:rPr b="0" i="0" lang="uk-U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сукупність сучасних технологій, що забезпечують доставку інформації в інтерактивному режимі за допомогою використання ІКТ від тих, хто навчає, до тих, хто навчається.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Пов’язане зображення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785926"/>
            <a:ext cx="3975576" cy="3240095"/>
          </a:xfrm>
          <a:prstGeom prst="rect">
            <a:avLst/>
          </a:prstGeom>
          <a:noFill/>
          <a:ln>
            <a:noFill/>
          </a:ln>
        </p:spPr>
      </p:pic>
      <p:sp>
        <p:nvSpPr>
          <p:cNvPr descr="Пов’язане зображення" id="87" name="Google Shape;87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ea401a4c73727a72e436a90e28cc644.jpg" id="88" name="Google Shape;88;p13"/>
          <p:cNvPicPr preferRelativeResize="0"/>
          <p:nvPr/>
        </p:nvPicPr>
        <p:blipFill rotWithShape="1">
          <a:blip r:embed="rId4">
            <a:alphaModFix/>
          </a:blip>
          <a:srcRect b="5554" l="5556" r="8332" t="0"/>
          <a:stretch/>
        </p:blipFill>
        <p:spPr>
          <a:xfrm>
            <a:off x="4572000" y="2285992"/>
            <a:ext cx="4429156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в’язане зображення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4876" y="5572140"/>
            <a:ext cx="428628" cy="6426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4714876" y="5500702"/>
            <a:ext cx="428628" cy="71438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езультат пошуку зображень за запитом &quot;учні&quot;"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8860" y="6072206"/>
            <a:ext cx="571504" cy="5155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2143108" y="6000792"/>
            <a:ext cx="1143008" cy="642918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5835316" y="627613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571472" y="571480"/>
            <a:ext cx="8572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Види завдань, розміщених у потоці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45932" l="0" r="1569" t="8133"/>
          <a:stretch/>
        </p:blipFill>
        <p:spPr>
          <a:xfrm>
            <a:off x="428596" y="1071546"/>
            <a:ext cx="8281988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b="35701" l="0" r="1659" t="7674"/>
          <a:stretch/>
        </p:blipFill>
        <p:spPr>
          <a:xfrm>
            <a:off x="357158" y="3643314"/>
            <a:ext cx="8453438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571472" y="571480"/>
            <a:ext cx="8572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Види завдань, розміщених у потоці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4">
            <a:alphaModFix/>
          </a:blip>
          <a:srcRect b="6836" l="0" r="28953" t="9766"/>
          <a:stretch/>
        </p:blipFill>
        <p:spPr>
          <a:xfrm>
            <a:off x="4194176" y="1142985"/>
            <a:ext cx="4706424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5">
            <a:alphaModFix/>
          </a:blip>
          <a:srcRect b="5271" l="0" r="58252" t="37109"/>
          <a:stretch/>
        </p:blipFill>
        <p:spPr>
          <a:xfrm>
            <a:off x="214282" y="1857364"/>
            <a:ext cx="4071938" cy="4214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571472" y="571480"/>
            <a:ext cx="8572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Види завдань, розміщених у потоці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b="31640" l="24168" r="0" t="32227"/>
          <a:stretch/>
        </p:blipFill>
        <p:spPr>
          <a:xfrm>
            <a:off x="428596" y="1071546"/>
            <a:ext cx="659638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5">
            <a:alphaModFix/>
          </a:blip>
          <a:srcRect b="54881" l="24170" r="34617" t="22656"/>
          <a:stretch/>
        </p:blipFill>
        <p:spPr>
          <a:xfrm>
            <a:off x="1071538" y="4000504"/>
            <a:ext cx="4019550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6">
            <a:alphaModFix/>
          </a:blip>
          <a:srcRect b="9961" l="25098" r="46337" t="19727"/>
          <a:stretch/>
        </p:blipFill>
        <p:spPr>
          <a:xfrm>
            <a:off x="6429388" y="1928802"/>
            <a:ext cx="2205037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24804" l="38086" r="39207" t="15625"/>
          <a:stretch/>
        </p:blipFill>
        <p:spPr>
          <a:xfrm>
            <a:off x="500063" y="354893"/>
            <a:ext cx="3071805" cy="604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5">
            <a:alphaModFix/>
          </a:blip>
          <a:srcRect b="43164" l="23633" r="36082" t="40234"/>
          <a:stretch/>
        </p:blipFill>
        <p:spPr>
          <a:xfrm>
            <a:off x="4429124" y="642918"/>
            <a:ext cx="3929062" cy="121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6">
            <a:alphaModFix/>
          </a:blip>
          <a:srcRect b="51953" l="20703" r="18506" t="19727"/>
          <a:stretch/>
        </p:blipFill>
        <p:spPr>
          <a:xfrm>
            <a:off x="4071934" y="1928802"/>
            <a:ext cx="47148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7">
            <a:alphaModFix/>
          </a:blip>
          <a:srcRect b="22656" l="14844" r="26563" t="36328"/>
          <a:stretch/>
        </p:blipFill>
        <p:spPr>
          <a:xfrm>
            <a:off x="4214813" y="3786188"/>
            <a:ext cx="4071937" cy="213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29877" l="29875" r="12839" t="40247"/>
          <a:stretch/>
        </p:blipFill>
        <p:spPr>
          <a:xfrm>
            <a:off x="428596" y="571480"/>
            <a:ext cx="8413750" cy="25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5">
            <a:alphaModFix/>
          </a:blip>
          <a:srcRect b="37856" l="33036" r="20982" t="39285"/>
          <a:stretch/>
        </p:blipFill>
        <p:spPr>
          <a:xfrm>
            <a:off x="428596" y="3384611"/>
            <a:ext cx="8358246" cy="259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 rotWithShape="1">
          <a:blip r:embed="rId4">
            <a:alphaModFix/>
          </a:blip>
          <a:srcRect b="54217" l="0" r="0" t="0"/>
          <a:stretch/>
        </p:blipFill>
        <p:spPr>
          <a:xfrm>
            <a:off x="89422" y="571480"/>
            <a:ext cx="8840296" cy="283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5">
            <a:alphaModFix/>
          </a:blip>
          <a:srcRect b="18945" l="46120" r="9955" t="22461"/>
          <a:stretch/>
        </p:blipFill>
        <p:spPr>
          <a:xfrm>
            <a:off x="1071538" y="3571876"/>
            <a:ext cx="3238523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6">
            <a:alphaModFix/>
          </a:blip>
          <a:srcRect b="21427" l="30357" r="28570" t="22143"/>
          <a:stretch/>
        </p:blipFill>
        <p:spPr>
          <a:xfrm>
            <a:off x="4714876" y="3500438"/>
            <a:ext cx="2994970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8"/>
          <p:cNvPicPr preferRelativeResize="0"/>
          <p:nvPr/>
        </p:nvPicPr>
        <p:blipFill rotWithShape="1">
          <a:blip r:embed="rId4">
            <a:alphaModFix/>
          </a:blip>
          <a:srcRect b="14060" l="24169" r="19432" t="52734"/>
          <a:stretch/>
        </p:blipFill>
        <p:spPr>
          <a:xfrm>
            <a:off x="285720" y="500042"/>
            <a:ext cx="6072230" cy="258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5">
            <a:alphaModFix/>
          </a:blip>
          <a:srcRect b="19726" l="25097" r="11914" t="41211"/>
          <a:stretch/>
        </p:blipFill>
        <p:spPr>
          <a:xfrm>
            <a:off x="285720" y="3071810"/>
            <a:ext cx="614366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 rotWithShape="1">
          <a:blip r:embed="rId6">
            <a:alphaModFix/>
          </a:blip>
          <a:srcRect b="3124" l="24365" r="47070" t="26562"/>
          <a:stretch/>
        </p:blipFill>
        <p:spPr>
          <a:xfrm>
            <a:off x="6357918" y="500042"/>
            <a:ext cx="2786082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Google клас&quot;" id="238" name="Google Shape;23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64" y="1357298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571472" y="3000372"/>
            <a:ext cx="2214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учні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3500430" y="5000636"/>
            <a:ext cx="2214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вчителі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6572264" y="3000372"/>
            <a:ext cx="2214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uk-UA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батьки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3571868" y="3929066"/>
            <a:ext cx="2357454" cy="500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uk-U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тісна співпраця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зультат пошуку зображень за запитом &quot;Google клас&quot;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794" y="571480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сервіси для дистанційного навчання&quot;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5643578"/>
            <a:ext cx="1334755" cy="927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офіс 365&quot;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56" y="5530920"/>
            <a:ext cx="1714512" cy="813255"/>
          </a:xfrm>
          <a:prstGeom prst="rect">
            <a:avLst/>
          </a:prstGeom>
          <a:noFill/>
          <a:ln>
            <a:noFill/>
          </a:ln>
        </p:spPr>
      </p:pic>
      <p:sp>
        <p:nvSpPr>
          <p:cNvPr descr="Результат пошуку зображень за запитом &quot;Go pollock&quot;" id="101" name="Google Shape;101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езультат пошуку зображень за запитом &quot;Go pollock&quot;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6182" y="5500702"/>
            <a:ext cx="718079" cy="71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mobischool&quot;" id="103" name="Google Shape;10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4876" y="5500702"/>
            <a:ext cx="989448" cy="926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4" name="Google Shape;104;p14"/>
          <p:cNvPicPr preferRelativeResize="0"/>
          <p:nvPr/>
        </p:nvPicPr>
        <p:blipFill rotWithShape="1">
          <a:blip r:embed="rId8">
            <a:alphaModFix/>
          </a:blip>
          <a:srcRect b="67672" l="18750" r="68015" t="0"/>
          <a:stretch/>
        </p:blipFill>
        <p:spPr>
          <a:xfrm>
            <a:off x="6429388" y="714356"/>
            <a:ext cx="428628" cy="535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5" name="Google Shape;105;p14"/>
          <p:cNvPicPr preferRelativeResize="0"/>
          <p:nvPr/>
        </p:nvPicPr>
        <p:blipFill rotWithShape="1">
          <a:blip r:embed="rId9">
            <a:alphaModFix/>
          </a:blip>
          <a:srcRect b="65517" l="34192" r="51470" t="4310"/>
          <a:stretch/>
        </p:blipFill>
        <p:spPr>
          <a:xfrm>
            <a:off x="6429388" y="1428736"/>
            <a:ext cx="500066" cy="538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6" name="Google Shape;106;p14"/>
          <p:cNvPicPr preferRelativeResize="0"/>
          <p:nvPr/>
        </p:nvPicPr>
        <p:blipFill rotWithShape="1">
          <a:blip r:embed="rId10">
            <a:alphaModFix/>
          </a:blip>
          <a:srcRect b="65517" l="50736" r="36029" t="6464"/>
          <a:stretch/>
        </p:blipFill>
        <p:spPr>
          <a:xfrm>
            <a:off x="785786" y="642918"/>
            <a:ext cx="461599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7" name="Google Shape;107;p14"/>
          <p:cNvPicPr preferRelativeResize="0"/>
          <p:nvPr/>
        </p:nvPicPr>
        <p:blipFill rotWithShape="1">
          <a:blip r:embed="rId11">
            <a:alphaModFix/>
          </a:blip>
          <a:srcRect b="65517" l="67280" r="22792" t="2155"/>
          <a:stretch/>
        </p:blipFill>
        <p:spPr>
          <a:xfrm>
            <a:off x="6500826" y="2214554"/>
            <a:ext cx="428628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8" name="Google Shape;108;p14"/>
          <p:cNvPicPr preferRelativeResize="0"/>
          <p:nvPr/>
        </p:nvPicPr>
        <p:blipFill rotWithShape="1">
          <a:blip r:embed="rId12">
            <a:alphaModFix/>
          </a:blip>
          <a:srcRect b="65517" l="83824" r="6247" t="6464"/>
          <a:stretch/>
        </p:blipFill>
        <p:spPr>
          <a:xfrm>
            <a:off x="785786" y="1285860"/>
            <a:ext cx="445114" cy="64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09" name="Google Shape;109;p14"/>
          <p:cNvPicPr preferRelativeResize="0"/>
          <p:nvPr/>
        </p:nvPicPr>
        <p:blipFill rotWithShape="1">
          <a:blip r:embed="rId13">
            <a:alphaModFix/>
          </a:blip>
          <a:srcRect b="33190" l="33456" r="53309" t="36637"/>
          <a:stretch/>
        </p:blipFill>
        <p:spPr>
          <a:xfrm>
            <a:off x="785786" y="2143116"/>
            <a:ext cx="489861" cy="57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>
            <p:ph idx="11" type="ftr"/>
          </p:nvPr>
        </p:nvSpPr>
        <p:spPr>
          <a:xfrm>
            <a:off x="0" y="504089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785786" y="571480"/>
            <a:ext cx="614366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uk-UA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Можливості та переваги даного продукту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допомагає створювати і впорядковувати завдання;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коментувати і організовувати ефективне спілкування з учнями в режимі реального часу або в режимі дистанційного навчання</a:t>
            </a:r>
            <a:r>
              <a:rPr b="0" i="1" lang="uk-U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організувати проектну роботу;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перевернуте навчання;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спільний доступ до файлів;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➢"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обмін ідеями;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1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оцінювання виконаних завдань.</a:t>
            </a:r>
            <a:endParaRPr b="1" i="1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643042" y="428604"/>
            <a:ext cx="61436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uk-UA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Алгоритм організації дистанційного навчання за власним прикладом</a:t>
            </a:r>
            <a:endParaRPr b="1" i="1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езультат пошуку зображень за запитом &quot;навчання для вчителів по хмарних технологіях&quot;" id="122" name="Google Shape;1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1928802"/>
            <a:ext cx="2428892" cy="13439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71472" y="1285860"/>
            <a:ext cx="29289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sng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Обираємо віртуального тьютора</a:t>
            </a:r>
            <a:endParaRPr b="1" i="0" sz="1800" u="sng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214942" y="1214422"/>
            <a:ext cx="3071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sng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Організовуємо навчання із вчителями</a:t>
            </a:r>
            <a:endParaRPr b="1" i="0" sz="1800" u="sng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Результат пошуку зображень за запитом &quot;вчителі та ІКТ&quot;" id="125" name="Google Shape;125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142844" y="3500438"/>
            <a:ext cx="3500462" cy="221457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alibri"/>
              <a:buChar char="•"/>
            </a:pPr>
            <a:r>
              <a:rPr b="0" i="0" lang="uk-UA" sz="1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дослідник</a:t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114300" marR="0" rtl="0" algn="l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тренер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1" marL="114300" marR="0" rtl="0" algn="l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консультант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114300" marR="0" rtl="0" algn="l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користувач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авантаження.jpg" id="127" name="Google Shape;12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0694" y="1857364"/>
            <a:ext cx="2714644" cy="2154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Google клас&quot;" id="128" name="Google Shape;128;p16"/>
          <p:cNvPicPr preferRelativeResize="0"/>
          <p:nvPr/>
        </p:nvPicPr>
        <p:blipFill rotWithShape="1">
          <a:blip r:embed="rId6">
            <a:alphaModFix/>
          </a:blip>
          <a:srcRect b="52857" l="27857" r="29285" t="10714"/>
          <a:stretch/>
        </p:blipFill>
        <p:spPr>
          <a:xfrm>
            <a:off x="6429388" y="2786058"/>
            <a:ext cx="672358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3286116" y="4214818"/>
            <a:ext cx="307183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sng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Створюємо облікові записи учням або ж використовуємо наявні. При потребі можлива співпаця з батьками</a:t>
            </a:r>
            <a:endParaRPr b="1" i="0" sz="1800" u="sng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Результат пошуку зображень за запитом &quot;вчителі та ІКТ&quot;" id="130" name="Google Shape;13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7950" y="4143380"/>
            <a:ext cx="2357454" cy="204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/>
        </p:nvSpPr>
        <p:spPr>
          <a:xfrm>
            <a:off x="1643042" y="428605"/>
            <a:ext cx="61436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uk-UA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Яким чином отримати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uk-UA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електронну адресу учня</a:t>
            </a:r>
            <a:endParaRPr b="1" i="1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15038" l="24170" r="42139" t="22460"/>
          <a:stretch/>
        </p:blipFill>
        <p:spPr>
          <a:xfrm>
            <a:off x="571472" y="2143116"/>
            <a:ext cx="2357454" cy="32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 b="38281" l="34619" r="48535" t="58789"/>
          <a:stretch/>
        </p:blipFill>
        <p:spPr>
          <a:xfrm>
            <a:off x="357158" y="1500174"/>
            <a:ext cx="3286148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 b="11914" l="5321" r="7518" t="3125"/>
          <a:stretch/>
        </p:blipFill>
        <p:spPr>
          <a:xfrm>
            <a:off x="4000496" y="1428736"/>
            <a:ext cx="4750204" cy="3472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7"/>
          <p:cNvCxnSpPr>
            <a:stCxn id="137" idx="2"/>
          </p:cNvCxnSpPr>
          <p:nvPr/>
        </p:nvCxnSpPr>
        <p:spPr>
          <a:xfrm flipH="1" rot="10800000">
            <a:off x="1750199" y="4714752"/>
            <a:ext cx="2321700" cy="70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1" name="Google Shape;141;p17"/>
          <p:cNvSpPr/>
          <p:nvPr/>
        </p:nvSpPr>
        <p:spPr>
          <a:xfrm>
            <a:off x="4000496" y="4572008"/>
            <a:ext cx="785818" cy="21431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071802" y="5286388"/>
            <a:ext cx="27146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uk-UA" sz="18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Відповідь надходить до електронної таблиці</a:t>
            </a:r>
            <a:endParaRPr b="1" i="1" sz="1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3570" y="4929198"/>
            <a:ext cx="2619346" cy="1281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ультат пошуку зображень за запитом &quot;додатки google&quot;" id="144" name="Google Shape;144;p17"/>
          <p:cNvPicPr preferRelativeResize="0"/>
          <p:nvPr/>
        </p:nvPicPr>
        <p:blipFill rotWithShape="1">
          <a:blip r:embed="rId8">
            <a:alphaModFix/>
          </a:blip>
          <a:srcRect b="67672" l="18750" r="68015" t="0"/>
          <a:stretch/>
        </p:blipFill>
        <p:spPr>
          <a:xfrm>
            <a:off x="8429652" y="5357826"/>
            <a:ext cx="428628" cy="535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в’язане зображення" id="150" name="Google Shape;150;p18"/>
          <p:cNvPicPr preferRelativeResize="0"/>
          <p:nvPr/>
        </p:nvPicPr>
        <p:blipFill rotWithShape="1">
          <a:blip r:embed="rId4">
            <a:alphaModFix/>
          </a:blip>
          <a:srcRect b="2486" l="20544" r="20756" t="4149"/>
          <a:stretch/>
        </p:blipFill>
        <p:spPr>
          <a:xfrm>
            <a:off x="3786182" y="785794"/>
            <a:ext cx="142876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b="39998" l="72097" r="3204" t="18897"/>
          <a:stretch/>
        </p:blipFill>
        <p:spPr>
          <a:xfrm>
            <a:off x="6286512" y="1357298"/>
            <a:ext cx="175639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 b="39998" l="389" r="75708" t="18898"/>
          <a:stretch/>
        </p:blipFill>
        <p:spPr>
          <a:xfrm>
            <a:off x="1071538" y="1500174"/>
            <a:ext cx="1643074" cy="158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7">
            <a:alphaModFix/>
          </a:blip>
          <a:srcRect b="4566" l="1186" r="74912" t="59999"/>
          <a:stretch/>
        </p:blipFill>
        <p:spPr>
          <a:xfrm>
            <a:off x="928662" y="3643314"/>
            <a:ext cx="1800237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8">
            <a:alphaModFix/>
          </a:blip>
          <a:srcRect b="37499" l="32959" r="35547" t="21483"/>
          <a:stretch/>
        </p:blipFill>
        <p:spPr>
          <a:xfrm>
            <a:off x="6429388" y="3571876"/>
            <a:ext cx="1535917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9">
            <a:alphaModFix/>
          </a:blip>
          <a:srcRect b="38281" l="1660" r="67578" t="21680"/>
          <a:stretch/>
        </p:blipFill>
        <p:spPr>
          <a:xfrm>
            <a:off x="3786182" y="4286256"/>
            <a:ext cx="1857388" cy="181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428596" y="571480"/>
            <a:ext cx="41434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Створюємо класи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9179" l="0" r="3320" t="10742"/>
          <a:stretch/>
        </p:blipFill>
        <p:spPr>
          <a:xfrm>
            <a:off x="500034" y="642918"/>
            <a:ext cx="8215370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5712" l="0" r="0" t="11429"/>
          <a:stretch/>
        </p:blipFill>
        <p:spPr>
          <a:xfrm>
            <a:off x="285720" y="714356"/>
            <a:ext cx="8485172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 b="16825" l="0" r="0" t="0"/>
          <a:stretch/>
        </p:blipFill>
        <p:spPr>
          <a:xfrm>
            <a:off x="571472" y="714356"/>
            <a:ext cx="8164024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3071802" y="3429000"/>
            <a:ext cx="1428760" cy="64294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