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5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-108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5B8-7D83-4DAF-989B-7E9B679C1B63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4FC6-B5D9-406E-A55F-7BC0B3A9A51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68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5B8-7D83-4DAF-989B-7E9B679C1B63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4FC6-B5D9-406E-A55F-7BC0B3A9A51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26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5B8-7D83-4DAF-989B-7E9B679C1B63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4FC6-B5D9-406E-A55F-7BC0B3A9A51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3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5B8-7D83-4DAF-989B-7E9B679C1B63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4FC6-B5D9-406E-A55F-7BC0B3A9A51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60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5B8-7D83-4DAF-989B-7E9B679C1B63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4FC6-B5D9-406E-A55F-7BC0B3A9A51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09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5B8-7D83-4DAF-989B-7E9B679C1B63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4FC6-B5D9-406E-A55F-7BC0B3A9A51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1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5B8-7D83-4DAF-989B-7E9B679C1B63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4FC6-B5D9-406E-A55F-7BC0B3A9A51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81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5B8-7D83-4DAF-989B-7E9B679C1B63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4FC6-B5D9-406E-A55F-7BC0B3A9A51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35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5B8-7D83-4DAF-989B-7E9B679C1B63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4FC6-B5D9-406E-A55F-7BC0B3A9A51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7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5B8-7D83-4DAF-989B-7E9B679C1B63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4FC6-B5D9-406E-A55F-7BC0B3A9A51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0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E55B8-7D83-4DAF-989B-7E9B679C1B63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64FC6-B5D9-406E-A55F-7BC0B3A9A51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11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E55B8-7D83-4DAF-989B-7E9B679C1B63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64FC6-B5D9-406E-A55F-7BC0B3A9A51F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68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1%D0%B5%D1%80%D0%B5%D0%B4%D0%BD%D1%8C%D0%BE%D0%B2%D1%96%D1%87%D1%87%D1%8F" TargetMode="External"/><Relationship Id="rId2" Type="http://schemas.openxmlformats.org/officeDocument/2006/relationships/hyperlink" Target="https://uk.wikipedia.org/wiki/%D0%A4%D1%80%D0%B0%D0%BD%D1%86%D1%83%D0%B7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0%D0%BD%D1%82%D0%B8%D1%87%D0%BD%D1%96%D1%81%D1%82%D1%8C" TargetMode="External"/><Relationship Id="rId5" Type="http://schemas.openxmlformats.org/officeDocument/2006/relationships/hyperlink" Target="https://uk.wikipedia.org/wiki/%D0%93%D1%83%D0%BC%D0%B0%D0%BD%D1%96%D0%B7%D0%BC" TargetMode="External"/><Relationship Id="rId4" Type="http://schemas.openxmlformats.org/officeDocument/2006/relationships/hyperlink" Target="https://uk.wikipedia.org/wiki/%D0%9D%D0%BE%D0%B2%D0%B8%D0%B9_%D1%87%D0%B0%D1%8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9069" y="1543986"/>
            <a:ext cx="9144000" cy="1156507"/>
          </a:xfrm>
          <a:solidFill>
            <a:schemeClr val="accent4"/>
          </a:solidFill>
          <a:effectLst>
            <a:glow>
              <a:schemeClr val="accent1">
                <a:alpha val="45000"/>
              </a:schemeClr>
            </a:glow>
            <a:softEdge rad="0"/>
          </a:effectLst>
          <a:scene3d>
            <a:camera prst="orthographicFront"/>
            <a:lightRig rig="threePt" dir="t"/>
          </a:scene3d>
          <a:sp3d extrusionH="254000">
            <a:bevelT w="152400" h="50800" prst="softRound"/>
            <a:bevelB w="304800" h="330200" prst="divot"/>
            <a:extrusionClr>
              <a:srgbClr val="FF0000"/>
            </a:extrusionClr>
          </a:sp3d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Monotype Corsiva" pitchFamily="66" charset="0"/>
              </a:rPr>
              <a:t>Різнокольоровий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світ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європейського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dirty="0" err="1" smtClean="0">
                <a:latin typeface="Monotype Corsiva" pitchFamily="66" charset="0"/>
              </a:rPr>
              <a:t>живопису</a:t>
            </a:r>
            <a:endParaRPr lang="ru-RU" b="1" dirty="0">
              <a:ln w="9525">
                <a:solidFill>
                  <a:schemeClr val="accent4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20919" y="2927481"/>
            <a:ext cx="4342150" cy="700139"/>
          </a:xfrm>
          <a:solidFill>
            <a:schemeClr val="bg2"/>
          </a:solidFill>
          <a:effectLst/>
          <a:scene3d>
            <a:camera prst="orthographicFront"/>
            <a:lightRig rig="threePt" dir="t"/>
          </a:scene3d>
          <a:sp3d extrusionH="76200">
            <a:bevelT w="152400" h="50800" prst="softRound"/>
            <a:bevelB w="101600" prst="riblet"/>
            <a:extrusionClr>
              <a:schemeClr val="tx1">
                <a:lumMod val="75000"/>
                <a:lumOff val="25000"/>
              </a:schemeClr>
            </a:extrusionClr>
          </a:sp3d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 «</a:t>
            </a:r>
            <a:r>
              <a:rPr lang="ru-RU" b="1" i="1" dirty="0" err="1" smtClean="0"/>
              <a:t>Титани</a:t>
            </a:r>
            <a:r>
              <a:rPr lang="ru-RU" b="1" i="1" dirty="0" smtClean="0"/>
              <a:t>» </a:t>
            </a:r>
            <a:r>
              <a:rPr lang="ru-RU" b="1" i="1" dirty="0" err="1" smtClean="0"/>
              <a:t>епохи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Відродження</a:t>
            </a:r>
            <a:endParaRPr lang="ru-RU" i="1" dirty="0">
              <a:ln w="3175">
                <a:solidFill>
                  <a:schemeClr val="tx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88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Мікеланджело Буонарроті </a:t>
            </a:r>
            <a:endParaRPr lang="ru-RU" b="1" i="1" dirty="0"/>
          </a:p>
        </p:txBody>
      </p:sp>
      <p:pic>
        <p:nvPicPr>
          <p:cNvPr id="5" name="Содержимое 4" descr="02_8OWpI1x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854200"/>
            <a:ext cx="5029200" cy="38234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Содержимое 5" descr="Buanorroti-Mikelandzhelo-raspyati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81801" y="1825625"/>
            <a:ext cx="3928532" cy="4617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Мікеланджело Буонарроті </a:t>
            </a:r>
            <a:endParaRPr lang="ru-RU" b="1" i="1" dirty="0"/>
          </a:p>
        </p:txBody>
      </p:sp>
      <p:pic>
        <p:nvPicPr>
          <p:cNvPr id="5" name="Содержимое 4" descr="5c7fd8ea2f4ad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72154" y="1817158"/>
            <a:ext cx="2900892" cy="43513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Содержимое 5" descr="image653_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45590" y="1825625"/>
            <a:ext cx="4834820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Ж</a:t>
            </a:r>
            <a:r>
              <a:rPr lang="ru-RU" b="1" i="1" dirty="0" err="1" smtClean="0"/>
              <a:t>ивопис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Північного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Відродження</a:t>
            </a:r>
            <a:endParaRPr lang="ru-RU" i="1" dirty="0"/>
          </a:p>
        </p:txBody>
      </p:sp>
      <p:pic>
        <p:nvPicPr>
          <p:cNvPr id="5" name="Содержимое 4" descr="450px-Hugo_van_der_Goes_00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5533" y="1532467"/>
            <a:ext cx="5748867" cy="3539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cce6ec885b596f79a029cbf3ac70205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549400"/>
            <a:ext cx="5181600" cy="452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Ж</a:t>
            </a:r>
            <a:r>
              <a:rPr lang="ru-RU" b="1" i="1" dirty="0" err="1" smtClean="0"/>
              <a:t>ивопис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Північного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Відродження</a:t>
            </a:r>
            <a:endParaRPr lang="ru-RU" dirty="0"/>
          </a:p>
        </p:txBody>
      </p:sp>
      <p:pic>
        <p:nvPicPr>
          <p:cNvPr id="5" name="Содержимое 4" descr="9a94835f61fa73aae72c1221b94d1c5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89668"/>
            <a:ext cx="5181600" cy="3779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200px-Rogier_van_der_Weyden_-_Portrait_of_a_Woman_with_a_Winged_Bonnet_-_Google_Art_Projec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01933" y="1625599"/>
            <a:ext cx="3674533" cy="4766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Ж</a:t>
            </a:r>
            <a:r>
              <a:rPr lang="ru-RU" b="1" i="1" dirty="0" err="1" smtClean="0"/>
              <a:t>ивопис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Північного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Відродження</a:t>
            </a:r>
            <a:endParaRPr lang="ru-RU" dirty="0"/>
          </a:p>
        </p:txBody>
      </p:sp>
      <p:pic>
        <p:nvPicPr>
          <p:cNvPr id="5" name="Содержимое 4" descr="maxresdefaul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8800"/>
            <a:ext cx="5181600" cy="36298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Содержимое 5" descr="durer8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99734"/>
            <a:ext cx="5384800" cy="3568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uk-UA" i="1" dirty="0" smtClean="0"/>
              <a:t>Визначити, хто автор картини?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4" name="Содержимое 3" descr="da_vinci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2201" y="1278467"/>
            <a:ext cx="4690532" cy="4898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uk-UA" i="1" dirty="0" smtClean="0"/>
              <a:t>Визначити, хто автор картини?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4" name="Содержимое 3" descr="Buanorroti-Mikelandzhelo-raspyat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5800" y="1227667"/>
            <a:ext cx="4470399" cy="519853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uk-UA" i="1" dirty="0" smtClean="0"/>
              <a:t>Визначити, хто автор картини?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4" name="Содержимое 3" descr="stgswe4_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1" y="1320800"/>
            <a:ext cx="4658892" cy="4856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err="1" smtClean="0"/>
              <a:t>“Титани”</a:t>
            </a:r>
            <a:r>
              <a:rPr lang="uk-UA" b="1" i="1" dirty="0" smtClean="0"/>
              <a:t> епохи Відродження</a:t>
            </a:r>
            <a:endParaRPr lang="ru-RU" b="1" i="1" dirty="0"/>
          </a:p>
        </p:txBody>
      </p:sp>
      <p:pic>
        <p:nvPicPr>
          <p:cNvPr id="4" name="Содержимое 3" descr="991bf57f1419afdec14c22353412d2e8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uk-UA" b="1" i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Дякую за увагу!</a:t>
            </a:r>
            <a:endParaRPr lang="ru-RU" b="1" i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Содержимое 3" descr="ruki-molitva-durer+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01268" y="1842558"/>
            <a:ext cx="3382292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2002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i="1" dirty="0" smtClean="0"/>
              <a:t>«Титани» епохи Відродження.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uk-UA" b="1" i="1" dirty="0" smtClean="0"/>
              <a:t>«</a:t>
            </a:r>
            <a:r>
              <a:rPr lang="ru-RU" b="1" i="1" dirty="0" smtClean="0"/>
              <a:t>Хай </a:t>
            </a:r>
            <a:r>
              <a:rPr lang="ru-RU" b="1" i="1" dirty="0" err="1" smtClean="0"/>
              <a:t>нащадки</a:t>
            </a:r>
            <a:r>
              <a:rPr lang="ru-RU" b="1" i="1" dirty="0" smtClean="0"/>
              <a:t> одержать </a:t>
            </a:r>
            <a:r>
              <a:rPr lang="ru-RU" b="1" i="1" dirty="0" err="1" smtClean="0"/>
              <a:t>від</a:t>
            </a:r>
            <a:r>
              <a:rPr lang="ru-RU" b="1" i="1" dirty="0" smtClean="0"/>
              <a:t> нас </a:t>
            </a:r>
            <a:r>
              <a:rPr lang="ru-RU" b="1" i="1" dirty="0" err="1" smtClean="0"/>
              <a:t>дещо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подібне</a:t>
            </a:r>
            <a:r>
              <a:rPr lang="ru-RU" b="1" i="1" dirty="0" smtClean="0"/>
              <a:t> до того, </a:t>
            </a:r>
          </a:p>
          <a:p>
            <a:pPr algn="r">
              <a:buNone/>
            </a:pPr>
            <a:r>
              <a:rPr lang="ru-RU" b="1" i="1" dirty="0" err="1" smtClean="0"/>
              <a:t>що</a:t>
            </a:r>
            <a:r>
              <a:rPr lang="ru-RU" b="1" i="1" dirty="0" smtClean="0"/>
              <a:t> нам самим </a:t>
            </a:r>
            <a:r>
              <a:rPr lang="ru-RU" b="1" i="1" dirty="0" err="1" smtClean="0"/>
              <a:t>лишилося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від</a:t>
            </a:r>
            <a:r>
              <a:rPr lang="ru-RU" b="1" i="1" dirty="0" smtClean="0"/>
              <a:t> наших </a:t>
            </a:r>
            <a:r>
              <a:rPr lang="ru-RU" b="1" i="1" dirty="0" err="1" smtClean="0"/>
              <a:t>предків</a:t>
            </a:r>
            <a:r>
              <a:rPr lang="ru-RU" b="1" i="1" dirty="0" smtClean="0"/>
              <a:t>.</a:t>
            </a:r>
            <a:r>
              <a:rPr lang="uk-UA" b="1" i="1" dirty="0" smtClean="0"/>
              <a:t>»</a:t>
            </a:r>
            <a:endParaRPr lang="ru-RU" b="1" i="1" dirty="0" smtClean="0"/>
          </a:p>
          <a:p>
            <a:pPr algn="r">
              <a:buNone/>
            </a:pPr>
            <a:r>
              <a:rPr lang="ru-RU" b="1" i="1" dirty="0" smtClean="0"/>
              <a:t>Данте</a:t>
            </a:r>
          </a:p>
          <a:p>
            <a:pPr algn="r">
              <a:buNone/>
            </a:pPr>
            <a:r>
              <a:rPr lang="uk-UA" b="1" i="1" dirty="0" smtClean="0"/>
              <a:t> </a:t>
            </a:r>
            <a:endParaRPr lang="ru-RU" b="1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i="1" dirty="0" smtClean="0"/>
              <a:t>«Титани» епохи Відродження.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uk-UA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uk-UA" b="1" i="1" u="sng" dirty="0" smtClean="0"/>
              <a:t>Завдання уроку:</a:t>
            </a:r>
            <a:endParaRPr lang="uk-UA" i="1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uk-UA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>Ми визначимо засоби виразності італійського Відродження; </a:t>
            </a:r>
          </a:p>
          <a:p>
            <a:pPr>
              <a:buNone/>
            </a:pPr>
            <a:endParaRPr lang="uk-UA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>ознайомимося з творчістю художників;</a:t>
            </a:r>
          </a:p>
          <a:p>
            <a:pPr>
              <a:buNone/>
            </a:pPr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uk-UA" i="1" dirty="0" smtClean="0">
                <a:solidFill>
                  <a:schemeClr val="accent2">
                    <a:lumMod val="75000"/>
                  </a:schemeClr>
                </a:solidFill>
              </a:rPr>
              <a:t>навчимося аналізувати власні почуття від сприйнятого мистецтва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 </a:t>
            </a:r>
            <a:r>
              <a:rPr lang="uk-UA" sz="3600" b="1" i="1" dirty="0" smtClean="0"/>
              <a:t>«Титани» епохи Відродження.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err="1" smtClean="0"/>
              <a:t>Відро́дження</a:t>
            </a:r>
            <a:r>
              <a:rPr lang="uk-UA" i="1" dirty="0" smtClean="0"/>
              <a:t>, або </a:t>
            </a:r>
            <a:r>
              <a:rPr lang="uk-UA" b="1" i="1" dirty="0" err="1" smtClean="0"/>
              <a:t>Ренеса́нс</a:t>
            </a:r>
            <a:r>
              <a:rPr lang="ru-RU" i="1" dirty="0" smtClean="0"/>
              <a:t> </a:t>
            </a:r>
            <a:r>
              <a:rPr lang="uk-UA" i="1" dirty="0" smtClean="0"/>
              <a:t>(</a:t>
            </a:r>
            <a:r>
              <a:rPr lang="uk-UA" i="1" dirty="0" err="1" smtClean="0">
                <a:hlinkClick r:id="rId2" tooltip="Французька мова"/>
              </a:rPr>
              <a:t>фр</a:t>
            </a:r>
            <a:r>
              <a:rPr lang="uk-UA" i="1" dirty="0" smtClean="0">
                <a:hlinkClick r:id="rId2" tooltip="Французька мова"/>
              </a:rPr>
              <a:t>.</a:t>
            </a:r>
            <a:r>
              <a:rPr lang="ru-RU" i="1" dirty="0" smtClean="0"/>
              <a:t> </a:t>
            </a:r>
            <a:r>
              <a:rPr lang="fr-FR" i="1" dirty="0" smtClean="0"/>
              <a:t>Renaissance</a:t>
            </a:r>
            <a:r>
              <a:rPr lang="ru-RU" i="1" dirty="0" smtClean="0"/>
              <a:t> </a:t>
            </a:r>
            <a:r>
              <a:rPr lang="uk-UA" i="1" dirty="0" smtClean="0"/>
              <a:t>— «Відродження»)</a:t>
            </a:r>
            <a:r>
              <a:rPr lang="ru-RU" i="1" dirty="0" smtClean="0"/>
              <a:t> </a:t>
            </a:r>
            <a:r>
              <a:rPr lang="uk-UA" i="1" dirty="0" smtClean="0"/>
              <a:t>— культурно-філософський рух кінця</a:t>
            </a:r>
            <a:r>
              <a:rPr lang="ru-RU" i="1" dirty="0" smtClean="0"/>
              <a:t> </a:t>
            </a:r>
            <a:r>
              <a:rPr lang="uk-UA" i="1" dirty="0" smtClean="0">
                <a:hlinkClick r:id="rId3" tooltip="Середньовіччя"/>
              </a:rPr>
              <a:t>Середньовіччя</a:t>
            </a:r>
            <a:r>
              <a:rPr lang="ru-RU" i="1" dirty="0" smtClean="0"/>
              <a:t> </a:t>
            </a:r>
            <a:r>
              <a:rPr lang="uk-UA" i="1" dirty="0" smtClean="0"/>
              <a:t>— початку</a:t>
            </a:r>
            <a:r>
              <a:rPr lang="ru-RU" i="1" dirty="0" smtClean="0"/>
              <a:t> </a:t>
            </a:r>
            <a:r>
              <a:rPr lang="uk-UA" i="1" dirty="0" smtClean="0">
                <a:hlinkClick r:id="rId4" tooltip="Новий час"/>
              </a:rPr>
              <a:t>Нового часу</a:t>
            </a:r>
            <a:r>
              <a:rPr lang="uk-UA" i="1" dirty="0" smtClean="0"/>
              <a:t>, що ґрунтувався на ідеалах </a:t>
            </a:r>
            <a:r>
              <a:rPr lang="uk-UA" i="1" dirty="0" smtClean="0">
                <a:hlinkClick r:id="rId5" tooltip="Гуманізм"/>
              </a:rPr>
              <a:t>гуманізму</a:t>
            </a:r>
            <a:r>
              <a:rPr lang="ru-RU" i="1" dirty="0" smtClean="0"/>
              <a:t> </a:t>
            </a:r>
            <a:r>
              <a:rPr lang="uk-UA" i="1" dirty="0" smtClean="0"/>
              <a:t>та орієнтувався на спадщину</a:t>
            </a:r>
            <a:r>
              <a:rPr lang="ru-RU" i="1" dirty="0" smtClean="0"/>
              <a:t> </a:t>
            </a:r>
            <a:r>
              <a:rPr lang="uk-UA" i="1" dirty="0" smtClean="0">
                <a:hlinkClick r:id="rId6" tooltip="Античність"/>
              </a:rPr>
              <a:t>античності</a:t>
            </a:r>
            <a:r>
              <a:rPr lang="uk-UA" i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91bf57f1419afdec14c22353412d2e8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5067" y="296333"/>
            <a:ext cx="10634133" cy="6189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Леонардо </a:t>
            </a:r>
            <a:r>
              <a:rPr lang="uk-UA" b="1" i="1" dirty="0" err="1" smtClean="0"/>
              <a:t>да</a:t>
            </a:r>
            <a:r>
              <a:rPr lang="uk-UA" b="1" i="1" dirty="0" smtClean="0"/>
              <a:t> Вінчі</a:t>
            </a:r>
            <a:endParaRPr lang="ru-RU" b="1" i="1" dirty="0"/>
          </a:p>
        </p:txBody>
      </p:sp>
      <p:pic>
        <p:nvPicPr>
          <p:cNvPr id="5" name="Содержимое 4" descr="davinc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1800" y="1718733"/>
            <a:ext cx="5181600" cy="425106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Содержимое 5" descr="stgswe4_1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42507" y="1634067"/>
            <a:ext cx="5090693" cy="454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Леонардо </a:t>
            </a:r>
            <a:r>
              <a:rPr lang="uk-UA" b="1" i="1" dirty="0" err="1" smtClean="0"/>
              <a:t>да</a:t>
            </a:r>
            <a:r>
              <a:rPr lang="uk-UA" b="1" i="1" dirty="0" smtClean="0"/>
              <a:t> Вінчі</a:t>
            </a:r>
            <a:endParaRPr lang="ru-RU" b="1" i="1" dirty="0"/>
          </a:p>
        </p:txBody>
      </p:sp>
      <p:pic>
        <p:nvPicPr>
          <p:cNvPr id="5" name="Содержимое 4" descr="da_vinci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78467" y="1825625"/>
            <a:ext cx="3962400" cy="435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da_vinci0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47680" y="1351491"/>
            <a:ext cx="3875920" cy="4351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Рафаель Санті</a:t>
            </a:r>
            <a:endParaRPr lang="ru-RU" b="1" i="1" dirty="0"/>
          </a:p>
        </p:txBody>
      </p:sp>
      <p:pic>
        <p:nvPicPr>
          <p:cNvPr id="6" name="Содержимое 5" descr="264px-Raffaello_Sanzio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2199" y="1634067"/>
            <a:ext cx="3801533" cy="4241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Содержимое 6" descr="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88667" y="1701799"/>
            <a:ext cx="3843865" cy="4656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/>
              <a:t>Рафаель Санті</a:t>
            </a:r>
            <a:endParaRPr lang="ru-RU" dirty="0"/>
          </a:p>
        </p:txBody>
      </p:sp>
      <p:pic>
        <p:nvPicPr>
          <p:cNvPr id="5" name="Содержимое 4" descr="Lady_with_unicorn_by_Rafael_Sant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95867" y="1524000"/>
            <a:ext cx="4318281" cy="4652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d0bcd0b0d0b4d0bed0bdd0bdd0b0-d0b0d0bbd18cd0b4d0bed0b1d180d0b0d0bdd0b4d0b8d0bdd0b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00516" y="1490133"/>
            <a:ext cx="4123084" cy="4686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130</Words>
  <Application>Microsoft Office PowerPoint</Application>
  <PresentationFormat>Довільний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Тема Office</vt:lpstr>
      <vt:lpstr>Різнокольоровий світ європейського живопису</vt:lpstr>
      <vt:lpstr>«Титани» епохи Відродження.</vt:lpstr>
      <vt:lpstr>«Титани» епохи Відродження.</vt:lpstr>
      <vt:lpstr> «Титани» епохи Відродження.</vt:lpstr>
      <vt:lpstr>Презентація PowerPoint</vt:lpstr>
      <vt:lpstr>Леонардо да Вінчі</vt:lpstr>
      <vt:lpstr>Леонардо да Вінчі</vt:lpstr>
      <vt:lpstr>Рафаель Санті</vt:lpstr>
      <vt:lpstr>Рафаель Санті</vt:lpstr>
      <vt:lpstr>Мікеланджело Буонарроті </vt:lpstr>
      <vt:lpstr>Мікеланджело Буонарроті </vt:lpstr>
      <vt:lpstr>Живопис Північного Відродження</vt:lpstr>
      <vt:lpstr>Живопис Північного Відродження</vt:lpstr>
      <vt:lpstr>Живопис Північного Відродження</vt:lpstr>
      <vt:lpstr>Визначити, хто автор картини? </vt:lpstr>
      <vt:lpstr>Визначити, хто автор картини? </vt:lpstr>
      <vt:lpstr>Визначити, хто автор картини? </vt:lpstr>
      <vt:lpstr>“Титани” епохи Відродження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Людмила Крицька</cp:lastModifiedBy>
  <cp:revision>19</cp:revision>
  <dcterms:created xsi:type="dcterms:W3CDTF">2015-09-22T08:17:26Z</dcterms:created>
  <dcterms:modified xsi:type="dcterms:W3CDTF">2021-11-10T19:22:13Z</dcterms:modified>
</cp:coreProperties>
</file>