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Assistant Regular" panose="020B0604020202020204" charset="-79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rmorant SC Bold" panose="020B0604020202020204" charset="-52"/>
      <p:regular r:id="rId22"/>
    </p:embeddedFont>
    <p:embeddedFont>
      <p:font typeface="Assistant Regular Bold" panose="020B0604020202020204" charset="-79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9" d="100"/>
          <a:sy n="49" d="100"/>
        </p:scale>
        <p:origin x="-57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5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12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0.png"/><Relationship Id="rId5" Type="http://schemas.openxmlformats.org/officeDocument/2006/relationships/image" Target="../media/image6.sv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12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16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1.png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1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24.svg"/><Relationship Id="rId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2.sv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0.svg"/><Relationship Id="rId5" Type="http://schemas.openxmlformats.org/officeDocument/2006/relationships/image" Target="../media/image10.svg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38.sv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12" Type="http://schemas.openxmlformats.org/officeDocument/2006/relationships/image" Target="../media/image2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36.svg"/><Relationship Id="rId5" Type="http://schemas.openxmlformats.org/officeDocument/2006/relationships/image" Target="../media/image2.svg"/><Relationship Id="rId10" Type="http://schemas.openxmlformats.org/officeDocument/2006/relationships/image" Target="../media/image21.png"/><Relationship Id="rId4" Type="http://schemas.openxmlformats.org/officeDocument/2006/relationships/image" Target="../media/image1.png"/><Relationship Id="rId9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svg"/><Relationship Id="rId7" Type="http://schemas.openxmlformats.org/officeDocument/2006/relationships/image" Target="../media/image1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6.svg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3628336" y="-2739838"/>
            <a:ext cx="7537076" cy="72569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>
            <a:off x="14476441" y="5549634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938257" y="3592085"/>
            <a:ext cx="6411487" cy="649413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4072546" y="0"/>
            <a:ext cx="10142907" cy="3415755"/>
            <a:chOff x="0" y="0"/>
            <a:chExt cx="13523876" cy="4554340"/>
          </a:xfrm>
        </p:grpSpPr>
        <p:sp>
          <p:nvSpPr>
            <p:cNvPr id="6" name="TextBox 6"/>
            <p:cNvSpPr txBox="1"/>
            <p:nvPr/>
          </p:nvSpPr>
          <p:spPr>
            <a:xfrm>
              <a:off x="0" y="85725"/>
              <a:ext cx="13523876" cy="30903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45"/>
                </a:lnSpc>
              </a:pPr>
              <a:r>
                <a:rPr lang="en-US" sz="4245">
                  <a:solidFill>
                    <a:srgbClr val="91612F"/>
                  </a:solidFill>
                  <a:latin typeface="Cormorant SC Bold Bold"/>
                </a:rPr>
                <a:t>З досвіду роботи</a:t>
              </a:r>
            </a:p>
            <a:p>
              <a:pPr algn="ctr">
                <a:lnSpc>
                  <a:spcPts val="4245"/>
                </a:lnSpc>
              </a:pPr>
              <a:r>
                <a:rPr lang="en-US" sz="4245">
                  <a:solidFill>
                    <a:srgbClr val="91612F"/>
                  </a:solidFill>
                  <a:latin typeface="Cormorant SC Bold Bold"/>
                </a:rPr>
                <a:t>yчительки інформатики та фізики</a:t>
              </a:r>
            </a:p>
            <a:p>
              <a:pPr algn="ctr">
                <a:lnSpc>
                  <a:spcPts val="4245"/>
                </a:lnSpc>
              </a:pPr>
              <a:r>
                <a:rPr lang="en-US" sz="4245">
                  <a:solidFill>
                    <a:srgbClr val="91612F"/>
                  </a:solidFill>
                  <a:latin typeface="Cormorant SC Bold Bold"/>
                </a:rPr>
                <a:t>НВК "ЗОШ І-ІІІ ст. №1-гімназія" </a:t>
              </a:r>
            </a:p>
            <a:p>
              <a:pPr algn="ctr">
                <a:lnSpc>
                  <a:spcPts val="4245"/>
                </a:lnSpc>
              </a:pPr>
              <a:r>
                <a:rPr lang="en-US" sz="4245">
                  <a:solidFill>
                    <a:srgbClr val="91612F"/>
                  </a:solidFill>
                  <a:latin typeface="Cormorant SC Bold Bold"/>
                </a:rPr>
                <a:t>м. Хоростків</a:t>
              </a:r>
            </a:p>
            <a:p>
              <a:pPr algn="ctr">
                <a:lnSpc>
                  <a:spcPts val="1226"/>
                </a:lnSpc>
              </a:pPr>
              <a:endParaRPr lang="en-US" sz="4245">
                <a:solidFill>
                  <a:srgbClr val="91612F"/>
                </a:solidFill>
                <a:latin typeface="Cormorant SC 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3759300"/>
              <a:ext cx="13523876" cy="795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19"/>
                </a:lnSpc>
              </a:pPr>
              <a:r>
                <a:rPr lang="en-US" sz="3585" spc="322">
                  <a:solidFill>
                    <a:srgbClr val="D4813E"/>
                  </a:solidFill>
                  <a:latin typeface="Assistant Regular Bold"/>
                </a:rPr>
                <a:t>КРИЦЬКОЇ ЛЮДМИЛИ ЗІНОВІЇВНИ</a:t>
              </a:r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044055"/>
            <a:ext cx="4228575" cy="569505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 flipH="1">
            <a:off x="-662519" y="4657168"/>
            <a:ext cx="1691219" cy="462771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253844" y="7492036"/>
            <a:ext cx="4565087" cy="4498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7259300" y="1002117"/>
            <a:ext cx="1691219" cy="46277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97449" y="-1360712"/>
            <a:ext cx="4565087" cy="449868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4"/>
          <a:srcRect l="8200" r="8200"/>
          <a:stretch>
            <a:fillRect/>
          </a:stretch>
        </p:blipFill>
        <p:spPr>
          <a:xfrm>
            <a:off x="6443045" y="3592085"/>
            <a:ext cx="5401911" cy="6494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518030">
            <a:off x="7704445" y="-4449083"/>
            <a:ext cx="7256937" cy="6987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222130" y="-248092"/>
            <a:ext cx="1691219" cy="4627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62938" y="-248092"/>
            <a:ext cx="3583276" cy="35311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84440" y="818772"/>
            <a:ext cx="7758064" cy="51720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l="46009" t="16948" r="25404"/>
          <a:stretch>
            <a:fillRect/>
          </a:stretch>
        </p:blipFill>
        <p:spPr>
          <a:xfrm>
            <a:off x="14466685" y="4379623"/>
            <a:ext cx="3475818" cy="538184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842157" y="818772"/>
            <a:ext cx="7675073" cy="8942693"/>
            <a:chOff x="0" y="0"/>
            <a:chExt cx="10233430" cy="11923590"/>
          </a:xfrm>
        </p:grpSpPr>
        <p:sp>
          <p:nvSpPr>
            <p:cNvPr id="8" name="TextBox 8"/>
            <p:cNvSpPr txBox="1"/>
            <p:nvPr/>
          </p:nvSpPr>
          <p:spPr>
            <a:xfrm>
              <a:off x="0" y="66675"/>
              <a:ext cx="10233430" cy="4970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87"/>
                </a:lnSpc>
              </a:pP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Розробка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уроку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інформатики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, 11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клас</a:t>
              </a:r>
              <a:endParaRPr lang="en-US" sz="3687" dirty="0">
                <a:solidFill>
                  <a:srgbClr val="91612F"/>
                </a:solidFill>
                <a:latin typeface="Linux Biolinum Bold"/>
              </a:endParaRPr>
            </a:p>
            <a:p>
              <a:pPr>
                <a:lnSpc>
                  <a:spcPts val="3687"/>
                </a:lnSpc>
              </a:pP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STEM-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урок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"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Анімація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в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растровому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редакторі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Gimp. "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Титани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"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епохи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Відродження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.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Багатогранність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таланту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Леонардо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да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 </a:t>
              </a:r>
              <a:r>
                <a:rPr lang="en-US" sz="3687" dirty="0" err="1">
                  <a:solidFill>
                    <a:srgbClr val="91612F"/>
                  </a:solidFill>
                  <a:latin typeface="Linux Biolinum Bold"/>
                </a:rPr>
                <a:t>Вінчі</a:t>
              </a:r>
              <a:r>
                <a:rPr lang="en-US" sz="3687" dirty="0">
                  <a:solidFill>
                    <a:srgbClr val="91612F"/>
                  </a:solidFill>
                  <a:latin typeface="Linux Biolinum Bold"/>
                </a:rPr>
                <a:t>"</a:t>
              </a:r>
            </a:p>
            <a:p>
              <a:pPr>
                <a:lnSpc>
                  <a:spcPts val="3238"/>
                </a:lnSpc>
              </a:pPr>
              <a:endParaRPr lang="en-US" sz="3687" dirty="0">
                <a:solidFill>
                  <a:srgbClr val="91612F"/>
                </a:solidFill>
                <a:latin typeface="Linux Biolinum Bold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5497477"/>
              <a:ext cx="10233430" cy="5957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7"/>
                </a:lnSpc>
              </a:pPr>
              <a:r>
                <a:rPr lang="en-US" sz="2698" spc="26">
                  <a:solidFill>
                    <a:srgbClr val="D4813E"/>
                  </a:solidFill>
                  <a:latin typeface="Assistant Regular"/>
                </a:rPr>
                <a:t>Мета уроку: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6563148"/>
              <a:ext cx="10233430" cy="53604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6"/>
                </a:lnSpc>
              </a:pPr>
              <a:r>
                <a:rPr lang="en-US" sz="2068">
                  <a:solidFill>
                    <a:srgbClr val="91612F"/>
                  </a:solidFill>
                  <a:latin typeface="Assistant Regular"/>
                </a:rPr>
                <a:t>підсумувати тему "Растрова графіка" вибіркового модуля "Графічний дизайн"; ознайомити з творчістю Леонардо да Вінчі, який поєднав у своїй діяльності не лише мистецтво, а й науку (SCIENCE), інженерію (ENGINEERING) та математику (MATHEMATICS); віртуал ьна екскурсія Лувром до легендарної "Мони Лізи", спільний пошуково-дослідницький проект на віртуальній дошці та створення колажу у програмі Gimp "Винаходи Леонардо". На практичному завданні учні "змусять усміхнутись" Мону Лізу, створюючи анімацію у програмі Gimp.</a:t>
              </a:r>
            </a:p>
            <a:p>
              <a:pPr>
                <a:lnSpc>
                  <a:spcPts val="2896"/>
                </a:lnSpc>
              </a:pPr>
              <a:endParaRPr lang="en-US" sz="2068">
                <a:solidFill>
                  <a:srgbClr val="91612F"/>
                </a:solidFill>
                <a:latin typeface="Assistant Regular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-1552010" y="7389947"/>
            <a:ext cx="5161420" cy="496958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29333" y="398751"/>
            <a:ext cx="8081421" cy="81856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-1486691" y="-1275426"/>
            <a:ext cx="4207694" cy="414649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>
            <a:off x="15472554" y="-1915107"/>
            <a:ext cx="1691219" cy="46277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6243618"/>
            <a:ext cx="2887459" cy="40810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8996" y="0"/>
            <a:ext cx="6868989" cy="45793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690402" y="4222753"/>
            <a:ext cx="6062594" cy="404173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9144000" y="684087"/>
            <a:ext cx="8115300" cy="8986264"/>
            <a:chOff x="0" y="0"/>
            <a:chExt cx="10820400" cy="11981685"/>
          </a:xfrm>
        </p:grpSpPr>
        <p:sp>
          <p:nvSpPr>
            <p:cNvPr id="10" name="TextBox 10"/>
            <p:cNvSpPr txBox="1"/>
            <p:nvPr/>
          </p:nvSpPr>
          <p:spPr>
            <a:xfrm>
              <a:off x="0" y="161925"/>
              <a:ext cx="10820400" cy="47146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8999">
                  <a:solidFill>
                    <a:srgbClr val="91612F"/>
                  </a:solidFill>
                  <a:latin typeface="Linux Biolinum"/>
                </a:rPr>
                <a:t>STEM-захід</a:t>
              </a:r>
              <a:r>
                <a:rPr lang="en-US" sz="9000">
                  <a:solidFill>
                    <a:srgbClr val="91612F"/>
                  </a:solidFill>
                  <a:latin typeface="Linux Biolinum"/>
                </a:rPr>
                <a:t> "Науковий пікнік"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6561641"/>
              <a:ext cx="10820400" cy="54200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r>
                <a:rPr lang="en-US" sz="2300">
                  <a:solidFill>
                    <a:srgbClr val="91612F"/>
                  </a:solidFill>
                  <a:latin typeface="Assistant Regular"/>
                </a:rPr>
                <a:t>Сценарій проведення заходу на заявлену тему, мета якого – викликати у дітей інтерес до природничих наук, зокрема, фізики; мотивувати учнів до проектно-дослідницької діяльності; захід доречно проводити у другому семестрі для учнів 7 класу, які перший рік вивчають фізику; формат проведення "пікнік" д озволяє створити невимушену навчально-пізнавальну атмосферу та зацікавити дослідницькою діяльністю широку учнівську аудиторію.</a:t>
              </a:r>
            </a:p>
            <a:p>
              <a:pPr>
                <a:lnSpc>
                  <a:spcPts val="3220"/>
                </a:lnSpc>
              </a:pPr>
              <a:endParaRPr lang="en-US" sz="2300">
                <a:solidFill>
                  <a:srgbClr val="91612F"/>
                </a:solidFill>
                <a:latin typeface="Assistant Regular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60904" y="617628"/>
            <a:ext cx="7283096" cy="9051745"/>
            <a:chOff x="0" y="0"/>
            <a:chExt cx="9710794" cy="12068993"/>
          </a:xfrm>
        </p:grpSpPr>
        <p:sp>
          <p:nvSpPr>
            <p:cNvPr id="3" name="TextBox 3"/>
            <p:cNvSpPr txBox="1"/>
            <p:nvPr/>
          </p:nvSpPr>
          <p:spPr>
            <a:xfrm>
              <a:off x="0" y="114300"/>
              <a:ext cx="9710794" cy="3417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17"/>
                </a:lnSpc>
              </a:pPr>
              <a:r>
                <a:rPr lang="en-US" sz="4779" dirty="0" err="1">
                  <a:solidFill>
                    <a:srgbClr val="91612F"/>
                  </a:solidFill>
                  <a:latin typeface="Linux Biolinum"/>
                </a:rPr>
                <a:t>Урок-презентація</a:t>
              </a:r>
              <a:r>
                <a:rPr lang="en-US" sz="4779" dirty="0">
                  <a:solidFill>
                    <a:srgbClr val="91612F"/>
                  </a:solidFill>
                  <a:latin typeface="Linux Biolinum"/>
                </a:rPr>
                <a:t> з </a:t>
              </a:r>
              <a:r>
                <a:rPr lang="en-US" sz="4779" dirty="0" err="1">
                  <a:solidFill>
                    <a:srgbClr val="91612F"/>
                  </a:solidFill>
                  <a:latin typeface="Linux Biolinum"/>
                </a:rPr>
                <a:t>фізики</a:t>
              </a:r>
              <a:r>
                <a:rPr lang="en-US" sz="4779" dirty="0">
                  <a:solidFill>
                    <a:srgbClr val="91612F"/>
                  </a:solidFill>
                  <a:latin typeface="Linux Biolinum"/>
                </a:rPr>
                <a:t> "</a:t>
              </a:r>
              <a:r>
                <a:rPr lang="en-US" sz="4779" dirty="0" err="1">
                  <a:solidFill>
                    <a:srgbClr val="91612F"/>
                  </a:solidFill>
                  <a:latin typeface="Linux Biolinum"/>
                </a:rPr>
                <a:t>Струм</a:t>
              </a:r>
              <a:r>
                <a:rPr lang="en-US" sz="4779" dirty="0">
                  <a:solidFill>
                    <a:srgbClr val="91612F"/>
                  </a:solidFill>
                  <a:latin typeface="Linux Biolinum"/>
                </a:rPr>
                <a:t> у </a:t>
              </a:r>
              <a:r>
                <a:rPr lang="en-US" sz="4779" dirty="0" err="1">
                  <a:solidFill>
                    <a:srgbClr val="91612F"/>
                  </a:solidFill>
                  <a:latin typeface="Linux Biolinum"/>
                </a:rPr>
                <a:t>металах</a:t>
              </a:r>
              <a:r>
                <a:rPr lang="en-US" sz="4779" dirty="0">
                  <a:solidFill>
                    <a:srgbClr val="91612F"/>
                  </a:solidFill>
                  <a:latin typeface="Linux Biolinum"/>
                </a:rPr>
                <a:t>". 10 </a:t>
              </a:r>
              <a:r>
                <a:rPr lang="en-US" sz="4779" dirty="0" err="1">
                  <a:solidFill>
                    <a:srgbClr val="91612F"/>
                  </a:solidFill>
                  <a:latin typeface="Linux Biolinum"/>
                </a:rPr>
                <a:t>клас</a:t>
              </a:r>
              <a:endParaRPr lang="en-US" sz="4779" dirty="0">
                <a:solidFill>
                  <a:srgbClr val="91612F"/>
                </a:solidFill>
                <a:latin typeface="Linux Biolinum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3902412"/>
              <a:ext cx="9710794" cy="4794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41"/>
                </a:lnSpc>
              </a:pPr>
              <a:r>
                <a:rPr lang="en-US" sz="2172">
                  <a:solidFill>
                    <a:srgbClr val="D4813E"/>
                  </a:solidFill>
                  <a:latin typeface="Assistant Regular"/>
                </a:rPr>
                <a:t>Мета: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4733709"/>
              <a:ext cx="9710794" cy="73352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05033" lvl="1" indent="-352516">
                <a:lnSpc>
                  <a:spcPts val="4571"/>
                </a:lnSpc>
                <a:buFont typeface="Arial"/>
                <a:buChar char="•"/>
              </a:pPr>
              <a:r>
                <a:rPr lang="en-US" sz="3265">
                  <a:solidFill>
                    <a:srgbClr val="91612F"/>
                  </a:solidFill>
                  <a:latin typeface="Assistant Regular"/>
                </a:rPr>
                <a:t>з фізики: ознайомити учнів із елементами класичної електронної теорії; з’ясувати природу носіїв заряду в металах;</a:t>
              </a:r>
            </a:p>
            <a:p>
              <a:pPr marL="705033" lvl="1" indent="-352516">
                <a:lnSpc>
                  <a:spcPts val="4571"/>
                </a:lnSpc>
                <a:buFont typeface="Arial"/>
                <a:buChar char="•"/>
              </a:pPr>
              <a:r>
                <a:rPr lang="en-US" sz="3265">
                  <a:solidFill>
                    <a:srgbClr val="91612F"/>
                  </a:solidFill>
                  <a:latin typeface="Assistant Regular"/>
                </a:rPr>
                <a:t>з інформатики: практичне застосування знань по темі "Створення презентації у програмі Power Point".</a:t>
              </a:r>
            </a:p>
            <a:p>
              <a:pPr>
                <a:lnSpc>
                  <a:spcPts val="2331"/>
                </a:lnSpc>
              </a:pPr>
              <a:endParaRPr lang="en-US" sz="3265">
                <a:solidFill>
                  <a:srgbClr val="91612F"/>
                </a:solidFill>
                <a:latin typeface="Assistant Regular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518030">
            <a:off x="7704445" y="-4449083"/>
            <a:ext cx="7256937" cy="69872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-222130" y="-248092"/>
            <a:ext cx="1691219" cy="462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762938" y="-1205391"/>
            <a:ext cx="3583276" cy="3531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 t="7526" b="7526"/>
          <a:stretch>
            <a:fillRect/>
          </a:stretch>
        </p:blipFill>
        <p:spPr>
          <a:xfrm rot="1008372">
            <a:off x="9320407" y="219153"/>
            <a:ext cx="9421792" cy="95706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043424" y="-4540127"/>
            <a:ext cx="7256937" cy="6987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8225" y="-267901"/>
            <a:ext cx="3583276" cy="35311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25445">
            <a:off x="-369802" y="8950855"/>
            <a:ext cx="3583276" cy="3531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 l="29345" t="42949" r="14859" b="31385"/>
          <a:stretch>
            <a:fillRect/>
          </a:stretch>
        </p:blipFill>
        <p:spPr>
          <a:xfrm>
            <a:off x="1585044" y="3531794"/>
            <a:ext cx="16229342" cy="397856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3528598" y="616849"/>
            <a:ext cx="11732612" cy="2352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00"/>
              </a:lnSpc>
            </a:pPr>
            <a:r>
              <a:rPr lang="en-US" sz="8999">
                <a:solidFill>
                  <a:srgbClr val="91612F"/>
                </a:solidFill>
                <a:latin typeface="Linux Biolinum"/>
              </a:rPr>
              <a:t>Публікації на Методичному порталі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043424" y="-4540127"/>
            <a:ext cx="7256937" cy="698721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8225" y="-267901"/>
            <a:ext cx="3583276" cy="35311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925445">
            <a:off x="-369802" y="8950855"/>
            <a:ext cx="3583276" cy="35311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/>
          <a:srcRect t="10113" b="7766"/>
          <a:stretch>
            <a:fillRect/>
          </a:stretch>
        </p:blipFill>
        <p:spPr>
          <a:xfrm>
            <a:off x="1421836" y="2581946"/>
            <a:ext cx="15254797" cy="6676354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3600285" y="422917"/>
            <a:ext cx="11669842" cy="1000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9"/>
              </a:lnSpc>
            </a:pPr>
            <a:r>
              <a:rPr lang="en-US" sz="7439" dirty="0">
                <a:solidFill>
                  <a:srgbClr val="91612F"/>
                </a:solidFill>
                <a:latin typeface="Linux Biolinum"/>
              </a:rPr>
              <a:t>https://infhor.blogspot.com/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0800000" flipH="1">
            <a:off x="-274331" y="4630585"/>
            <a:ext cx="1691219" cy="46277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711265" y="7837093"/>
            <a:ext cx="4565087" cy="44986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6978942" y="1028700"/>
            <a:ext cx="1691219" cy="46277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542008" y="-1220643"/>
            <a:ext cx="4565087" cy="449868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16889" y="1219837"/>
            <a:ext cx="14660583" cy="7742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95"/>
              </a:lnSpc>
            </a:pPr>
            <a:r>
              <a:rPr lang="en-US" sz="4925">
                <a:solidFill>
                  <a:srgbClr val="91612F"/>
                </a:solidFill>
                <a:latin typeface="Assistant Regular"/>
              </a:rPr>
              <a:t> </a:t>
            </a:r>
            <a:r>
              <a:rPr lang="en-US" sz="4925">
                <a:solidFill>
                  <a:srgbClr val="91612F"/>
                </a:solidFill>
                <a:latin typeface="Assistant Regular Bold"/>
              </a:rPr>
              <a:t>Використання</a:t>
            </a:r>
            <a:r>
              <a:rPr lang="en-US" sz="4925">
                <a:solidFill>
                  <a:srgbClr val="F46A61"/>
                </a:solidFill>
                <a:latin typeface="Assistant Regular Bold"/>
              </a:rPr>
              <a:t> STEM</a:t>
            </a:r>
            <a:r>
              <a:rPr lang="en-US" sz="4925">
                <a:solidFill>
                  <a:srgbClr val="91612F"/>
                </a:solidFill>
                <a:latin typeface="Assistant Regular Bold"/>
              </a:rPr>
              <a:t>- елементів на уроках сучасної шкільної освіти є не що інше, як прагнення дати учню якомога більший обсяг знань без належної турботи про якість цих знань. Головною має бути можливість їх застосування . Освіта має бути не накопиченням фактів, термінів, понять, а тренуванням мозку.</a:t>
            </a:r>
            <a:r>
              <a:rPr lang="en-US" sz="4925">
                <a:solidFill>
                  <a:srgbClr val="91612F"/>
                </a:solidFill>
                <a:latin typeface="Assistant Regular"/>
              </a:rPr>
              <a:t> </a:t>
            </a:r>
          </a:p>
          <a:p>
            <a:pPr algn="ctr">
              <a:lnSpc>
                <a:spcPts val="6055"/>
              </a:lnSpc>
            </a:pPr>
            <a:endParaRPr lang="en-US" sz="4925">
              <a:solidFill>
                <a:srgbClr val="91612F"/>
              </a:solidFill>
              <a:latin typeface="Assistant Regula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49068" y="1491909"/>
            <a:ext cx="7210232" cy="73031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64572" y="8257069"/>
            <a:ext cx="3605116" cy="355267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637009" y="1842188"/>
            <a:ext cx="5533804" cy="695290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694141" y="416515"/>
            <a:ext cx="8449859" cy="4935300"/>
            <a:chOff x="0" y="0"/>
            <a:chExt cx="11266479" cy="6580400"/>
          </a:xfrm>
        </p:grpSpPr>
        <p:sp>
          <p:nvSpPr>
            <p:cNvPr id="6" name="TextBox 6"/>
            <p:cNvSpPr txBox="1"/>
            <p:nvPr/>
          </p:nvSpPr>
          <p:spPr>
            <a:xfrm>
              <a:off x="0" y="161925"/>
              <a:ext cx="11266479" cy="1714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233"/>
                </a:lnSpc>
              </a:pPr>
              <a:r>
                <a:rPr lang="en-US" sz="9233">
                  <a:solidFill>
                    <a:srgbClr val="91612F"/>
                  </a:solidFill>
                  <a:latin typeface="Linux Biolinum"/>
                </a:rPr>
                <a:t>Візитна картка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2240036"/>
              <a:ext cx="11266479" cy="43403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309"/>
                </a:lnSpc>
              </a:pPr>
              <a:r>
                <a:rPr lang="en-US" sz="3077">
                  <a:solidFill>
                    <a:srgbClr val="D4813E"/>
                  </a:solidFill>
                  <a:latin typeface="Assistant Regular"/>
                </a:rPr>
                <a:t>Освіта: </a:t>
              </a:r>
              <a:r>
                <a:rPr lang="en-US" sz="3077">
                  <a:solidFill>
                    <a:srgbClr val="D4813E"/>
                  </a:solidFill>
                  <a:latin typeface="Assistant Regular Bold"/>
                </a:rPr>
                <a:t>вища</a:t>
              </a:r>
            </a:p>
            <a:p>
              <a:pPr>
                <a:lnSpc>
                  <a:spcPts val="4309"/>
                </a:lnSpc>
              </a:pPr>
              <a:r>
                <a:rPr lang="en-US" sz="3077">
                  <a:solidFill>
                    <a:srgbClr val="D4813E"/>
                  </a:solidFill>
                  <a:latin typeface="Assistant Regular"/>
                </a:rPr>
                <a:t>1</a:t>
              </a:r>
              <a:r>
                <a:rPr lang="en-US" sz="3077">
                  <a:solidFill>
                    <a:srgbClr val="D4813E"/>
                  </a:solidFill>
                  <a:latin typeface="Assistant Regular Bold"/>
                </a:rPr>
                <a:t>993р.</a:t>
              </a:r>
              <a:r>
                <a:rPr lang="en-US" sz="3077">
                  <a:solidFill>
                    <a:srgbClr val="D4813E"/>
                  </a:solidFill>
                  <a:latin typeface="Assistant Regular"/>
                </a:rPr>
                <a:t>–педагогічний ліцей фізико-математичного профілю при ТДПІ;</a:t>
              </a:r>
            </a:p>
            <a:p>
              <a:pPr>
                <a:lnSpc>
                  <a:spcPts val="4309"/>
                </a:lnSpc>
              </a:pPr>
              <a:r>
                <a:rPr lang="en-US" sz="3077">
                  <a:solidFill>
                    <a:srgbClr val="D4813E"/>
                  </a:solidFill>
                  <a:latin typeface="Assistant Regular"/>
                </a:rPr>
                <a:t>1</a:t>
              </a:r>
              <a:r>
                <a:rPr lang="en-US" sz="3077">
                  <a:solidFill>
                    <a:srgbClr val="D4813E"/>
                  </a:solidFill>
                  <a:latin typeface="Assistant Regular Bold"/>
                </a:rPr>
                <a:t>998 р.</a:t>
              </a:r>
              <a:r>
                <a:rPr lang="en-US" sz="3077">
                  <a:solidFill>
                    <a:srgbClr val="D4813E"/>
                  </a:solidFill>
                  <a:latin typeface="Assistant Regular"/>
                </a:rPr>
                <a:t> – закінчила фізико –матема-тичний факультет Тернопільського педагогічного університету імені Володимира Гнатюка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2125" y="6275966"/>
            <a:ext cx="8522447" cy="2982334"/>
            <a:chOff x="0" y="0"/>
            <a:chExt cx="11363263" cy="3976445"/>
          </a:xfrm>
        </p:grpSpPr>
        <p:sp>
          <p:nvSpPr>
            <p:cNvPr id="9" name="TextBox 9"/>
            <p:cNvSpPr txBox="1"/>
            <p:nvPr/>
          </p:nvSpPr>
          <p:spPr>
            <a:xfrm>
              <a:off x="0" y="47625"/>
              <a:ext cx="11363263" cy="8835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99"/>
                </a:lnSpc>
              </a:pPr>
              <a:r>
                <a:rPr lang="en-US" sz="2500" spc="125">
                  <a:solidFill>
                    <a:srgbClr val="91612F"/>
                  </a:solidFill>
                  <a:latin typeface="Linux Biolinum Bold"/>
                </a:rPr>
                <a:t>СПЕЦІАЛЬНІСТЬ: </a:t>
              </a:r>
              <a:r>
                <a:rPr lang="en-US" sz="2500" spc="125">
                  <a:solidFill>
                    <a:srgbClr val="91612F"/>
                  </a:solidFill>
                  <a:latin typeface="Linux Biolinum"/>
                </a:rPr>
                <a:t>ВЧИТЕЛЬ МАТЕМАТИКИ, ФІЗИКИ ТА ОСНОВ ІНФОРМАТИКИ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76144"/>
              <a:ext cx="11363263" cy="596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79"/>
                </a:lnSpc>
              </a:pPr>
              <a:r>
                <a:rPr lang="en-US" sz="2699">
                  <a:solidFill>
                    <a:srgbClr val="91612F"/>
                  </a:solidFill>
                  <a:latin typeface="Assistant Regular Bold"/>
                </a:rPr>
                <a:t>СТАЖ:</a:t>
              </a:r>
              <a:r>
                <a:rPr lang="en-US" sz="2699">
                  <a:solidFill>
                    <a:srgbClr val="91612F"/>
                  </a:solidFill>
                  <a:latin typeface="Assistant Regular"/>
                </a:rPr>
                <a:t> 22 РОКИ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756430"/>
              <a:ext cx="11363263" cy="4603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99"/>
                </a:lnSpc>
              </a:pPr>
              <a:r>
                <a:rPr lang="en-US" sz="2500" spc="125">
                  <a:solidFill>
                    <a:srgbClr val="91612F"/>
                  </a:solidFill>
                  <a:latin typeface="Linux Biolinum Bold"/>
                </a:rPr>
                <a:t>К</a:t>
              </a:r>
              <a:r>
                <a:rPr lang="en-US" sz="2500" spc="125">
                  <a:solidFill>
                    <a:srgbClr val="91612F"/>
                  </a:solidFill>
                  <a:latin typeface="Linux Biolinum"/>
                </a:rPr>
                <a:t>ВАЛІФІКАЦІЙНА КАТЕГОРІЯ: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3461682"/>
              <a:ext cx="11363263" cy="5147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r>
                <a:rPr lang="en-US" sz="2300">
                  <a:solidFill>
                    <a:srgbClr val="91612F"/>
                  </a:solidFill>
                  <a:latin typeface="Assistant Regular"/>
                </a:rPr>
                <a:t>ВИЩА, ПЕДАГОГІЧНЕ ЗВАННЯ "СТАРШИЙ УЧИТЕЛЬ"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629531" y="7925392"/>
            <a:ext cx="4197240" cy="404123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957503" y="2538142"/>
            <a:ext cx="7439875" cy="894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21"/>
              </a:lnSpc>
            </a:pPr>
            <a:r>
              <a:rPr lang="en-US" sz="6621">
                <a:solidFill>
                  <a:srgbClr val="91612F"/>
                </a:solidFill>
                <a:latin typeface="Linux Biolinum"/>
              </a:rPr>
              <a:t>Життєве   кредо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2185445" y="2584072"/>
            <a:ext cx="459346" cy="125691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786660" y="2291820"/>
            <a:ext cx="1084772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 smtClean="0">
                <a:solidFill>
                  <a:srgbClr val="91612F"/>
                </a:solidFill>
                <a:latin typeface="Linux Biolinum"/>
              </a:rPr>
              <a:t>0</a:t>
            </a:r>
            <a:r>
              <a:rPr lang="uk-UA" sz="7200" dirty="0" smtClean="0">
                <a:solidFill>
                  <a:srgbClr val="91612F"/>
                </a:solidFill>
                <a:latin typeface="Linux Biolinum"/>
              </a:rPr>
              <a:t>1</a:t>
            </a:r>
            <a:endParaRPr lang="en-US" sz="7200" dirty="0">
              <a:solidFill>
                <a:srgbClr val="91612F"/>
              </a:solidFill>
              <a:latin typeface="Linux Biolinum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2185445" y="5050129"/>
            <a:ext cx="459346" cy="125691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 flipH="1">
            <a:off x="-222130" y="-248092"/>
            <a:ext cx="1691219" cy="462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23479" y="-1169548"/>
            <a:ext cx="3583276" cy="353115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121352" y="596030"/>
            <a:ext cx="1933074" cy="41148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1124220" y="1686619"/>
            <a:ext cx="6764909" cy="2483586"/>
            <a:chOff x="0" y="0"/>
            <a:chExt cx="9019879" cy="3311449"/>
          </a:xfrm>
        </p:grpSpPr>
        <p:sp>
          <p:nvSpPr>
            <p:cNvPr id="11" name="TextBox 11"/>
            <p:cNvSpPr txBox="1"/>
            <p:nvPr/>
          </p:nvSpPr>
          <p:spPr>
            <a:xfrm>
              <a:off x="0" y="47625"/>
              <a:ext cx="9019879" cy="5395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89"/>
                </a:lnSpc>
              </a:pPr>
              <a:r>
                <a:rPr lang="en-US" sz="2889" spc="144">
                  <a:solidFill>
                    <a:srgbClr val="91612F"/>
                  </a:solidFill>
                  <a:latin typeface="Linux Biolinum Bold"/>
                </a:rPr>
                <a:t>НІКОЛИ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824172"/>
              <a:ext cx="9019879" cy="2487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721"/>
                </a:lnSpc>
              </a:pPr>
              <a:r>
                <a:rPr lang="en-US" sz="2658">
                  <a:solidFill>
                    <a:srgbClr val="91612F"/>
                  </a:solidFill>
                  <a:latin typeface="Cormorant SC Bold Bold"/>
                </a:rPr>
                <a:t>не зупинятись на досягненому, постійно самовдосконалюватися і перебувати у стані творчого пошуку.</a:t>
              </a:r>
            </a:p>
            <a:p>
              <a:pPr>
                <a:lnSpc>
                  <a:spcPts val="3721"/>
                </a:lnSpc>
              </a:pPr>
              <a:endParaRPr lang="en-US" sz="2658">
                <a:solidFill>
                  <a:srgbClr val="91612F"/>
                </a:solidFill>
                <a:latin typeface="Cormorant SC Bold 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1214195" y="4913827"/>
            <a:ext cx="6584958" cy="1529520"/>
            <a:chOff x="0" y="0"/>
            <a:chExt cx="8779944" cy="203936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57150"/>
              <a:ext cx="8779944" cy="4507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99"/>
                </a:lnSpc>
              </a:pPr>
              <a:r>
                <a:rPr lang="en-US" sz="2500" spc="125">
                  <a:solidFill>
                    <a:srgbClr val="91612F"/>
                  </a:solidFill>
                  <a:latin typeface="Assistant Regular Bold"/>
                </a:rPr>
                <a:t>НЕ  ПОТРІБНО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705251"/>
              <a:ext cx="8779944" cy="1334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59"/>
                </a:lnSpc>
              </a:pPr>
              <a:r>
                <a:rPr lang="en-US" sz="2899">
                  <a:solidFill>
                    <a:srgbClr val="91612F"/>
                  </a:solidFill>
                  <a:latin typeface="Cormorant SC Bold Bold Italics"/>
                </a:rPr>
                <a:t>затрачати час на запитання, </a:t>
              </a:r>
            </a:p>
            <a:p>
              <a:pPr>
                <a:lnSpc>
                  <a:spcPts val="4059"/>
                </a:lnSpc>
              </a:pPr>
              <a:r>
                <a:rPr lang="en-US" sz="1880">
                  <a:solidFill>
                    <a:srgbClr val="91612F"/>
                  </a:solidFill>
                  <a:latin typeface="Cormorant SC Bold Bold Italics"/>
                </a:rPr>
                <a:t> щоб встановитичого учень не знає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786659" y="4949223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02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214195" y="6668584"/>
            <a:ext cx="5679375" cy="2739283"/>
            <a:chOff x="0" y="0"/>
            <a:chExt cx="7572500" cy="3652377"/>
          </a:xfrm>
        </p:grpSpPr>
        <p:sp>
          <p:nvSpPr>
            <p:cNvPr id="18" name="TextBox 18"/>
            <p:cNvSpPr txBox="1"/>
            <p:nvPr/>
          </p:nvSpPr>
          <p:spPr>
            <a:xfrm>
              <a:off x="0" y="57150"/>
              <a:ext cx="7572500" cy="4486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488"/>
                </a:lnSpc>
              </a:pPr>
              <a:r>
                <a:rPr lang="en-US" sz="2488" spc="124">
                  <a:solidFill>
                    <a:srgbClr val="91612F"/>
                  </a:solidFill>
                  <a:latin typeface="Assistant Regular Bold"/>
                </a:rPr>
                <a:t>СПРАВЖНЄ МИСТЕЦТВО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680919"/>
              <a:ext cx="7572500" cy="2971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54"/>
                </a:lnSpc>
              </a:pPr>
              <a:r>
                <a:rPr lang="en-US" sz="2538">
                  <a:solidFill>
                    <a:srgbClr val="91612F"/>
                  </a:solidFill>
                  <a:latin typeface="Cormorant SC Bold"/>
                </a:rPr>
                <a:t> постановки запитання</a:t>
              </a:r>
            </a:p>
            <a:p>
              <a:pPr>
                <a:lnSpc>
                  <a:spcPts val="3554"/>
                </a:lnSpc>
              </a:pPr>
              <a:r>
                <a:rPr lang="en-US" sz="2538">
                  <a:solidFill>
                    <a:srgbClr val="91612F"/>
                  </a:solidFill>
                  <a:latin typeface="Cormorant SC Bold"/>
                </a:rPr>
                <a:t> у тому,щоб з’ясувати, </a:t>
              </a:r>
            </a:p>
            <a:p>
              <a:pPr>
                <a:lnSpc>
                  <a:spcPts val="3554"/>
                </a:lnSpc>
              </a:pPr>
              <a:r>
                <a:rPr lang="en-US" sz="2538">
                  <a:solidFill>
                    <a:srgbClr val="91612F"/>
                  </a:solidFill>
                  <a:latin typeface="Cormorant SC Bold"/>
                </a:rPr>
                <a:t>що учень знає </a:t>
              </a:r>
            </a:p>
            <a:p>
              <a:pPr>
                <a:lnSpc>
                  <a:spcPts val="3554"/>
                </a:lnSpc>
              </a:pPr>
              <a:r>
                <a:rPr lang="en-US" sz="2538">
                  <a:solidFill>
                    <a:srgbClr val="91612F"/>
                  </a:solidFill>
                  <a:latin typeface="Cormorant SC Bold"/>
                </a:rPr>
                <a:t>або здатен дізнатися                                                                                                        </a:t>
              </a:r>
            </a:p>
            <a:p>
              <a:pPr>
                <a:lnSpc>
                  <a:spcPts val="3554"/>
                </a:lnSpc>
              </a:pPr>
              <a:r>
                <a:rPr lang="en-US" sz="2538">
                  <a:solidFill>
                    <a:srgbClr val="91612F"/>
                  </a:solidFill>
                  <a:latin typeface="Cormorant SC Bold"/>
                </a:rPr>
                <a:t>                                                  А. Енштейн</a:t>
              </a:r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3334691" y="5067614"/>
            <a:ext cx="7367533" cy="885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57"/>
              </a:lnSpc>
            </a:pPr>
            <a:r>
              <a:rPr lang="en-US" sz="6557">
                <a:solidFill>
                  <a:srgbClr val="91612F"/>
                </a:solidFill>
                <a:latin typeface="Linux Biolinum"/>
              </a:rPr>
              <a:t>Педагогічне</a:t>
            </a:r>
            <a:r>
              <a:rPr lang="en-US" sz="6556">
                <a:solidFill>
                  <a:srgbClr val="91612F"/>
                </a:solidFill>
                <a:latin typeface="Linux Biolinum"/>
              </a:rPr>
              <a:t>  </a:t>
            </a:r>
            <a:r>
              <a:rPr lang="en-US" sz="6557">
                <a:solidFill>
                  <a:srgbClr val="91612F"/>
                </a:solidFill>
                <a:latin typeface="Linux Biolinum"/>
              </a:rPr>
              <a:t>кредо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4077249" y="7123355"/>
            <a:ext cx="7256937" cy="6987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7259300" y="888630"/>
            <a:ext cx="1691219" cy="4627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97449" y="-1360712"/>
            <a:ext cx="4565087" cy="449868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0"/>
            <a:ext cx="7629763" cy="762976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t="20595" b="29134"/>
          <a:stretch>
            <a:fillRect/>
          </a:stretch>
        </p:blipFill>
        <p:spPr>
          <a:xfrm>
            <a:off x="41252" y="7285522"/>
            <a:ext cx="7960894" cy="300147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02147" y="2334528"/>
            <a:ext cx="9703570" cy="5617944"/>
            <a:chOff x="0" y="0"/>
            <a:chExt cx="12938094" cy="7490592"/>
          </a:xfrm>
        </p:grpSpPr>
        <p:sp>
          <p:nvSpPr>
            <p:cNvPr id="8" name="TextBox 8"/>
            <p:cNvSpPr txBox="1"/>
            <p:nvPr/>
          </p:nvSpPr>
          <p:spPr>
            <a:xfrm>
              <a:off x="0" y="95250"/>
              <a:ext cx="12938094" cy="10334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554"/>
                </a:lnSpc>
              </a:pPr>
              <a:r>
                <a:rPr lang="en-US" sz="5554">
                  <a:solidFill>
                    <a:srgbClr val="91612F"/>
                  </a:solidFill>
                  <a:latin typeface="Linux Biolinum Bold"/>
                </a:rPr>
                <a:t>Методична проблема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764275"/>
              <a:ext cx="12938094" cy="57263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633"/>
                </a:lnSpc>
              </a:pPr>
              <a:r>
                <a:rPr lang="en-US" sz="6633" spc="331">
                  <a:solidFill>
                    <a:srgbClr val="D4813E"/>
                  </a:solidFill>
                  <a:latin typeface="Linux Biolinum Bold"/>
                </a:rPr>
                <a:t>ВИКОРИСТАННЯ ЕЛЕМЕНТІВ STEM-ОСВІТИ НА УРОКАХ ФІЗИКИ ТА ІНФОРМАТИКИ</a:t>
              </a: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38416" y="-299919"/>
            <a:ext cx="2849584" cy="26572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3630832" y="5924992"/>
            <a:ext cx="7256937" cy="69872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2010062" y="1276544"/>
            <a:ext cx="459346" cy="1256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1923990" y="3019417"/>
            <a:ext cx="459346" cy="1256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2010062" y="4931998"/>
            <a:ext cx="459346" cy="1256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6592095" y="3981336"/>
            <a:ext cx="4565087" cy="44986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 flipH="1">
            <a:off x="15715172" y="-2130767"/>
            <a:ext cx="1691219" cy="462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>
            <a:off x="2010062" y="6478523"/>
            <a:ext cx="459346" cy="125691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62783" y="5279254"/>
            <a:ext cx="3119767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758583" y="7336654"/>
            <a:ext cx="3529417" cy="28556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373003" y="2663576"/>
            <a:ext cx="5219092" cy="2101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91612F"/>
                </a:solidFill>
                <a:latin typeface="Linux Biolinum Bold"/>
              </a:rPr>
              <a:t>Що ж таке</a:t>
            </a:r>
          </a:p>
          <a:p>
            <a:pPr algn="ctr">
              <a:lnSpc>
                <a:spcPts val="8000"/>
              </a:lnSpc>
            </a:pPr>
            <a:r>
              <a:rPr lang="en-US" sz="8000">
                <a:solidFill>
                  <a:srgbClr val="91612F"/>
                </a:solidFill>
                <a:latin typeface="Linux Biolinum Bold"/>
              </a:rPr>
              <a:t>STEM?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267955" y="1207597"/>
            <a:ext cx="6174357" cy="1394810"/>
            <a:chOff x="0" y="0"/>
            <a:chExt cx="8232475" cy="1859747"/>
          </a:xfrm>
        </p:grpSpPr>
        <p:sp>
          <p:nvSpPr>
            <p:cNvPr id="13" name="TextBox 13"/>
            <p:cNvSpPr txBox="1"/>
            <p:nvPr/>
          </p:nvSpPr>
          <p:spPr>
            <a:xfrm>
              <a:off x="0" y="76200"/>
              <a:ext cx="8232475" cy="817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9"/>
                </a:lnSpc>
              </a:pPr>
              <a:r>
                <a:rPr lang="en-US" sz="4399" spc="219">
                  <a:solidFill>
                    <a:srgbClr val="91612F"/>
                  </a:solidFill>
                  <a:latin typeface="Linux Biolinum Bold"/>
                </a:rPr>
                <a:t>S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91462"/>
              <a:ext cx="8232475" cy="768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91612F"/>
                  </a:solidFill>
                  <a:latin typeface="Assistant Regular"/>
                </a:rPr>
                <a:t>НАУКА(Science)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11277" y="1171575"/>
            <a:ext cx="1256916" cy="1090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8000" dirty="0" smtClean="0">
                <a:solidFill>
                  <a:srgbClr val="91612F"/>
                </a:solidFill>
                <a:latin typeface="Linux Biolinum"/>
              </a:rPr>
              <a:t>01</a:t>
            </a:r>
            <a:endParaRPr lang="en-US" sz="8000" dirty="0">
              <a:solidFill>
                <a:srgbClr val="91612F"/>
              </a:solidFill>
              <a:latin typeface="Linux Biolinum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3267955" y="2679050"/>
            <a:ext cx="6174357" cy="1394810"/>
            <a:chOff x="0" y="0"/>
            <a:chExt cx="8232475" cy="1859747"/>
          </a:xfrm>
        </p:grpSpPr>
        <p:sp>
          <p:nvSpPr>
            <p:cNvPr id="17" name="TextBox 17"/>
            <p:cNvSpPr txBox="1"/>
            <p:nvPr/>
          </p:nvSpPr>
          <p:spPr>
            <a:xfrm>
              <a:off x="0" y="76200"/>
              <a:ext cx="8232475" cy="817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9"/>
                </a:lnSpc>
              </a:pPr>
              <a:r>
                <a:rPr lang="en-US" sz="4399" spc="219">
                  <a:solidFill>
                    <a:srgbClr val="91612F"/>
                  </a:solidFill>
                  <a:latin typeface="Linux Biolinum Bold"/>
                </a:rPr>
                <a:t>T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091462"/>
              <a:ext cx="8232475" cy="768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91612F"/>
                  </a:solidFill>
                  <a:latin typeface="Assistant Regular"/>
                </a:rPr>
                <a:t>технології (Technology),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658428" y="2931376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02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3303798" y="4140874"/>
            <a:ext cx="6174357" cy="2017061"/>
            <a:chOff x="0" y="0"/>
            <a:chExt cx="8232475" cy="2689414"/>
          </a:xfrm>
        </p:grpSpPr>
        <p:sp>
          <p:nvSpPr>
            <p:cNvPr id="21" name="TextBox 21"/>
            <p:cNvSpPr txBox="1"/>
            <p:nvPr/>
          </p:nvSpPr>
          <p:spPr>
            <a:xfrm>
              <a:off x="0" y="76200"/>
              <a:ext cx="8232475" cy="8179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9"/>
                </a:lnSpc>
              </a:pPr>
              <a:r>
                <a:rPr lang="en-US" sz="4399" spc="219">
                  <a:solidFill>
                    <a:srgbClr val="91612F"/>
                  </a:solidFill>
                  <a:latin typeface="Linux Biolinum Bold"/>
                </a:rPr>
                <a:t>E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1091462"/>
              <a:ext cx="8232475" cy="15979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91612F"/>
                  </a:solidFill>
                  <a:latin typeface="Assistant Regular"/>
                </a:rPr>
                <a:t>технічну творчість (Engineering)  </a:t>
              </a: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611277" y="4639746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03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3303798" y="6409576"/>
            <a:ext cx="6174357" cy="1394811"/>
            <a:chOff x="0" y="0"/>
            <a:chExt cx="8232475" cy="1859747"/>
          </a:xfrm>
        </p:grpSpPr>
        <p:sp>
          <p:nvSpPr>
            <p:cNvPr id="25" name="TextBox 25"/>
            <p:cNvSpPr txBox="1"/>
            <p:nvPr/>
          </p:nvSpPr>
          <p:spPr>
            <a:xfrm>
              <a:off x="0" y="76200"/>
              <a:ext cx="8232475" cy="8179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99"/>
                </a:lnSpc>
              </a:pPr>
              <a:r>
                <a:rPr lang="en-US" sz="4399" spc="219">
                  <a:solidFill>
                    <a:srgbClr val="91612F"/>
                  </a:solidFill>
                  <a:latin typeface="Linux Biolinum Bold"/>
                </a:rPr>
                <a:t>M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1091462"/>
              <a:ext cx="8232475" cy="7682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99"/>
                </a:lnSpc>
              </a:pPr>
              <a:r>
                <a:rPr lang="en-US" sz="3499">
                  <a:solidFill>
                    <a:srgbClr val="91612F"/>
                  </a:solidFill>
                  <a:latin typeface="Assistant Regular"/>
                </a:rPr>
                <a:t> математику (Mathematics).</a:t>
              </a:r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697349" y="6372522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6508" y="2411268"/>
            <a:ext cx="12844570" cy="12096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8999">
                <a:solidFill>
                  <a:srgbClr val="91612F"/>
                </a:solidFill>
                <a:latin typeface="Linux Biolinum"/>
              </a:rPr>
              <a:t>Переваги  STEM-освіти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493281" y="5935079"/>
            <a:ext cx="4060885" cy="2169547"/>
            <a:chOff x="0" y="0"/>
            <a:chExt cx="5414513" cy="2892729"/>
          </a:xfrm>
        </p:grpSpPr>
        <p:sp>
          <p:nvSpPr>
            <p:cNvPr id="4" name="TextBox 4"/>
            <p:cNvSpPr txBox="1"/>
            <p:nvPr/>
          </p:nvSpPr>
          <p:spPr>
            <a:xfrm>
              <a:off x="0" y="47625"/>
              <a:ext cx="5414513" cy="995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US" sz="2799" spc="139">
                  <a:solidFill>
                    <a:srgbClr val="91612F"/>
                  </a:solidFill>
                  <a:latin typeface="Linux Biolinum Bold"/>
                </a:rPr>
                <a:t>ФОРМУЄ КЛЮЧОВІ КОМПЕТЕНТНОСТІ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287903"/>
              <a:ext cx="5414513" cy="16048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300">
                  <a:solidFill>
                    <a:srgbClr val="91612F"/>
                  </a:solidFill>
                  <a:latin typeface="Assistant Regular"/>
                </a:rPr>
                <a:t>Особливо це стосується математичної компетентності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892066" y="4598155"/>
            <a:ext cx="459346" cy="1256916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79353" y="4305904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01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810417" y="5935079"/>
            <a:ext cx="4060885" cy="3343158"/>
            <a:chOff x="0" y="0"/>
            <a:chExt cx="5414513" cy="4457544"/>
          </a:xfrm>
        </p:grpSpPr>
        <p:sp>
          <p:nvSpPr>
            <p:cNvPr id="9" name="TextBox 9"/>
            <p:cNvSpPr txBox="1"/>
            <p:nvPr/>
          </p:nvSpPr>
          <p:spPr>
            <a:xfrm>
              <a:off x="0" y="47625"/>
              <a:ext cx="5414513" cy="20151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9"/>
                </a:lnSpc>
              </a:pPr>
              <a:r>
                <a:rPr lang="en-US" sz="2899" spc="144">
                  <a:solidFill>
                    <a:srgbClr val="91612F"/>
                  </a:solidFill>
                  <a:latin typeface="Linux Biolinum"/>
                </a:rPr>
                <a:t>РОБИТЬ НАУКУ ЦІКАВОЮ ТА ДОСТУПНОЮ ДЛЯ ВСІХ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307687"/>
              <a:ext cx="5414513" cy="2149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300">
                  <a:solidFill>
                    <a:srgbClr val="91612F"/>
                  </a:solidFill>
                  <a:latin typeface="Assistant Regular"/>
                </a:rPr>
                <a:t>Надважливою є дослідницька та експериментальна діяльність</a:t>
              </a:r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7209202" y="4515042"/>
            <a:ext cx="459346" cy="125691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982561" y="4305904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02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2221336" y="5935079"/>
            <a:ext cx="4466464" cy="2933871"/>
            <a:chOff x="0" y="0"/>
            <a:chExt cx="5414513" cy="3911828"/>
          </a:xfrm>
        </p:grpSpPr>
        <p:sp>
          <p:nvSpPr>
            <p:cNvPr id="14" name="TextBox 14"/>
            <p:cNvSpPr txBox="1"/>
            <p:nvPr/>
          </p:nvSpPr>
          <p:spPr>
            <a:xfrm>
              <a:off x="0" y="47625"/>
              <a:ext cx="5414513" cy="14694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US" sz="2799" spc="139" dirty="0">
                  <a:solidFill>
                    <a:srgbClr val="91612F"/>
                  </a:solidFill>
                  <a:latin typeface="Linux Biolinum"/>
                </a:rPr>
                <a:t>РОЗВИВАЄ КРЕАТИВНІСТЬ ТА КОМУНІКАБЕЛЬНІСТЬ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761971"/>
              <a:ext cx="5414513" cy="2149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300">
                  <a:solidFill>
                    <a:srgbClr val="91612F"/>
                  </a:solidFill>
                  <a:latin typeface="Assistant Regular"/>
                </a:rPr>
                <a:t>Працюючи над проектами, потрібно проявити творчість та працювати у групі</a:t>
              </a: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2620121" y="4598155"/>
            <a:ext cx="459346" cy="125691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12393480" y="4305904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03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23850">
            <a:off x="13554742" y="-3183869"/>
            <a:ext cx="7256937" cy="698721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1440369" y="-2249343"/>
            <a:ext cx="4565087" cy="4498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522214"/>
            <a:ext cx="12586405" cy="234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8999" dirty="0" err="1">
                <a:solidFill>
                  <a:srgbClr val="91612F"/>
                </a:solidFill>
                <a:latin typeface="Linux Biolinum"/>
              </a:rPr>
              <a:t>Шляхи</a:t>
            </a:r>
            <a:r>
              <a:rPr lang="en-US" sz="8999" dirty="0">
                <a:solidFill>
                  <a:srgbClr val="91612F"/>
                </a:solidFill>
                <a:latin typeface="Linux Biolinum"/>
              </a:rPr>
              <a:t> </a:t>
            </a:r>
            <a:r>
              <a:rPr lang="en-US" sz="8999" dirty="0" err="1">
                <a:solidFill>
                  <a:srgbClr val="91612F"/>
                </a:solidFill>
                <a:latin typeface="Linux Biolinum"/>
              </a:rPr>
              <a:t>реалізації</a:t>
            </a:r>
            <a:endParaRPr lang="en-US" sz="8999" dirty="0">
              <a:solidFill>
                <a:srgbClr val="91612F"/>
              </a:solidFill>
              <a:latin typeface="Linux Biolinum"/>
            </a:endParaRPr>
          </a:p>
          <a:p>
            <a:pPr algn="ctr">
              <a:lnSpc>
                <a:spcPts val="9000"/>
              </a:lnSpc>
            </a:pPr>
            <a:r>
              <a:rPr lang="en-US" sz="8999" dirty="0">
                <a:solidFill>
                  <a:srgbClr val="91612F"/>
                </a:solidFill>
                <a:latin typeface="Linux Biolinum"/>
              </a:rPr>
              <a:t> STEM-</a:t>
            </a:r>
            <a:r>
              <a:rPr lang="en-US" sz="8999" dirty="0" err="1">
                <a:solidFill>
                  <a:srgbClr val="91612F"/>
                </a:solidFill>
                <a:latin typeface="Linux Biolinum"/>
              </a:rPr>
              <a:t>освіти</a:t>
            </a:r>
            <a:r>
              <a:rPr lang="en-US" sz="8999" dirty="0">
                <a:solidFill>
                  <a:srgbClr val="91612F"/>
                </a:solidFill>
                <a:latin typeface="Linux Biolinum"/>
              </a:rPr>
              <a:t> 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892066" y="4598155"/>
            <a:ext cx="459346" cy="1256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7209202" y="4515042"/>
            <a:ext cx="459346" cy="1256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2620121" y="4598155"/>
            <a:ext cx="459346" cy="125691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723850">
            <a:off x="13554742" y="-3183869"/>
            <a:ext cx="7256937" cy="69872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1440369" y="-2249343"/>
            <a:ext cx="4565087" cy="449868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40369" y="537476"/>
            <a:ext cx="1886828" cy="171186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327197" y="2249343"/>
            <a:ext cx="2100214" cy="243695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095870" y="4271193"/>
            <a:ext cx="2694775" cy="1910841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1028700" y="5935079"/>
            <a:ext cx="4060885" cy="2578320"/>
            <a:chOff x="0" y="0"/>
            <a:chExt cx="5414513" cy="3437760"/>
          </a:xfrm>
        </p:grpSpPr>
        <p:sp>
          <p:nvSpPr>
            <p:cNvPr id="12" name="TextBox 12"/>
            <p:cNvSpPr txBox="1"/>
            <p:nvPr/>
          </p:nvSpPr>
          <p:spPr>
            <a:xfrm>
              <a:off x="0" y="47625"/>
              <a:ext cx="5414513" cy="995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US" sz="2799" spc="139">
                  <a:solidFill>
                    <a:srgbClr val="91612F"/>
                  </a:solidFill>
                  <a:latin typeface="Linux Biolinum Bold"/>
                </a:rPr>
                <a:t>ВИКОРИСТАННЯ STEM-ЛАБОРАТОРІЙ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287903"/>
              <a:ext cx="5414513" cy="2149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300">
                  <a:solidFill>
                    <a:srgbClr val="91612F"/>
                  </a:solidFill>
                  <a:latin typeface="Assistant Regular"/>
                </a:rPr>
                <a:t>Це дасть змогу вивчати у комплексі  предмети природничо-математичного циклу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579353" y="4305904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01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6036891" y="5906941"/>
            <a:ext cx="4060885" cy="2606459"/>
            <a:chOff x="0" y="0"/>
            <a:chExt cx="5414513" cy="3475278"/>
          </a:xfrm>
        </p:grpSpPr>
        <p:sp>
          <p:nvSpPr>
            <p:cNvPr id="16" name="TextBox 16"/>
            <p:cNvSpPr txBox="1"/>
            <p:nvPr/>
          </p:nvSpPr>
          <p:spPr>
            <a:xfrm>
              <a:off x="0" y="47625"/>
              <a:ext cx="5414513" cy="10328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899"/>
                </a:lnSpc>
              </a:pPr>
              <a:r>
                <a:rPr lang="en-US" sz="2899" spc="144">
                  <a:solidFill>
                    <a:srgbClr val="91612F"/>
                  </a:solidFill>
                  <a:latin typeface="Linux Biolinum"/>
                </a:rPr>
                <a:t>ПРОФОРІЄНТАЦІЙНА РОБОТА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1325421"/>
              <a:ext cx="5414513" cy="21498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20"/>
                </a:lnSpc>
              </a:pPr>
              <a:r>
                <a:rPr lang="en-US" sz="2300">
                  <a:solidFill>
                    <a:srgbClr val="91612F"/>
                  </a:solidFill>
                  <a:latin typeface="Assistant Regular"/>
                </a:rPr>
                <a:t>Пропагування професій майбутнього, які повязані з IT</a:t>
              </a:r>
            </a:p>
            <a:p>
              <a:pPr>
                <a:lnSpc>
                  <a:spcPts val="3219"/>
                </a:lnSpc>
              </a:pPr>
              <a:endParaRPr lang="en-US" sz="2300">
                <a:solidFill>
                  <a:srgbClr val="91612F"/>
                </a:solidFill>
                <a:latin typeface="Assistant Regular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982561" y="4305904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02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447809" y="5935079"/>
            <a:ext cx="4060885" cy="2987094"/>
            <a:chOff x="0" y="0"/>
            <a:chExt cx="5414513" cy="3982792"/>
          </a:xfrm>
        </p:grpSpPr>
        <p:sp>
          <p:nvSpPr>
            <p:cNvPr id="20" name="TextBox 20"/>
            <p:cNvSpPr txBox="1"/>
            <p:nvPr/>
          </p:nvSpPr>
          <p:spPr>
            <a:xfrm>
              <a:off x="0" y="47625"/>
              <a:ext cx="5414513" cy="995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799"/>
                </a:lnSpc>
              </a:pPr>
              <a:r>
                <a:rPr lang="en-US" sz="2799" spc="139">
                  <a:solidFill>
                    <a:srgbClr val="91612F"/>
                  </a:solidFill>
                  <a:latin typeface="Linux Biolinum"/>
                </a:rPr>
                <a:t>ПРОЕКТНА ДІЯЛЬНІСТЬ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1287904"/>
              <a:ext cx="5414513" cy="26948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19"/>
                </a:lnSpc>
              </a:pPr>
              <a:r>
                <a:rPr lang="en-US" sz="2300">
                  <a:solidFill>
                    <a:srgbClr val="91612F"/>
                  </a:solidFill>
                  <a:latin typeface="Assistant Regular"/>
                </a:rPr>
                <a:t>Згуртовує навколо вирішення спільної проблеми, дає змогу кожному відшукати свою роль у команді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2393480" y="4305904"/>
            <a:ext cx="1084772" cy="10900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00"/>
              </a:lnSpc>
            </a:pPr>
            <a:r>
              <a:rPr lang="en-US" sz="7200" dirty="0">
                <a:solidFill>
                  <a:srgbClr val="91612F"/>
                </a:solidFill>
                <a:latin typeface="Linux Biolinum"/>
              </a:rPr>
              <a:t>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2636880" y="4718470"/>
            <a:ext cx="459346" cy="125691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7889748" y="4718470"/>
            <a:ext cx="459346" cy="125691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 flipH="1">
            <a:off x="13142617" y="4718470"/>
            <a:ext cx="459346" cy="12569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 flipH="1" flipV="1">
            <a:off x="731665" y="-2130767"/>
            <a:ext cx="1691219" cy="46277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270171" y="-491529"/>
            <a:ext cx="3508266" cy="345723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6413690" y="7790052"/>
            <a:ext cx="1691219" cy="462771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64891" y="7925998"/>
            <a:ext cx="3508266" cy="345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11700"/>
          <a:stretch>
            <a:fillRect/>
          </a:stretch>
        </p:blipFill>
        <p:spPr>
          <a:xfrm>
            <a:off x="234488" y="950812"/>
            <a:ext cx="17819024" cy="8385376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238095" y="6352645"/>
            <a:ext cx="3306074" cy="340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00"/>
              </a:lnSpc>
            </a:pPr>
            <a:r>
              <a:rPr lang="en-US" sz="2500" spc="125">
                <a:solidFill>
                  <a:srgbClr val="91612F"/>
                </a:solidFill>
                <a:latin typeface="Linux Biolinum"/>
              </a:rPr>
              <a:t>CLIENT 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-2043424" y="-3858818"/>
            <a:ext cx="7256937" cy="698721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800903" y="1185089"/>
            <a:ext cx="10408960" cy="7805318"/>
            <a:chOff x="-1" y="560405"/>
            <a:chExt cx="13878613" cy="10407090"/>
          </a:xfrm>
        </p:grpSpPr>
        <p:sp>
          <p:nvSpPr>
            <p:cNvPr id="4" name="TextBox 4"/>
            <p:cNvSpPr txBox="1"/>
            <p:nvPr/>
          </p:nvSpPr>
          <p:spPr>
            <a:xfrm>
              <a:off x="-1" y="560405"/>
              <a:ext cx="13878612" cy="35394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6854"/>
                </a:lnSpc>
              </a:pPr>
              <a:r>
                <a:rPr lang="uk-UA" sz="3808" dirty="0" smtClean="0">
                  <a:solidFill>
                    <a:srgbClr val="91612F"/>
                  </a:solidFill>
                  <a:latin typeface="Linux Biolinum"/>
                </a:rPr>
                <a:t>Урок-п</a:t>
              </a:r>
              <a:r>
                <a:rPr lang="en-US" sz="3808" dirty="0" err="1" smtClean="0">
                  <a:solidFill>
                    <a:srgbClr val="91612F"/>
                  </a:solidFill>
                  <a:latin typeface="Linux Biolinum"/>
                </a:rPr>
                <a:t>резентація</a:t>
              </a:r>
              <a:r>
                <a:rPr lang="en-US" sz="3808" dirty="0" smtClean="0">
                  <a:solidFill>
                    <a:srgbClr val="91612F"/>
                  </a:solidFill>
                  <a:latin typeface="Linux Biolinum"/>
                </a:rPr>
                <a:t> 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з 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елементом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 STEM-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дослідження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 "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Фізика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 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атома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 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та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 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атомного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 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ядра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. 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Фізичні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 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основи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 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атомної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 </a:t>
              </a:r>
              <a:r>
                <a:rPr lang="en-US" sz="3808" dirty="0" err="1">
                  <a:solidFill>
                    <a:srgbClr val="91612F"/>
                  </a:solidFill>
                  <a:latin typeface="Linux Biolinum"/>
                </a:rPr>
                <a:t>енергетики</a:t>
              </a:r>
              <a:r>
                <a:rPr lang="en-US" sz="3808" dirty="0">
                  <a:solidFill>
                    <a:srgbClr val="91612F"/>
                  </a:solidFill>
                  <a:latin typeface="Linux Biolinum"/>
                </a:rPr>
                <a:t>"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418276"/>
              <a:ext cx="13878612" cy="45492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76"/>
                </a:lnSpc>
              </a:pPr>
              <a:r>
                <a:rPr lang="en-US" sz="2769">
                  <a:solidFill>
                    <a:srgbClr val="D4813E"/>
                  </a:solidFill>
                  <a:latin typeface="Assistant Regular"/>
                </a:rPr>
                <a:t>Презентація на заявлену тему подана із метою – закріпити знання з теми "Фізика атома та атомного ядра. Фізичні основи атомної енергетики", продовжити формувати навички та вміння розв’язувати фізичні задачі різних типів; застосовувати набуті знання на практиці; провести з учнями STEM-дослідження, де кількісно оцінюється випромінювання мобільних телефонів; зробити відповідні висновки.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00000" flipH="1">
            <a:off x="15572615" y="-1736148"/>
            <a:ext cx="1691219" cy="462771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418225" y="-267901"/>
            <a:ext cx="3583276" cy="35311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8700" y="5733108"/>
            <a:ext cx="3338411" cy="45538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0"/>
            <a:ext cx="7195597" cy="47970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rcRect t="25315" b="12704"/>
          <a:stretch>
            <a:fillRect/>
          </a:stretch>
        </p:blipFill>
        <p:spPr>
          <a:xfrm>
            <a:off x="2800698" y="4202254"/>
            <a:ext cx="4555903" cy="18824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620</Words>
  <Application>Microsoft Office PowerPoint</Application>
  <PresentationFormat>Довільний</PresentationFormat>
  <Paragraphs>81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5" baseType="lpstr">
      <vt:lpstr>Arial</vt:lpstr>
      <vt:lpstr>Linux Biolinum</vt:lpstr>
      <vt:lpstr>Assistant Regular</vt:lpstr>
      <vt:lpstr>Linux Biolinum Bold</vt:lpstr>
      <vt:lpstr>Calibri</vt:lpstr>
      <vt:lpstr>Cormorant SC Bold Bold</vt:lpstr>
      <vt:lpstr>Cormorant SC Bold</vt:lpstr>
      <vt:lpstr>Cormorant SC Bold Bold Italics</vt:lpstr>
      <vt:lpstr>Assistant Regular Bold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exercised this morning! Not just stretching but a full workout.</dc:title>
  <dc:creator>Людмила Крицька</dc:creator>
  <cp:lastModifiedBy>Людмила Крицька</cp:lastModifiedBy>
  <cp:revision>3</cp:revision>
  <dcterms:created xsi:type="dcterms:W3CDTF">2006-08-16T00:00:00Z</dcterms:created>
  <dcterms:modified xsi:type="dcterms:W3CDTF">2021-12-20T18:44:44Z</dcterms:modified>
  <dc:identifier>DAEy-6rlQzM</dc:identifier>
</cp:coreProperties>
</file>