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73" r:id="rId2"/>
    <p:sldId id="274" r:id="rId3"/>
    <p:sldId id="276" r:id="rId4"/>
    <p:sldId id="261" r:id="rId5"/>
    <p:sldId id="260" r:id="rId6"/>
  </p:sldIdLst>
  <p:sldSz cx="21674138" cy="28898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a" initials="R" lastIdx="2" clrIdx="0">
    <p:extLst>
      <p:ext uri="{19B8F6BF-5375-455C-9EA6-DF929625EA0E}">
        <p15:presenceInfo xmlns:p15="http://schemas.microsoft.com/office/powerpoint/2012/main" userId="Rusl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DDF"/>
    <a:srgbClr val="E2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5" d="100"/>
          <a:sy n="25" d="100"/>
        </p:scale>
        <p:origin x="19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9T18:19:51.879" idx="1">
    <p:pos x="-4311" y="15922"/>
    <p:text/>
    <p:extLst>
      <p:ext uri="{C676402C-5697-4E1C-873F-D02D1690AC5C}">
        <p15:threadingInfo xmlns:p15="http://schemas.microsoft.com/office/powerpoint/2012/main" timeZoneBias="-120"/>
      </p:ext>
    </p:extLst>
  </p:cm>
  <p:cm authorId="1" dt="2021-08-30T02:54:33.01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9T18:19:51.879" idx="1">
    <p:pos x="-1201" y="1555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46A5-1684-43B3-B541-552988C7B14C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5109-5133-4F4B-9E9C-84712943A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8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B5109-5133-4F4B-9E9C-84712943AE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6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B5109-5133-4F4B-9E9C-84712943AE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1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4D495-86C4-4CD0-9064-9046E5547F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4729513"/>
            <a:ext cx="18423017" cy="10061081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15178588"/>
            <a:ext cx="16255604" cy="6977197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1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1538596"/>
            <a:ext cx="4673486" cy="244904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1538596"/>
            <a:ext cx="13749531" cy="244904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7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7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7204652"/>
            <a:ext cx="18693944" cy="12021117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9339494"/>
            <a:ext cx="18693944" cy="6321621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7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7692981"/>
            <a:ext cx="9211509" cy="183360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7692981"/>
            <a:ext cx="9211509" cy="183360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6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538603"/>
            <a:ext cx="18693944" cy="55857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7084234"/>
            <a:ext cx="9169175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10556108"/>
            <a:ext cx="9169175" cy="155264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7084234"/>
            <a:ext cx="9214332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10556108"/>
            <a:ext cx="9214332" cy="155264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6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2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4160906"/>
            <a:ext cx="10972532" cy="20536914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2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4160906"/>
            <a:ext cx="10972532" cy="20536914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2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1538603"/>
            <a:ext cx="18693944" cy="55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7692981"/>
            <a:ext cx="18693944" cy="1833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C337-A2CE-4D91-9AF0-894D719B54FB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26784959"/>
            <a:ext cx="7315022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61E6-C6C0-429F-B1F4-51D172676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09324" y="159014"/>
            <a:ext cx="9972990" cy="10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6322" b="1" i="1" dirty="0">
                <a:solidFill>
                  <a:schemeClr val="accent3">
                    <a:lumMod val="50000"/>
                  </a:schemeClr>
                </a:solidFill>
              </a:rPr>
              <a:t>ПОРАДИ ПСИХОЛОГА</a:t>
            </a:r>
            <a:endParaRPr lang="ru-RU" sz="6322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5523" y="2029982"/>
            <a:ext cx="14654827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689" dirty="0"/>
              <a:t>  </a:t>
            </a:r>
            <a:endParaRPr lang="ru-RU" sz="5689" dirty="0"/>
          </a:p>
        </p:txBody>
      </p:sp>
      <p:sp>
        <p:nvSpPr>
          <p:cNvPr id="11" name="TextBox 10"/>
          <p:cNvSpPr txBox="1"/>
          <p:nvPr/>
        </p:nvSpPr>
        <p:spPr>
          <a:xfrm>
            <a:off x="9036090" y="1615555"/>
            <a:ext cx="9667539" cy="20381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322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    Як почати вчитися</a:t>
            </a:r>
          </a:p>
          <a:p>
            <a:pPr algn="ctr"/>
            <a:r>
              <a:rPr lang="uk-UA" sz="6322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 після канікул?</a:t>
            </a:r>
            <a:endParaRPr lang="ru-RU" sz="6322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6149" y="8594868"/>
            <a:ext cx="19274201" cy="773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3056" indent="-903056" algn="just">
              <a:buFont typeface="Wingdings" pitchFamily="2" charset="2"/>
              <a:buChar char="q"/>
            </a:pPr>
            <a:endParaRPr lang="ru-RU" sz="44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4361" y="7622163"/>
            <a:ext cx="17397786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25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25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3763" y="4970016"/>
            <a:ext cx="20026612" cy="4177234"/>
          </a:xfrm>
          <a:prstGeom prst="rect">
            <a:avLst/>
          </a:prstGeom>
          <a:solidFill>
            <a:srgbClr val="EAEDDF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Закінчилися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улюблених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занять,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свіжому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друзями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так просто. Для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втягуються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роботу, але, за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психологів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два-три дні.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Школярам для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повноцінної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режиму «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нічогонероблення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режим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92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792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8157B-EA0B-4E01-AD14-D633894A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3" y="191953"/>
            <a:ext cx="7995729" cy="4497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335845-B54D-4A7D-B77F-E7EF81CBE9F5}"/>
              </a:ext>
            </a:extLst>
          </p:cNvPr>
          <p:cNvSpPr txBox="1"/>
          <p:nvPr/>
        </p:nvSpPr>
        <p:spPr>
          <a:xfrm>
            <a:off x="658689" y="11379077"/>
            <a:ext cx="20023625" cy="1732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і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лягати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зіткнулися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допізна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засиджувалися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спали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обіду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дня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9-10 годин.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 добре б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зарядку,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поснідати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Бувати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години.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час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рази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гуляння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велосипед, ролики,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бадмінтон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волейбол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парку.</a:t>
            </a:r>
          </a:p>
          <a:p>
            <a:pPr marL="571500" indent="-571500" fontAlgn="base">
              <a:buFont typeface="Wingdings" panose="05000000000000000000" pitchFamily="2" charset="2"/>
              <a:buChar char="v"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Ствворити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комфортну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себе. 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час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умов  для 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Добре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магазинах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ручок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571500" indent="-571500" fontAlgn="base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Морально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готуватися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нового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1-го вересня 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напівсонному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літнього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режиму на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півгодини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початку). 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по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теми, яка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 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«Ой, як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школу». Хай вашим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девізом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«Я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 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всеосяжні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дні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забагато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справ.   Дайте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психіці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для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9AEAE4C-4FF2-44D8-B1D4-35BD5C874CCE}"/>
              </a:ext>
            </a:extLst>
          </p:cNvPr>
          <p:cNvSpPr/>
          <p:nvPr/>
        </p:nvSpPr>
        <p:spPr>
          <a:xfrm>
            <a:off x="823762" y="9676548"/>
            <a:ext cx="19274201" cy="1451709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способами.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СВЯТО «ПЕРШИЙ ДЗВІНОК» - 21 Вересня 2012 - Хоцьківська ЗОШ І-ІІІ ступенів">
            <a:extLst>
              <a:ext uri="{FF2B5EF4-FFF2-40B4-BE49-F238E27FC236}">
                <a16:creationId xmlns:a16="http://schemas.microsoft.com/office/drawing/2014/main" id="{A3C09B45-1370-4219-97DF-848776AF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29" y="1964741"/>
            <a:ext cx="2218397" cy="25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 1 вересня! Привітання з Днем знань і картинки з Першим дзвоником 2020 -  Радіо Максимум">
            <a:extLst>
              <a:ext uri="{FF2B5EF4-FFF2-40B4-BE49-F238E27FC236}">
                <a16:creationId xmlns:a16="http://schemas.microsoft.com/office/drawing/2014/main" id="{C1AC112A-C490-4DE2-9B2F-1F53F3ED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872" y="23691432"/>
            <a:ext cx="5962442" cy="44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ркулинець Тетяна Миколаївна вчитель біології - Головна сторінка">
            <a:extLst>
              <a:ext uri="{FF2B5EF4-FFF2-40B4-BE49-F238E27FC236}">
                <a16:creationId xmlns:a16="http://schemas.microsoft.com/office/drawing/2014/main" id="{125A96A4-134B-42D1-BB53-89403407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89" y="27191183"/>
            <a:ext cx="7213949" cy="19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3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09324" y="159014"/>
            <a:ext cx="9972990" cy="10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6322" b="1" i="1" dirty="0">
                <a:solidFill>
                  <a:schemeClr val="accent3">
                    <a:lumMod val="50000"/>
                  </a:schemeClr>
                </a:solidFill>
              </a:rPr>
              <a:t>ПОРАДИ ПСИХОЛОГА</a:t>
            </a:r>
            <a:endParaRPr lang="ru-RU" sz="6322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5523" y="2029982"/>
            <a:ext cx="14654827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689" dirty="0"/>
              <a:t>  </a:t>
            </a:r>
            <a:endParaRPr lang="ru-RU" sz="5689" dirty="0"/>
          </a:p>
        </p:txBody>
      </p:sp>
      <p:sp>
        <p:nvSpPr>
          <p:cNvPr id="11" name="TextBox 10"/>
          <p:cNvSpPr txBox="1"/>
          <p:nvPr/>
        </p:nvSpPr>
        <p:spPr>
          <a:xfrm>
            <a:off x="5255209" y="1835379"/>
            <a:ext cx="12010458" cy="20381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322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    Всеукраїнська акція </a:t>
            </a:r>
          </a:p>
          <a:p>
            <a:pPr algn="ctr"/>
            <a:r>
              <a:rPr lang="uk-UA" sz="6322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«16 днів без насильства»»</a:t>
            </a:r>
            <a:endParaRPr lang="ru-RU" sz="6322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6149" y="8594868"/>
            <a:ext cx="19274201" cy="773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03056" indent="-903056" algn="just">
              <a:buFont typeface="Wingdings" pitchFamily="2" charset="2"/>
              <a:buChar char="q"/>
            </a:pPr>
            <a:endParaRPr lang="ru-RU" sz="44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4361" y="7622163"/>
            <a:ext cx="17397786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25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25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kcy;&amp;tscy;&amp;iukcy;&amp;yacy; 16 &amp;dcy;&amp;ncy;&amp;iukcy;&amp;vcy; &amp;bcy;&amp;iecy;&amp;zcy; &amp;ncy;&amp;acy;&amp;scy;&amp;icy;&amp;lcy;&amp;softcy;&amp;scy;&amp;tcy;&amp;vcy;&amp;acy; &amp;fcy;&amp;ocy;&amp;tcy;&amp;ocy;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46189"/>
            <a:ext cx="6286780" cy="435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3763" y="4802183"/>
            <a:ext cx="20156590" cy="3593676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  На жаль, на сьогоднішній день у засобах масової інформації все частіше з’являються новини про нестерпну жорстокість, носіями або жертвами якої є неповнолітні діти.      У сучасному світі поруч із добром та радістю вистачає місця для жорстокості та насильства. Насильству дорослих над дітьми, жорстокості одних дітей по відношенню до інших… Змінити наш світ і зробити його лише добрим за один день не вдасться нікому, але можна принаймні спробувати зменшити число зла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kcy;&amp;tscy;&amp;iukcy;&amp;yacy; 16 &amp;dcy;&amp;ncy;&amp;iukcy;&amp;vcy; &amp;bcy;&amp;iecy;&amp;zcy; &amp;ncy;&amp;acy;&amp;scy;&amp;icy;&amp;lcy;&amp;softcy;&amp;scy;&amp;tcy;&amp;vcy;&amp;acy; &amp;fcy;&amp;ocy;&amp;tcy;&amp;ocy;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615" y="8609224"/>
            <a:ext cx="6747751" cy="3752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5024" y="8911807"/>
            <a:ext cx="12382956" cy="301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Впродовж останніх років з 25 листопада до 10 грудня в усіх регіонах України проходить Міжнародна  акція “</a:t>
            </a:r>
            <a:r>
              <a:rPr lang="uk-UA" sz="3792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днів проти насильства”, 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ініційована Центром Жіночого Глобального лідерства у 1991 році з метою привернення уваги громадськості до проблем  насильства.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776" y="12437874"/>
            <a:ext cx="20156590" cy="780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та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вибрані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поєднують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Шістнадцятиденний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4000" dirty="0">
                <a:solidFill>
                  <a:srgbClr val="506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3792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листопада  -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боротьби за ліквідацію насильства над жінками. 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грудня 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Всесвітній день боротьби із СНІДом.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грудня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Міжнародний день боротьби за скасування рабства. 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грудня – 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людей з обмеженими</a:t>
            </a:r>
          </a:p>
          <a:p>
            <a:pPr lvl="0"/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фізичними можливостями;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грудня – 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волонтера;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грудня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–вшанування пам’яті студенток, розстріляних в Монреалі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грудня 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Міжнародний день боротьби з корупцією;</a:t>
            </a:r>
          </a:p>
          <a:p>
            <a:pPr lvl="0"/>
            <a:r>
              <a:rPr lang="uk-UA" sz="37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грудня</a:t>
            </a:r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Міжнародний день прав людини. </a:t>
            </a:r>
          </a:p>
        </p:txBody>
      </p:sp>
      <p:pic>
        <p:nvPicPr>
          <p:cNvPr id="17" name="Рисунок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kcy;&amp;tscy;&amp;iukcy;&amp;yacy; 16 &amp;dcy;&amp;ncy;&amp;iukcy;&amp;vcy; &amp;bcy;&amp;iecy;&amp;zcy; &amp;ncy;&amp;acy;&amp;scy;&amp;icy;&amp;lcy;&amp;lcy;&amp;yacy;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704" y="15680982"/>
            <a:ext cx="6374658" cy="38492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994772" y="20320411"/>
            <a:ext cx="11111390" cy="7484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689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5 хвилин на роздуми</a:t>
            </a:r>
            <a:endParaRPr lang="uk-UA" sz="5689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44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ПРО ЖОРСТОКІСТЬ</a:t>
            </a:r>
          </a:p>
          <a:p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одному з монастирів майстер навчав учня. І якось учень поставив йому запи­тання:</a:t>
            </a:r>
          </a:p>
          <a:p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  Учителю, а як довідатися, наскільки я жорстокий?</a:t>
            </a:r>
          </a:p>
          <a:p>
            <a:r>
              <a:rPr lang="uk-UA" sz="37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  Щоразу, коли ти завдава­тимеш удару своєму ворогу, уяви себе на його місці і відчуй його біль. І якщо один раз ти не від­чуєш болю — знай, жорстокість поглинула тебе.</a:t>
            </a:r>
          </a:p>
          <a:p>
            <a:pPr algn="ctr"/>
            <a:r>
              <a:rPr lang="uk-UA" sz="3792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Будьмо толерантними </a:t>
            </a:r>
          </a:p>
          <a:p>
            <a:pPr algn="ctr"/>
            <a:r>
              <a:rPr lang="uk-UA" sz="3792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до одного, до самих себе</a:t>
            </a:r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1454" y="20380173"/>
            <a:ext cx="8788896" cy="709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улюблений світ— без насильства,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жорстокості, болю і зла,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народом заспівана пісня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тільки хороші слова.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улюблений світ — без насильства,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немає страждання й війни,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розквітла калина барвиста,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3792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голосінь</a:t>
            </a:r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почуєш сумних.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улюблений світ — це не казка,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реальне щасливе життя,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Бо, звільнивши наш світ від насильства, </a:t>
            </a:r>
          </a:p>
          <a:p>
            <a:r>
              <a:rPr lang="uk-UA" sz="379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сміло іти в майбуття</a:t>
            </a:r>
            <a:r>
              <a:rPr lang="uk-UA" sz="316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(І. Супрун)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8418" y="27805639"/>
            <a:ext cx="14109667" cy="870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056" dirty="0"/>
              <a:t>Байдужість - це найвища жорстокість. (М. </a:t>
            </a:r>
            <a:r>
              <a:rPr lang="uk-UA" sz="5056" dirty="0" err="1"/>
              <a:t>Уілсон</a:t>
            </a:r>
            <a:r>
              <a:rPr lang="uk-UA" sz="5056" dirty="0"/>
              <a:t>)</a:t>
            </a:r>
          </a:p>
        </p:txBody>
      </p:sp>
      <p:pic>
        <p:nvPicPr>
          <p:cNvPr id="22" name="Рисунок 21" descr="&amp;Pcy;&amp;ocy;&amp;vcy;’&amp;yacy;&amp;zcy;&amp;acy;&amp;ncy;&amp;iecy; &amp;zcy;&amp;ocy;&amp;bcy;&amp;rcy;&amp;acy;&amp;zhcy;&amp;iecy;&amp;ncy;&amp;ncy;&amp;y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580" y="1423658"/>
            <a:ext cx="4426770" cy="3261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65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71598" y="5948742"/>
            <a:ext cx="24707379" cy="194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9498242" y="2967005"/>
            <a:ext cx="5916954" cy="36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7913" y="3041296"/>
            <a:ext cx="10013312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5689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4787"/>
            <a:ext cx="718275" cy="8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8989" tIns="144494" rIns="288989" bIns="144494" numCol="1" anchor="ctr" anchorCtr="0" compatLnSpc="1">
            <a:prstTxWarp prst="textNoShape">
              <a:avLst/>
            </a:prstTxWarp>
            <a:spAutoFit/>
          </a:bodyPr>
          <a:lstStyle/>
          <a:p>
            <a:pPr defTabSz="2889870" fontAlgn="base">
              <a:spcBef>
                <a:spcPct val="0"/>
              </a:spcBef>
              <a:spcAft>
                <a:spcPct val="0"/>
              </a:spcAft>
            </a:pPr>
            <a:r>
              <a:rPr lang="uk-UA" sz="3792" b="1" dirty="0">
                <a:latin typeface="Arial" pitchFamily="34" charset="0"/>
                <a:ea typeface="Times New Roman" pitchFamily="18" charset="0"/>
              </a:rPr>
              <a:t> </a:t>
            </a:r>
            <a:endParaRPr lang="uk-UA" sz="5689" dirty="0"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84787"/>
            <a:ext cx="718275" cy="8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8989" tIns="144494" rIns="288989" bIns="144494" numCol="1" anchor="ctr" anchorCtr="0" compatLnSpc="1">
            <a:prstTxWarp prst="textNoShape">
              <a:avLst/>
            </a:prstTxWarp>
            <a:spAutoFit/>
          </a:bodyPr>
          <a:lstStyle/>
          <a:p>
            <a:pPr defTabSz="2889870" fontAlgn="base">
              <a:spcBef>
                <a:spcPct val="0"/>
              </a:spcBef>
              <a:spcAft>
                <a:spcPct val="0"/>
              </a:spcAft>
            </a:pPr>
            <a:r>
              <a:rPr lang="uk-UA" sz="3792" b="1" dirty="0">
                <a:latin typeface="Arial" pitchFamily="34" charset="0"/>
                <a:ea typeface="Times New Roman" pitchFamily="18" charset="0"/>
              </a:rPr>
              <a:t> </a:t>
            </a:r>
            <a:endParaRPr lang="uk-UA" sz="5689" dirty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9561" y="3522943"/>
            <a:ext cx="10013312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5689" dirty="0"/>
          </a:p>
        </p:txBody>
      </p:sp>
      <p:sp>
        <p:nvSpPr>
          <p:cNvPr id="14" name="TextBox 13"/>
          <p:cNvSpPr txBox="1"/>
          <p:nvPr/>
        </p:nvSpPr>
        <p:spPr>
          <a:xfrm>
            <a:off x="11660826" y="5774247"/>
            <a:ext cx="10013312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5689" dirty="0"/>
          </a:p>
        </p:txBody>
      </p:sp>
      <p:sp>
        <p:nvSpPr>
          <p:cNvPr id="2" name="TextBox 1"/>
          <p:cNvSpPr txBox="1"/>
          <p:nvPr/>
        </p:nvSpPr>
        <p:spPr>
          <a:xfrm>
            <a:off x="12657673" y="0"/>
            <a:ext cx="7678052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321" b="1" dirty="0">
                <a:solidFill>
                  <a:srgbClr val="00A200"/>
                </a:solidFill>
              </a:rPr>
              <a:t>Поради психолога </a:t>
            </a:r>
            <a:endParaRPr lang="ru-RU" sz="6321" b="1" dirty="0">
              <a:solidFill>
                <a:srgbClr val="00A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360" y="1250059"/>
            <a:ext cx="17613372" cy="10650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6321" b="1" dirty="0">
                <a:solidFill>
                  <a:schemeClr val="accent1"/>
                </a:solidFill>
                <a:latin typeface="Arial Black" pitchFamily="34" charset="0"/>
              </a:rPr>
              <a:t>Всесвітній день психічного здоров</a:t>
            </a:r>
            <a:r>
              <a:rPr lang="en-US" sz="6321" b="1" dirty="0">
                <a:solidFill>
                  <a:schemeClr val="accent1"/>
                </a:solidFill>
                <a:latin typeface="Arial Black" pitchFamily="34" charset="0"/>
              </a:rPr>
              <a:t>’</a:t>
            </a:r>
            <a:r>
              <a:rPr lang="uk-UA" sz="6321" b="1" dirty="0">
                <a:solidFill>
                  <a:schemeClr val="accent1"/>
                </a:solidFill>
                <a:latin typeface="Arial Black" pitchFamily="34" charset="0"/>
              </a:rPr>
              <a:t>я</a:t>
            </a:r>
            <a:endParaRPr lang="ru-RU" sz="6321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AutoShape 2" descr="https://1.bp.blogspot.com/-50QSrYLGbTY/WFuLwprKa-I/AAAAAAAAAOM/ckxwJFTGYnopHcwjF21fpMF-V5eeebL9wCLcB/s320/1350761453_bezymyannyy.jpg"/>
          <p:cNvSpPr>
            <a:spLocks noChangeAspect="1" noChangeArrowheads="1"/>
          </p:cNvSpPr>
          <p:nvPr/>
        </p:nvSpPr>
        <p:spPr bwMode="auto">
          <a:xfrm>
            <a:off x="491682" y="-3035383"/>
            <a:ext cx="9632950" cy="63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8989" tIns="144494" rIns="288989" bIns="144494" numCol="1" anchor="t" anchorCtr="0" compatLnSpc="1">
            <a:prstTxWarp prst="textNoShape">
              <a:avLst/>
            </a:prstTxWarp>
          </a:bodyPr>
          <a:lstStyle/>
          <a:p>
            <a:endParaRPr lang="ru-RU" sz="5689"/>
          </a:p>
        </p:txBody>
      </p:sp>
      <p:sp>
        <p:nvSpPr>
          <p:cNvPr id="7" name="AutoShape 6" descr="https://1.bp.blogspot.com/-50QSrYLGbTY/WFuLwprKa-I/AAAAAAAAAOM/ckxwJFTGYnopHcwjF21fpMF-V5eeebL9wCLcB/s1600/1350761453_bezymyannyy.jpg"/>
          <p:cNvSpPr>
            <a:spLocks noChangeAspect="1" noChangeArrowheads="1"/>
          </p:cNvSpPr>
          <p:nvPr/>
        </p:nvSpPr>
        <p:spPr bwMode="auto">
          <a:xfrm>
            <a:off x="491682" y="-456562"/>
            <a:ext cx="963295" cy="9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8989" tIns="144494" rIns="288989" bIns="144494" numCol="1" anchor="t" anchorCtr="0" compatLnSpc="1">
            <a:prstTxWarp prst="textNoShape">
              <a:avLst/>
            </a:prstTxWarp>
          </a:bodyPr>
          <a:lstStyle/>
          <a:p>
            <a:endParaRPr lang="ru-RU" sz="5689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2" y="3522942"/>
            <a:ext cx="7965167" cy="523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6838" y="10886791"/>
            <a:ext cx="20181119" cy="173107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057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5057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психічне</a:t>
            </a:r>
            <a:r>
              <a:rPr lang="ru-RU" sz="5057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57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5057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57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5057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57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5057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57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5057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перевантаження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катаклізми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передвісниками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стреси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Вони 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неврозів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неврозу  - один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непоправних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стресостійкості</a:t>
            </a:r>
            <a:endParaRPr lang="ru-RU" sz="4741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4741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03084" indent="-903084">
              <a:buFont typeface="Wingdings" pitchFamily="2" charset="2"/>
              <a:buChar char="Ø"/>
            </a:pP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ведете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Встановіть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режим дня.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час, коли б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харчуватися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відпочивати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Включить до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endParaRPr lang="ru-RU" sz="4425" dirty="0">
              <a:latin typeface="Times New Roman" pitchFamily="18" charset="0"/>
              <a:cs typeface="Times New Roman" pitchFamily="18" charset="0"/>
            </a:endParaRPr>
          </a:p>
          <a:p>
            <a:pPr marL="903084" indent="-903084">
              <a:buFont typeface="Wingdings" pitchFamily="2" charset="2"/>
              <a:buChar char="Ø"/>
            </a:pP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Уникайте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максимально обмежуйте час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з людьми,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вам не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приємні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3084" indent="-903084">
              <a:buFont typeface="Wingdings" pitchFamily="2" charset="2"/>
              <a:buChar char="Ø"/>
            </a:pP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з’ясуйте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першопричини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побути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наодинці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собою і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блокноті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занепокоєння</a:t>
            </a:r>
            <a:endParaRPr lang="ru-RU" sz="4425" dirty="0">
              <a:latin typeface="Times New Roman" pitchFamily="18" charset="0"/>
              <a:cs typeface="Times New Roman" pitchFamily="18" charset="0"/>
            </a:endParaRPr>
          </a:p>
          <a:p>
            <a:pPr marL="903084" indent="-903084">
              <a:buFont typeface="Wingdings" pitchFamily="2" charset="2"/>
              <a:buChar char="Ø"/>
            </a:pP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Поділіться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проблемами з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людьми.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родичі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колеги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залишайтеся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наодинці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переживаннями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3084" indent="-903084">
              <a:buFont typeface="Wingdings" pitchFamily="2" charset="2"/>
              <a:buChar char="Ø"/>
            </a:pP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Намагайтеся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піддаватися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налаштовувати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себе на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оптимістичний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лад.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Східні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dirty="0" err="1">
                <a:latin typeface="Times New Roman" pitchFamily="18" charset="0"/>
                <a:cs typeface="Times New Roman" pitchFamily="18" charset="0"/>
              </a:rPr>
              <a:t>філософи</a:t>
            </a:r>
            <a:r>
              <a:rPr lang="ru-RU" sz="4425" dirty="0">
                <a:latin typeface="Times New Roman" pitchFamily="18" charset="0"/>
                <a:cs typeface="Times New Roman" pitchFamily="18" charset="0"/>
              </a:rPr>
              <a:t> говорили 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„Не дозволяйте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незадоволеності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презирству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жадібності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ревнощам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інстинктам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торкнутися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розуму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струни,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отруюють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результатом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буде хвороба.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Дисциплінуйте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будьте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щасливими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і не дозволяйте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обставинам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на вас!«</a:t>
            </a:r>
          </a:p>
          <a:p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уважними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до одного і, в першу 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до себе!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Зберігайте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психічне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пам’ятайте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людей,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25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</a:t>
            </a:r>
            <a:r>
              <a:rPr lang="ru-RU" sz="4425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25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6468" y="2615510"/>
            <a:ext cx="11706161" cy="75828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25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25" b="1" dirty="0" err="1"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4425" b="1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4425" b="1" dirty="0" err="1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442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442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відзначають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з 1992 року.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засновано з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скоротити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депресивних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шизофренії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Альцгеймера,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наркотичної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епілепсії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25" b="1" i="1" dirty="0" err="1">
                <a:latin typeface="Times New Roman" pitchFamily="18" charset="0"/>
                <a:cs typeface="Times New Roman" pitchFamily="18" charset="0"/>
              </a:rPr>
              <a:t>відсталості</a:t>
            </a:r>
            <a:r>
              <a:rPr lang="ru-RU" sz="4425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16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03814" y="3389400"/>
            <a:ext cx="25113110" cy="194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24690313"/>
            <a:ext cx="5916954" cy="36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0447" y="24104352"/>
            <a:ext cx="12575361" cy="383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57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741" i="1" dirty="0">
                <a:latin typeface="Times New Roman" pitchFamily="18" charset="0"/>
                <a:cs typeface="Times New Roman" pitchFamily="18" charset="0"/>
              </a:rPr>
              <a:t>Проте, готуватись потрібно ще й психологічно. Адже досягти високих результатів мож­на лише за умови психологічного на­лаштування на перемогу та впевненість у соб</a:t>
            </a:r>
            <a:r>
              <a:rPr lang="uk-UA" sz="5057" i="1" dirty="0">
                <a:latin typeface="Times New Roman" pitchFamily="18" charset="0"/>
                <a:cs typeface="Times New Roman" pitchFamily="18" charset="0"/>
              </a:rPr>
              <a:t>і.</a:t>
            </a:r>
            <a:endParaRPr lang="ru-RU" sz="505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licey.url.ph/sites/default/files/olimpia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14" y="1147742"/>
            <a:ext cx="6869798" cy="15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obrenok.com/data/post/2014/10/174b8113dc7f8adba884b506f27aa5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10" y="2836052"/>
            <a:ext cx="6870939" cy="4563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826118" y="1147742"/>
            <a:ext cx="9785737" cy="87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057" b="1" i="1" dirty="0">
                <a:solidFill>
                  <a:srgbClr val="008000"/>
                </a:solidFill>
              </a:rPr>
              <a:t>ПОРАДИ ПСИХОЛОГА</a:t>
            </a:r>
            <a:endParaRPr lang="ru-RU" sz="5057" b="1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714" y="2252430"/>
            <a:ext cx="14654827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689" dirty="0"/>
              <a:t>  </a:t>
            </a:r>
            <a:endParaRPr lang="ru-RU" sz="5689" dirty="0"/>
          </a:p>
        </p:txBody>
      </p:sp>
      <p:sp>
        <p:nvSpPr>
          <p:cNvPr id="11" name="TextBox 10"/>
          <p:cNvSpPr txBox="1"/>
          <p:nvPr/>
        </p:nvSpPr>
        <p:spPr>
          <a:xfrm>
            <a:off x="6487626" y="2415249"/>
            <a:ext cx="15161002" cy="9678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689" b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ЯК ПІДГОТУВАТИСЯ ДО ОЛІМПІАДИ</a:t>
            </a:r>
            <a:endParaRPr lang="ru-RU" sz="5689" b="1" dirty="0">
              <a:solidFill>
                <a:srgbClr val="FF33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653" y="8392264"/>
            <a:ext cx="18602427" cy="1628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689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03084" indent="-903084">
              <a:buFont typeface="Wingdings" pitchFamily="2" charset="2"/>
              <a:buChar char="q"/>
            </a:pP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Перш ніж почати підготовку до олімпіади, варто обладнати місце для занять: забрати зайві речі, зручно розташувати потрібні підручники, посібники, зошити, папір і т.д. Психологи вважають, що добре ввести в такий інтер’єр для занять жовтий і фіолетовий кольори, оскільки вони підвищують інтелектуальну активність.  </a:t>
            </a:r>
            <a:endParaRPr lang="ru-RU" sz="4741" dirty="0">
              <a:latin typeface="Times New Roman" pitchFamily="18" charset="0"/>
              <a:cs typeface="Times New Roman" pitchFamily="18" charset="0"/>
            </a:endParaRPr>
          </a:p>
          <a:p>
            <a:pPr marL="903084" indent="-903084">
              <a:buFont typeface="Wingdings" pitchFamily="2" charset="2"/>
              <a:buChar char="q"/>
            </a:pP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Приступаючи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план.</a:t>
            </a:r>
          </a:p>
          <a:p>
            <a:pPr marL="903084" indent="-903084">
              <a:buFont typeface="Wingdings" pitchFamily="2" charset="2"/>
              <a:buChar char="q"/>
            </a:pP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Для початку добре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– «сова»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жайворонок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», і в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завантажити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ранкові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на</a:t>
            </a:r>
            <a:r>
              <a:rPr lang="uk-UA" sz="4741" dirty="0" err="1">
                <a:latin typeface="Times New Roman" pitchFamily="18" charset="0"/>
                <a:cs typeface="Times New Roman" pitchFamily="18" charset="0"/>
              </a:rPr>
              <a:t>впаки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вечірні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3084" indent="-903084">
              <a:buFont typeface="Wingdings" pitchFamily="2" charset="2"/>
              <a:buChar char="q"/>
            </a:pP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Чітко визначити,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вивчатися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903084" indent="-903084">
              <a:buFont typeface="Wingdings" pitchFamily="2" charset="2"/>
              <a:buChar char="q"/>
            </a:pP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добре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починати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втомився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свіжа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голова – з самого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з того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гірший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за все. Але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і так,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знайомитися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у голову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,  тоді варто почати з того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цікавий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приємний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справа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піде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3084" indent="-903084">
              <a:buFont typeface="Wingdings" pitchFamily="2" charset="2"/>
              <a:buChar char="q"/>
            </a:pP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чергувати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роботу і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скажімо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40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 занять,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перерва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903084" indent="-903084">
              <a:buFont typeface="Wingdings" pitchFamily="2" charset="2"/>
              <a:buChar char="q"/>
            </a:pP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Готуючись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, не треба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прочитати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запам’ятати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напам’ять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повторювати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74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41" dirty="0" err="1">
                <a:latin typeface="Times New Roman" pitchFamily="18" charset="0"/>
                <a:cs typeface="Times New Roman" pitchFamily="18" charset="0"/>
              </a:rPr>
              <a:t>питан</a:t>
            </a:r>
            <a:r>
              <a:rPr lang="uk-UA" sz="4741" dirty="0" err="1">
                <a:latin typeface="Times New Roman" pitchFamily="18" charset="0"/>
                <a:cs typeface="Times New Roman" pitchFamily="18" charset="0"/>
              </a:rPr>
              <a:t>нях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, звертати увагу в підручнику на виділений текст.                                                                                                              </a:t>
            </a:r>
            <a:endParaRPr lang="ru-RU" sz="474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8590" y="3659974"/>
            <a:ext cx="12575361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25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sz="4425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Настала пора олімпіад. Кожен може сприймати їх по різному. Але не має сумніву в тому, що вони дають можливість перевірити   знання з певного предмету, свою інтуїцію,   познайомитися з «мізкуватими» дітьми.          </a:t>
            </a:r>
            <a:endParaRPr lang="ru-RU" sz="4425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9171" y="7565466"/>
            <a:ext cx="1748297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25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 стверджують, що учні, які  приймають участь в олімпіадах, не так бояться ЗНО та вступних випробувань. </a:t>
            </a:r>
            <a:endParaRPr lang="ru-RU" sz="4425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53107" y="4422487"/>
            <a:ext cx="25379402" cy="190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705851" y="1022483"/>
            <a:ext cx="5916954" cy="36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6482" y="1250060"/>
            <a:ext cx="12971791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689" b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ОСІННІ СЕКРЕТИ ХОРОШОГО НАСТРОЮ   </a:t>
            </a:r>
            <a:endParaRPr lang="ru-RU" sz="5689" b="1" dirty="0">
              <a:solidFill>
                <a:srgbClr val="FF33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2236" y="3758415"/>
            <a:ext cx="17068146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5689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4787"/>
            <a:ext cx="718275" cy="8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8989" tIns="144494" rIns="288989" bIns="144494" numCol="1" anchor="ctr" anchorCtr="0" compatLnSpc="1">
            <a:prstTxWarp prst="textNoShape">
              <a:avLst/>
            </a:prstTxWarp>
            <a:spAutoFit/>
          </a:bodyPr>
          <a:lstStyle/>
          <a:p>
            <a:pPr defTabSz="2889870" fontAlgn="base">
              <a:spcBef>
                <a:spcPct val="0"/>
              </a:spcBef>
              <a:spcAft>
                <a:spcPct val="0"/>
              </a:spcAft>
            </a:pPr>
            <a:r>
              <a:rPr lang="uk-UA" sz="3792" b="1" dirty="0">
                <a:latin typeface="Arial" pitchFamily="34" charset="0"/>
                <a:ea typeface="Times New Roman" pitchFamily="18" charset="0"/>
              </a:rPr>
              <a:t> </a:t>
            </a:r>
            <a:endParaRPr lang="uk-UA" sz="5689" dirty="0"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84787"/>
            <a:ext cx="718275" cy="8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8989" tIns="144494" rIns="288989" bIns="144494" numCol="1" anchor="ctr" anchorCtr="0" compatLnSpc="1">
            <a:prstTxWarp prst="textNoShape">
              <a:avLst/>
            </a:prstTxWarp>
            <a:spAutoFit/>
          </a:bodyPr>
          <a:lstStyle/>
          <a:p>
            <a:pPr defTabSz="2889870" fontAlgn="base">
              <a:spcBef>
                <a:spcPct val="0"/>
              </a:spcBef>
              <a:spcAft>
                <a:spcPct val="0"/>
              </a:spcAft>
            </a:pPr>
            <a:r>
              <a:rPr lang="uk-UA" sz="3792" b="1" dirty="0">
                <a:latin typeface="Arial" pitchFamily="34" charset="0"/>
                <a:ea typeface="Times New Roman" pitchFamily="18" charset="0"/>
              </a:rPr>
              <a:t> </a:t>
            </a:r>
            <a:endParaRPr lang="uk-UA" sz="5689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681" y="4823062"/>
            <a:ext cx="12277184" cy="37401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741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741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 пережити холодний період і при цьому залишитися щасливою людиною?  </a:t>
            </a:r>
            <a:r>
              <a:rPr lang="uk-UA" sz="4741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ці поради не давайте шансу дощам та холоду зробити ваші дні похмурими.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51332" y="8909823"/>
            <a:ext cx="19571474" cy="1760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4741" b="1" dirty="0">
                <a:solidFill>
                  <a:srgbClr val="00A200"/>
                </a:solidFill>
                <a:latin typeface="Times New Roman" pitchFamily="18" charset="0"/>
                <a:cs typeface="Times New Roman" pitchFamily="18" charset="0"/>
              </a:rPr>
              <a:t>Рухайтеся 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Життя – це рух, а щасливе життя – це ще більше руху.       Люди, які живуть активним життям, набагато рідше схильні до стресів і нападів нудьги.   Активні фізичні навантаження сприяють виробленню гормону </a:t>
            </a:r>
            <a:r>
              <a:rPr lang="uk-UA" sz="4741" dirty="0" err="1">
                <a:latin typeface="Times New Roman" pitchFamily="18" charset="0"/>
                <a:cs typeface="Times New Roman" pitchFamily="18" charset="0"/>
              </a:rPr>
              <a:t>ендорфіну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, який викликає почуття ейфорії.</a:t>
            </a:r>
            <a:r>
              <a:rPr lang="uk-UA" sz="474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741" b="1" dirty="0">
                <a:solidFill>
                  <a:srgbClr val="00A200"/>
                </a:solidFill>
                <a:latin typeface="Times New Roman" pitchFamily="18" charset="0"/>
                <a:cs typeface="Times New Roman" pitchFamily="18" charset="0"/>
              </a:rPr>
              <a:t>Одягайтесь яскраво 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Яскравий, теплий та комфортний одяг – це не лише модний тренд осені 2016, а й запорука хорошого настрою. Предмети гардеробу теплих кольорів додадуть фарб та позитиву.</a:t>
            </a:r>
          </a:p>
          <a:p>
            <a:pPr algn="just">
              <a:buFont typeface="Wingdings" pitchFamily="2" charset="2"/>
              <a:buChar char="v"/>
            </a:pPr>
            <a:r>
              <a:rPr lang="uk-UA" sz="4741" dirty="0">
                <a:solidFill>
                  <a:srgbClr val="00A200"/>
                </a:solidFill>
                <a:latin typeface="Times New Roman" pitchFamily="18" charset="0"/>
                <a:cs typeface="Times New Roman" pitchFamily="18" charset="0"/>
              </a:rPr>
              <a:t>Їжте помаранчеве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Якщо у вашому щоденному раціоні будуть помаранчеві овочі та фрукти, ви не залишите жодного шансу депресивному стану. Хурма, апельсини і гарбузи асоціюються із сонцем і теплом, а отже дарують частинку літа в холодні осінні дні.</a:t>
            </a:r>
          </a:p>
          <a:p>
            <a:pPr algn="just">
              <a:buFont typeface="Wingdings" pitchFamily="2" charset="2"/>
              <a:buChar char="v"/>
            </a:pPr>
            <a:r>
              <a:rPr lang="uk-UA" sz="4741" b="1" dirty="0">
                <a:solidFill>
                  <a:srgbClr val="00A200"/>
                </a:solidFill>
                <a:latin typeface="Times New Roman" pitchFamily="18" charset="0"/>
                <a:cs typeface="Times New Roman" pitchFamily="18" charset="0"/>
              </a:rPr>
              <a:t>Із солодощами життя стає солодким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Доведено,  гіркий шоколад давно визнаний активним борцем з поганим настроєм. Також позитивно впливають на психіку банани, ананаси, сливи та яблука.</a:t>
            </a:r>
          </a:p>
          <a:p>
            <a:pPr algn="just">
              <a:buFont typeface="Wingdings" pitchFamily="2" charset="2"/>
              <a:buChar char="v"/>
            </a:pPr>
            <a:r>
              <a:rPr lang="uk-UA" sz="4741" b="1" dirty="0">
                <a:solidFill>
                  <a:srgbClr val="00A200"/>
                </a:solidFill>
                <a:latin typeface="Times New Roman" pitchFamily="18" charset="0"/>
                <a:cs typeface="Times New Roman" pitchFamily="18" charset="0"/>
              </a:rPr>
              <a:t>Дружіть з оптимістами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Намагайся спілкуватися з позитивними людьми. Кажуть, що настрій заразний, тому краще «</a:t>
            </a:r>
            <a:r>
              <a:rPr lang="uk-UA" sz="4741" dirty="0" err="1">
                <a:latin typeface="Times New Roman" pitchFamily="18" charset="0"/>
                <a:cs typeface="Times New Roman" pitchFamily="18" charset="0"/>
              </a:rPr>
              <a:t>заряжатися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» від тієї частини твого оточення, яка сповідує позитив, життєлюбність і хороший настрій.</a:t>
            </a:r>
          </a:p>
          <a:p>
            <a:pPr algn="just">
              <a:buFont typeface="Wingdings" pitchFamily="2" charset="2"/>
              <a:buChar char="v"/>
            </a:pPr>
            <a:r>
              <a:rPr lang="uk-UA" sz="4741" b="1" dirty="0">
                <a:solidFill>
                  <a:srgbClr val="00A200"/>
                </a:solidFill>
                <a:latin typeface="Times New Roman" pitchFamily="18" charset="0"/>
                <a:cs typeface="Times New Roman" pitchFamily="18" charset="0"/>
              </a:rPr>
              <a:t>Усміхайтеся  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Коли ви усміхаєтеся, нервові імпульси через дрібні м’язи обличчя передаються в гіпоталамус. Звідти потік нервових імпульсів передається в </a:t>
            </a:r>
            <a:r>
              <a:rPr lang="uk-UA" sz="4741" dirty="0" err="1">
                <a:latin typeface="Times New Roman" pitchFamily="18" charset="0"/>
                <a:cs typeface="Times New Roman" pitchFamily="18" charset="0"/>
              </a:rPr>
              <a:t>лімбічну</a:t>
            </a:r>
            <a:r>
              <a:rPr lang="uk-UA" sz="4741" dirty="0">
                <a:latin typeface="Times New Roman" pitchFamily="18" charset="0"/>
                <a:cs typeface="Times New Roman" pitchFamily="18" charset="0"/>
              </a:rPr>
              <a:t> систему, яка відповідає за наші емоції. Тобто усмішка провокує позитивний настрій, а не навпаки. Усміхайтеся і життя усміхнеться вам у відповідь!</a:t>
            </a:r>
          </a:p>
          <a:p>
            <a:endParaRPr lang="uk-UA" sz="474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http://vidpoviday.com/wp-content/uploads/2015/09/3aaa2426d1e3f02c2234a0397a733ed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546" y="3367431"/>
            <a:ext cx="6827258" cy="45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4013" y="25828189"/>
            <a:ext cx="19116324" cy="25242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5689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57" b="1" i="1" dirty="0">
                <a:latin typeface="Times New Roman" pitchFamily="18" charset="0"/>
                <a:cs typeface="Times New Roman" pitchFamily="18" charset="0"/>
              </a:rPr>
              <a:t>Осінь – це не привід сумувати. Це можливість щодня тішити себе приємним та власними руками і думками створювати світ яскравих та позитивних емоцій. </a:t>
            </a:r>
            <a:endParaRPr lang="uk-UA" sz="5057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6B926-0966-4891-B522-33794811DAE5}"/>
              </a:ext>
            </a:extLst>
          </p:cNvPr>
          <p:cNvSpPr txBox="1"/>
          <p:nvPr/>
        </p:nvSpPr>
        <p:spPr>
          <a:xfrm>
            <a:off x="15553680" y="364422"/>
            <a:ext cx="1001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>
                <a:solidFill>
                  <a:srgbClr val="00A200"/>
                </a:solidFill>
                <a:latin typeface="Arial Black" panose="020B0A04020102020204" pitchFamily="34" charset="0"/>
              </a:rPr>
              <a:t>Поради психолога </a:t>
            </a:r>
            <a:endParaRPr lang="ru-RU" sz="2800" b="1" dirty="0">
              <a:solidFill>
                <a:srgbClr val="00A2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3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1255</Words>
  <Application>Microsoft Office PowerPoint</Application>
  <PresentationFormat>Произвольный</PresentationFormat>
  <Paragraphs>103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Ruslana</dc:creator>
  <cp:lastModifiedBy>Ruslana</cp:lastModifiedBy>
  <cp:revision>20</cp:revision>
  <dcterms:created xsi:type="dcterms:W3CDTF">2020-11-29T16:16:29Z</dcterms:created>
  <dcterms:modified xsi:type="dcterms:W3CDTF">2022-01-23T01:00:58Z</dcterms:modified>
</cp:coreProperties>
</file>