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71" r:id="rId3"/>
    <p:sldId id="258" r:id="rId4"/>
  </p:sldIdLst>
  <p:sldSz cx="6858000" cy="9144000" type="screen4x3"/>
  <p:notesSz cx="6858000" cy="994568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8000"/>
    <a:srgbClr val="00A200"/>
    <a:srgbClr val="FF3300"/>
    <a:srgbClr val="00B800"/>
    <a:srgbClr val="00F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740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718E-26B3-44D4-8291-0276D076B30E}" type="datetimeFigureOut">
              <a:rPr lang="uk-UA" smtClean="0"/>
              <a:pPr/>
              <a:t>23.01.2022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B081-5383-4446-8F31-ECBE05F984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124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718E-26B3-44D4-8291-0276D076B30E}" type="datetimeFigureOut">
              <a:rPr lang="uk-UA" smtClean="0"/>
              <a:pPr/>
              <a:t>23.01.2022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B081-5383-4446-8F31-ECBE05F984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213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718E-26B3-44D4-8291-0276D076B30E}" type="datetimeFigureOut">
              <a:rPr lang="uk-UA" smtClean="0"/>
              <a:pPr/>
              <a:t>23.01.2022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B081-5383-4446-8F31-ECBE05F984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846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718E-26B3-44D4-8291-0276D076B30E}" type="datetimeFigureOut">
              <a:rPr lang="uk-UA" smtClean="0"/>
              <a:pPr/>
              <a:t>23.01.2022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B081-5383-4446-8F31-ECBE05F984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8349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718E-26B3-44D4-8291-0276D076B30E}" type="datetimeFigureOut">
              <a:rPr lang="uk-UA" smtClean="0"/>
              <a:pPr/>
              <a:t>23.01.2022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B081-5383-4446-8F31-ECBE05F984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561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718E-26B3-44D4-8291-0276D076B30E}" type="datetimeFigureOut">
              <a:rPr lang="uk-UA" smtClean="0"/>
              <a:pPr/>
              <a:t>23.01.2022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B081-5383-4446-8F31-ECBE05F984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636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718E-26B3-44D4-8291-0276D076B30E}" type="datetimeFigureOut">
              <a:rPr lang="uk-UA" smtClean="0"/>
              <a:pPr/>
              <a:t>23.01.2022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B081-5383-4446-8F31-ECBE05F984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308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718E-26B3-44D4-8291-0276D076B30E}" type="datetimeFigureOut">
              <a:rPr lang="uk-UA" smtClean="0"/>
              <a:pPr/>
              <a:t>23.01.2022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B081-5383-4446-8F31-ECBE05F984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413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718E-26B3-44D4-8291-0276D076B30E}" type="datetimeFigureOut">
              <a:rPr lang="uk-UA" smtClean="0"/>
              <a:pPr/>
              <a:t>23.01.2022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B081-5383-4446-8F31-ECBE05F984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100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718E-26B3-44D4-8291-0276D076B30E}" type="datetimeFigureOut">
              <a:rPr lang="uk-UA" smtClean="0"/>
              <a:pPr/>
              <a:t>23.01.2022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B081-5383-4446-8F31-ECBE05F984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04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718E-26B3-44D4-8291-0276D076B30E}" type="datetimeFigureOut">
              <a:rPr lang="uk-UA" smtClean="0"/>
              <a:pPr/>
              <a:t>23.01.2022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B081-5383-4446-8F31-ECBE05F984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207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1718E-26B3-44D4-8291-0276D076B30E}" type="datetimeFigureOut">
              <a:rPr lang="uk-UA" smtClean="0"/>
              <a:pPr/>
              <a:t>23.01.2022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4B081-5383-4446-8F31-ECBE05F984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315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листопад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98454" y="1183532"/>
            <a:ext cx="7946139" cy="616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листопа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5656" y="7812360"/>
            <a:ext cx="1872207" cy="115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dobrenok.com/data/post/2014/10/174b8113dc7f8adba884b506f27aa5c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86" y="301592"/>
            <a:ext cx="1735106" cy="1334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366286" y="363160"/>
            <a:ext cx="3155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i="1" dirty="0">
                <a:solidFill>
                  <a:srgbClr val="008000"/>
                </a:solidFill>
              </a:rPr>
              <a:t>ПОРАДИ ПСИХОЛОГА</a:t>
            </a:r>
            <a:endParaRPr lang="ru-RU" b="1" i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2856" y="712700"/>
            <a:ext cx="463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16832" y="701714"/>
            <a:ext cx="4933096" cy="70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3300"/>
                </a:solidFill>
                <a:latin typeface="Georgia" pitchFamily="18" charset="0"/>
                <a:cs typeface="Times New Roman" pitchFamily="18" charset="0"/>
              </a:rPr>
              <a:t>Як стати успішним у навчанні, аби потім стати успішним у житті</a:t>
            </a:r>
            <a:r>
              <a:rPr lang="uk-UA" b="1" dirty="0">
                <a:solidFill>
                  <a:srgbClr val="FF3300"/>
                </a:solidFill>
                <a:latin typeface="Georgia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rgbClr val="FF33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886" y="1820724"/>
            <a:ext cx="6098627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Зрозумій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, що навчання — це твій особистий вільний вибір і що воно потрібне не батькам, не вчителям, а саме тобі.</a:t>
            </a: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uk-UA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Пам’ятай: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освіта — це не те, чого тебе вчать, а те, чого ти вчишся сам. Лише самостійне пізнання насправді цінне. Уроки, лекції, семінари та інше лише сприяють самоосвіті.</a:t>
            </a: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uk-UA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Доповнення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: в освіті важливим є не лише результат, а й сам процес усвідомлення, пізнання, змін. Стара китайська мудрість проголошує: «Батько, що дав синові рибу, нагодував його один раз. Батько ж, який дав синові вудочку, забезпечив його харчуванням назавжди».</a:t>
            </a:r>
          </a:p>
          <a:p>
            <a:pPr marL="285750" lvl="0" indent="-285750" algn="just">
              <a:buFont typeface="Wingdings" pitchFamily="2" charset="2"/>
              <a:buChar char="q"/>
            </a:pP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однокласників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шукай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друзів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котрі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могли б стати 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твоїми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партнерами в 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навчанні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Будеш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дружити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ледарями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безвідповідальними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нецілеспрямованими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людьми —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станеш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подібним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до них.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uk-UA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 знати — не соромно, </a:t>
            </a:r>
            <a:r>
              <a:rPr lang="uk-UA" sz="1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соромно</a:t>
            </a:r>
            <a:r>
              <a:rPr lang="uk-UA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не спитати».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Навчися не боятись запитувати, якщо тобі щось незрозуміло. Запитання пробуджують свідомість, загострюють думку. Краще бути в постійному пошуку, ніж погоджуватися, не розуміючи... Запитальне ставлення до життя—позитивна риса особистості.</a:t>
            </a: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uk-UA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Ніколи не кажи собі, ніби все знаєш і все вмієш.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Ніколи не зупиняйся в пізнанні, навіть коли випередив багатьох і досяг великих успіхів. Чим більше вчишся, тим більше усвідомлюєш, як багато ще непізнаного.</a:t>
            </a: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uk-UA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Учись учитися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. Принцип 20 на 80 стверджує: 20 % зусиль, витрачених на раціональну організацію своєї діяльності (зокрема навчальної), забезпечують 80 % успіху.</a:t>
            </a: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uk-UA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Будь гідним довіри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і не працюй тільки через те, що хтось тебе контролює! Навчися </a:t>
            </a:r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контролювати себе. Живи ініціативно. Сам знаходь для себе справу і не чекай, доки тебе попрохають чи примусять! Навчися випереджати прохання!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Психолог ліцею Руслана Олійник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0748" y="1023452"/>
            <a:ext cx="5419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uk-UA" sz="1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4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66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листопад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80474" y="2234500"/>
            <a:ext cx="7946139" cy="616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листопа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5656" y="7812360"/>
            <a:ext cx="1872207" cy="115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88578" y="50313"/>
            <a:ext cx="3155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b="1" i="1" dirty="0">
                <a:solidFill>
                  <a:schemeClr val="accent3">
                    <a:lumMod val="50000"/>
                  </a:schemeClr>
                </a:solidFill>
              </a:rPr>
              <a:t>ПОРАДИ ПСИХОЛОГА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1484" y="642313"/>
            <a:ext cx="463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00808" y="533940"/>
            <a:ext cx="3456384" cy="70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cs typeface="Times New Roman" pitchFamily="18" charset="0"/>
              </a:rPr>
              <a:t>    Мій улюблений світ –</a:t>
            </a:r>
          </a:p>
          <a:p>
            <a:pPr algn="ctr"/>
            <a:r>
              <a:rPr lang="uk-UA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cs typeface="Times New Roman" pitchFamily="18" charset="0"/>
              </a:rPr>
              <a:t> без насильства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849" y="2719536"/>
            <a:ext cx="609862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q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6712" y="2411759"/>
            <a:ext cx="5504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acy;&amp;kcy;&amp;tscy;&amp;iukcy;&amp;yacy; 16 &amp;dcy;&amp;ncy;&amp;iukcy;&amp;vcy; &amp;bcy;&amp;iecy;&amp;zcy; &amp;ncy;&amp;acy;&amp;scy;&amp;icy;&amp;lcy;&amp;softcy;&amp;scy;&amp;tcy;&amp;vcy;&amp;acy; &amp;fcy;&amp;ocy;&amp;tcy;&amp;ocy;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822"/>
            <a:ext cx="1989225" cy="137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0649" y="1519476"/>
            <a:ext cx="6377827" cy="1384995"/>
          </a:xfrm>
          <a:prstGeom prst="rect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   На жаль, на сьогоднішній день у засобах масової інформації все частіше з’являються новини про нестерпну жорстокість, носіями або жертвами якої є неповнолітні діти. </a:t>
            </a:r>
          </a:p>
          <a:p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У сучасному світі поруч із добром та радістю вистачає місця для жорстокості та насильства. Насильству дорослих над дітьми, жорстокості одних дітей по відношенню до інших… Змінити наш світ і зробити його лише добрим за один день не вдасться нікому, але можна принаймні спробувати зменшити число зла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Рисунок 13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acy;&amp;kcy;&amp;tscy;&amp;iukcy;&amp;yacy; 16 &amp;dcy;&amp;ncy;&amp;iukcy;&amp;vcy; &amp;bcy;&amp;iecy;&amp;zcy; &amp;ncy;&amp;acy;&amp;scy;&amp;icy;&amp;lcy;&amp;softcy;&amp;scy;&amp;tcy;&amp;vcy;&amp;acy; &amp;fcy;&amp;ocy;&amp;tcy;&amp;ocy;&quot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555" y="3076824"/>
            <a:ext cx="2135083" cy="11873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74957" y="3064378"/>
            <a:ext cx="3918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Впродовж останніх років з 25 листопада до 10 грудня в усіх регіонах України проходить Міжнародна  акція “</a:t>
            </a:r>
            <a:r>
              <a:rPr lang="uk-UA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днів проти насильства”,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ініційована Центром Жіночого Глобального лідерства у 1991 році з метою привернення уваги громадськості до проблем  насильства.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205" y="4080041"/>
            <a:ext cx="6377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Дана акція включає в себе наступні дати: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листопада  -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 день боротьби за ліквідацію насильства над жінками. </a:t>
            </a:r>
          </a:p>
          <a:p>
            <a:pPr lvl="0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грудня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Всесвітній день боротьби із СНІДом.</a:t>
            </a:r>
          </a:p>
          <a:p>
            <a:pPr lvl="0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грудня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Міжнароднийдень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боротьби за скасування рабства. </a:t>
            </a:r>
          </a:p>
          <a:p>
            <a:pPr lvl="0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грудня –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 день людей з обмеженими</a:t>
            </a:r>
          </a:p>
          <a:p>
            <a:pPr lvl="0"/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фізичними можливостями;</a:t>
            </a:r>
          </a:p>
          <a:p>
            <a:pPr lvl="0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грудня –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 день волонтера;</a:t>
            </a:r>
          </a:p>
          <a:p>
            <a:pPr lvl="0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грудня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–вшанування пам’яті студенток, розстріляних в Монреалі</a:t>
            </a:r>
          </a:p>
          <a:p>
            <a:pPr lvl="0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грудня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Міжнародний день боротьби з корупцією;</a:t>
            </a:r>
          </a:p>
          <a:p>
            <a:pPr lvl="0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грудня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Міжнародний день прав людини. </a:t>
            </a:r>
          </a:p>
        </p:txBody>
      </p:sp>
      <p:pic>
        <p:nvPicPr>
          <p:cNvPr id="17" name="Рисунок 1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acy;&amp;kcy;&amp;tscy;&amp;iukcy;&amp;yacy; 16 &amp;dcy;&amp;ncy;&amp;iukcy;&amp;vcy; &amp;bcy;&amp;iecy;&amp;zcy; &amp;ncy;&amp;acy;&amp;scy;&amp;icy;&amp;lcy;&amp;lcy;&amp;yacy;&quot;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4572001"/>
            <a:ext cx="2070848" cy="12572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374956" y="6207278"/>
            <a:ext cx="3515799" cy="24314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5 хвилин на роздуми</a:t>
            </a:r>
            <a:endParaRPr lang="uk-UA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ПРИТЧА ПРО ЖОРСТОКІСТЬ</a:t>
            </a:r>
          </a:p>
          <a:p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одному з монастирів майстер навчав учня. І якось учень поставив йому запи­тання:</a:t>
            </a:r>
          </a:p>
          <a:p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    Учителю, а як довідатися, наскільки я жорстокий?</a:t>
            </a:r>
          </a:p>
          <a:p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    Щоразу, коли ти завдава­тимеш удару своєму ворогу, уяви себе на його місці і відчуй його біль. І якщо один раз ти не від­чуєш болю — знай, жорстокість поглинула тебе.</a:t>
            </a:r>
          </a:p>
          <a:p>
            <a:pPr algn="ctr"/>
            <a:r>
              <a:rPr lang="uk-U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Будьмо толерантними </a:t>
            </a:r>
          </a:p>
          <a:p>
            <a:pPr algn="ctr"/>
            <a:r>
              <a:rPr lang="uk-U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до одного, до самих себе.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77070" y="6084168"/>
            <a:ext cx="278092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Мій улюблений світ— без насильства,</a:t>
            </a:r>
          </a:p>
          <a:p>
            <a:r>
              <a:rPr lang="uk-U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жорстокості, болю і зла,</a:t>
            </a:r>
          </a:p>
          <a:p>
            <a:r>
              <a:rPr lang="uk-U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народом заспівана пісня</a:t>
            </a:r>
          </a:p>
          <a:p>
            <a:r>
              <a:rPr lang="uk-U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 тільки хороші слова.</a:t>
            </a:r>
          </a:p>
          <a:p>
            <a:r>
              <a:rPr lang="uk-U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Мій улюблений світ — без насильства,</a:t>
            </a:r>
          </a:p>
          <a:p>
            <a:r>
              <a:rPr lang="uk-U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немає страждання й війни,</a:t>
            </a:r>
          </a:p>
          <a:p>
            <a:r>
              <a:rPr lang="uk-U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розквітла калина барвиста,</a:t>
            </a:r>
          </a:p>
          <a:p>
            <a:r>
              <a:rPr lang="uk-U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uk-UA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голосінь</a:t>
            </a:r>
            <a:r>
              <a:rPr lang="uk-U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почуєш сумних.</a:t>
            </a:r>
          </a:p>
          <a:p>
            <a:r>
              <a:rPr lang="uk-U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Мій улюблений світ — це не казка,</a:t>
            </a:r>
          </a:p>
          <a:p>
            <a:r>
              <a:rPr lang="uk-U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реальне щасливе життя,</a:t>
            </a:r>
          </a:p>
          <a:p>
            <a:r>
              <a:rPr lang="uk-U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Бо, звільнивши наш світ від насильства, </a:t>
            </a:r>
          </a:p>
          <a:p>
            <a:r>
              <a:rPr lang="uk-U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Можна сміло іти в майбуття</a:t>
            </a:r>
            <a:r>
              <a:rPr lang="uk-UA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(І. Супрун)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56914" y="8798091"/>
            <a:ext cx="446449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/>
              <a:t>Байдужість - це найвища жорстокість. (М. </a:t>
            </a:r>
            <a:r>
              <a:rPr lang="uk-UA" sz="1600" dirty="0" err="1"/>
              <a:t>Уілсон</a:t>
            </a:r>
            <a:r>
              <a:rPr lang="uk-UA" sz="1600" dirty="0"/>
              <a:t>)</a:t>
            </a:r>
          </a:p>
        </p:txBody>
      </p:sp>
      <p:pic>
        <p:nvPicPr>
          <p:cNvPr id="22" name="Рисунок 21" descr="&amp;Pcy;&amp;ocy;&amp;vcy;’&amp;yacy;&amp;zcy;&amp;acy;&amp;ncy;&amp;iecy; &amp;zcy;&amp;ocy;&amp;bcy;&amp;rcy;&amp;acy;&amp;zhcy;&amp;iecy;&amp;ncy;&amp;ncy;&amp;yacy;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784" y="450423"/>
            <a:ext cx="1400692" cy="1031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072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листопад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78916" y="149205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2736" y="395536"/>
            <a:ext cx="5235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cap="all" dirty="0">
                <a:solidFill>
                  <a:srgbClr val="FF3300"/>
                </a:solidFill>
                <a:latin typeface="Georgia" pitchFamily="18" charset="0"/>
              </a:rPr>
              <a:t>Педагоги з Луганщини – </a:t>
            </a:r>
          </a:p>
          <a:p>
            <a:pPr algn="ctr"/>
            <a:r>
              <a:rPr lang="uk-UA" b="1" cap="all" dirty="0">
                <a:solidFill>
                  <a:srgbClr val="FF3300"/>
                </a:solidFill>
                <a:latin typeface="Georgia" pitchFamily="18" charset="0"/>
              </a:rPr>
              <a:t> в Бучацькому ліцеї</a:t>
            </a:r>
            <a:endParaRPr lang="ru-RU" b="1" cap="all" dirty="0">
              <a:solidFill>
                <a:srgbClr val="FF330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583" y="1041867"/>
            <a:ext cx="57150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    28 жовтня в нашому навчальному закладі в рамках проекту «Змінимо країну разом» побували педагоги з Луганської області – вчитель англійської мови Троїцької гімназії Давиденко І. П. та вчитель української мови та літератури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Мусіївського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НВК Медведєва С. І.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088" y="2687879"/>
            <a:ext cx="5306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 Педагоги мали змогу відвідати урок української мови в 7 класі «Заповіт Т.  Шевченка  - єднає всіх», урок української літератури в 10 класі за твором М. Старицького “Оборона Буші” та виховний захід, присвячений Дню писемності.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Своїми емоціями та враженнями від перебування в нашому закладі гості поділилися на тренінговому занятті «Запрошення в хороше самопочуття»,  який  провела практичний психолог ліцею Олійник Руслана Іванівна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vk.com/doc247949362_438751242?hash=445cfca1d7c302afa6&amp;dl=ea6a0d707e85b26547&amp;wnd=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" t="35794" r="11149"/>
          <a:stretch/>
        </p:blipFill>
        <p:spPr bwMode="auto">
          <a:xfrm>
            <a:off x="3670660" y="7111730"/>
            <a:ext cx="2580045" cy="1657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s://vk.com/doc247949362_438751222?hash=539a6a2e73edcee19f&amp;dl=d3cebd2602cfb6aeeb&amp;wnd=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6660233"/>
            <a:ext cx="2736304" cy="2012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psv4.vk.me/c810428/u247949362/docs/fcf4ec7214d2/IMG_0657.jpg?extra=wyBzavHQl4XqqEvuu8cq3gtBmHsU6hEFi8vk2AmbqXuJeT6mN_h7BB2bKRDLLw0zar09GFNE607SRSuKbddf-76aT3Atr2dHlHAcKWKzmceKUhpxHImlTp4tAQ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034" y="5343142"/>
            <a:ext cx="2226253" cy="1657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4828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</TotalTime>
  <Words>422</Words>
  <Application>Microsoft Office PowerPoint</Application>
  <PresentationFormat>Экран (4:3)</PresentationFormat>
  <Paragraphs>60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Note2</dc:creator>
  <cp:lastModifiedBy>Ruslana</cp:lastModifiedBy>
  <cp:revision>110</cp:revision>
  <cp:lastPrinted>2017-12-04T23:14:20Z</cp:lastPrinted>
  <dcterms:created xsi:type="dcterms:W3CDTF">2016-05-22T15:07:05Z</dcterms:created>
  <dcterms:modified xsi:type="dcterms:W3CDTF">2022-01-23T00:28:07Z</dcterms:modified>
</cp:coreProperties>
</file>