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71" r:id="rId2"/>
    <p:sldId id="272" r:id="rId3"/>
    <p:sldId id="274" r:id="rId4"/>
    <p:sldId id="273" r:id="rId5"/>
  </p:sldIdLst>
  <p:sldSz cx="6858000" cy="9144000" type="screen4x3"/>
  <p:notesSz cx="6858000" cy="9525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00"/>
    <a:srgbClr val="00A200"/>
    <a:srgbClr val="FF3300"/>
    <a:srgbClr val="00B800"/>
    <a:srgbClr val="00F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94660"/>
  </p:normalViewPr>
  <p:slideViewPr>
    <p:cSldViewPr>
      <p:cViewPr varScale="1">
        <p:scale>
          <a:sx n="73" d="100"/>
          <a:sy n="73" d="100"/>
        </p:scale>
        <p:origin x="2016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5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75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B15A6-ADB6-4178-8E6A-E70CF6BD02AC}" type="datetimeFigureOut">
              <a:rPr lang="uk-UA" smtClean="0"/>
              <a:t>23.01.2022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14375"/>
            <a:ext cx="2679700" cy="357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524565"/>
            <a:ext cx="5486400" cy="4285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047610"/>
            <a:ext cx="2971800" cy="4758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047610"/>
            <a:ext cx="2971800" cy="4758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B2943-79A0-43A3-80E3-2379C07953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030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124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13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46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34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561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36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308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41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100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044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207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31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88578" y="50313"/>
            <a:ext cx="3155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b="1" i="1" dirty="0">
                <a:solidFill>
                  <a:schemeClr val="accent3">
                    <a:lumMod val="50000"/>
                  </a:schemeClr>
                </a:solidFill>
              </a:rPr>
              <a:t>ПОРАДИ ПСИХОЛОГА</a:t>
            </a:r>
            <a:endParaRPr lang="ru-RU" sz="2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1484" y="642313"/>
            <a:ext cx="463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 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00808" y="533940"/>
            <a:ext cx="3456384" cy="70788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  <a:cs typeface="Times New Roman" pitchFamily="18" charset="0"/>
              </a:rPr>
              <a:t>    Мій улюблений світ –</a:t>
            </a:r>
          </a:p>
          <a:p>
            <a:pPr algn="ctr"/>
            <a:r>
              <a:rPr lang="uk-UA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  <a:cs typeface="Times New Roman" pitchFamily="18" charset="0"/>
              </a:rPr>
              <a:t> без насильства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849" y="2719536"/>
            <a:ext cx="609862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q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6712" y="2411759"/>
            <a:ext cx="5504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acy;&amp;kcy;&amp;tscy;&amp;iukcy;&amp;yacy; 16 &amp;dcy;&amp;ncy;&amp;iukcy;&amp;vcy; &amp;bcy;&amp;iecy;&amp;zcy; &amp;ncy;&amp;acy;&amp;scy;&amp;icy;&amp;lcy;&amp;softcy;&amp;scy;&amp;tcy;&amp;vcy;&amp;acy; &amp;fcy;&amp;ocy;&amp;tcy;&amp;ocy;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2822"/>
            <a:ext cx="1989225" cy="137658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60649" y="1519476"/>
            <a:ext cx="6377827" cy="1384995"/>
          </a:xfrm>
          <a:prstGeom prst="rect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    На жаль, на сьогоднішній день у засобах масової інформації все частіше з’являються новини про нестерпну жорстокість, носіями або жертвами якої є неповнолітні діти. </a:t>
            </a:r>
          </a:p>
          <a:p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У сучасному світі поруч із добром та радістю вистачає місця для жорстокості та насильства. Насильству дорослих над дітьми, жорстокості одних дітей по відношенню до інших… Змінити наш світ і зробити його лише добрим за один день не вдасться нікому, але можна принаймні спробувати зменшити число зла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4" name="Рисунок 13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acy;&amp;kcy;&amp;tscy;&amp;iukcy;&amp;yacy; 16 &amp;dcy;&amp;ncy;&amp;iukcy;&amp;vcy; &amp;bcy;&amp;iecy;&amp;zcy; &amp;ncy;&amp;acy;&amp;scy;&amp;icy;&amp;lcy;&amp;softcy;&amp;scy;&amp;tcy;&amp;vcy;&amp;acy; &amp;fcy;&amp;ocy;&amp;tcy;&amp;ocy;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555" y="3076824"/>
            <a:ext cx="2135083" cy="11873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74957" y="3064378"/>
            <a:ext cx="3918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Впродовж останніх років з 25 листопада до 10 грудня в усіх регіонах України проходить Міжнародна  акція “</a:t>
            </a:r>
            <a:r>
              <a:rPr lang="uk-UA" sz="1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днів проти насильства”,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яка ініційована Центром Жіночого Глобального лідерства у 1991 році з метою привернення уваги громадськості до проблем  насильства.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9205" y="4080041"/>
            <a:ext cx="63778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Дана акція включає в себе наступні дати:</a:t>
            </a:r>
            <a:endParaRPr lang="uk-U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листопада  -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день боротьби за ліквідацію насильства над жінками. </a:t>
            </a:r>
          </a:p>
          <a:p>
            <a:pPr lvl="0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грудня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Всесвітній день боротьби із СНІДом.</a:t>
            </a:r>
          </a:p>
          <a:p>
            <a:pPr lvl="0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грудня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Міжнароднийдень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боротьби за скасування рабства. </a:t>
            </a:r>
          </a:p>
          <a:p>
            <a:pPr lvl="0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грудня –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день людей з обмеженими</a:t>
            </a:r>
          </a:p>
          <a:p>
            <a:pPr lvl="0"/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фізичними можливостями;</a:t>
            </a:r>
          </a:p>
          <a:p>
            <a:pPr lvl="0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грудня –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день волонтера;</a:t>
            </a:r>
          </a:p>
          <a:p>
            <a:pPr lvl="0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грудня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–вшанування пам’яті студенток, розстріляних в Монреалі</a:t>
            </a:r>
          </a:p>
          <a:p>
            <a:pPr lvl="0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грудня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Міжнародний день боротьби з корупцією;</a:t>
            </a:r>
          </a:p>
          <a:p>
            <a:pPr lvl="0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грудня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Міжнародний день прав людини. </a:t>
            </a:r>
          </a:p>
        </p:txBody>
      </p:sp>
      <p:pic>
        <p:nvPicPr>
          <p:cNvPr id="17" name="Рисунок 16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acy;&amp;kcy;&amp;tscy;&amp;iukcy;&amp;yacy; 16 &amp;dcy;&amp;ncy;&amp;iukcy;&amp;vcy; &amp;bcy;&amp;iecy;&amp;zcy; &amp;ncy;&amp;acy;&amp;scy;&amp;icy;&amp;lcy;&amp;lcy;&amp;yacy;&quot;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4572001"/>
            <a:ext cx="2070848" cy="125729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374956" y="6207278"/>
            <a:ext cx="3515799" cy="24314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5 хвилин на роздуми</a:t>
            </a:r>
            <a:endParaRPr lang="uk-UA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ПРИТЧА ПРО ЖОРСТОКІСТЬ</a:t>
            </a:r>
          </a:p>
          <a:p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одному з монастирів майстер навчав учня. І якось учень поставив йому запи­тання:</a:t>
            </a:r>
          </a:p>
          <a:p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     Учителю, а як довідатися, наскільки я жорстокий?</a:t>
            </a:r>
          </a:p>
          <a:p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     Щоразу, коли ти завдава­тимеш удару своєму ворогу, уяви себе на його місці і відчуй його біль. І якщо один раз ти не від­чуєш болю — знай, жорстокість поглинула тебе.</a:t>
            </a:r>
          </a:p>
          <a:p>
            <a:pPr algn="ctr"/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Будьмо толерантними </a:t>
            </a:r>
          </a:p>
          <a:p>
            <a:pPr algn="ctr"/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до одного, до самих себе.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77070" y="6084168"/>
            <a:ext cx="278092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Мій улюблений світ— без насильства,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жорстокості, болю і зла,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народом заспівана пісня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тільки хороші слова.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Мій улюблений світ — без насильства,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немає страждання й війни,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розквітла калина барвиста,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uk-UA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голосінь</a:t>
            </a:r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почуєш сумних.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Мій улюблений світ — це не казка,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реальне щасливе життя,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Бо, звільнивши наш світ від насильства, </a:t>
            </a:r>
          </a:p>
          <a:p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Можна сміло іти в майбуття</a:t>
            </a:r>
            <a:r>
              <a:rPr lang="uk-UA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(І. Супрун)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56914" y="8798091"/>
            <a:ext cx="4464496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600" dirty="0"/>
              <a:t>Байдужість - це найвища жорстокість. (М. </a:t>
            </a:r>
            <a:r>
              <a:rPr lang="uk-UA" sz="1600" dirty="0" err="1"/>
              <a:t>Уілсон</a:t>
            </a:r>
            <a:r>
              <a:rPr lang="uk-UA" sz="1600" dirty="0"/>
              <a:t>)</a:t>
            </a:r>
          </a:p>
        </p:txBody>
      </p:sp>
      <p:pic>
        <p:nvPicPr>
          <p:cNvPr id="22" name="Рисунок 21" descr="&amp;Pcy;&amp;ocy;&amp;vcy;’&amp;yacy;&amp;zcy;&amp;acy;&amp;ncy;&amp;iecy; &amp;zcy;&amp;ocy;&amp;bcy;&amp;rcy;&amp;acy;&amp;zhcy;&amp;iecy;&amp;ncy;&amp;ncy;&amp;yacy;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784" y="450423"/>
            <a:ext cx="1400692" cy="1031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072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88578" y="50313"/>
            <a:ext cx="3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b="1" i="1" dirty="0">
                <a:solidFill>
                  <a:schemeClr val="accent3">
                    <a:lumMod val="50000"/>
                  </a:schemeClr>
                </a:solidFill>
              </a:rPr>
              <a:t>ПОРАДИ ПСИХОЛОГА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0808" y="467544"/>
            <a:ext cx="279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 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916832" y="285490"/>
            <a:ext cx="4171693" cy="70788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  <a:cs typeface="Times New Roman" pitchFamily="18" charset="0"/>
              </a:rPr>
              <a:t>               Обираємо здоровий спосіб життя 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64904" y="899592"/>
            <a:ext cx="421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/>
              <a:t>     </a:t>
            </a:r>
            <a:r>
              <a:rPr lang="uk-UA" sz="1400" b="1" dirty="0">
                <a:solidFill>
                  <a:schemeClr val="accent6">
                    <a:lumMod val="50000"/>
                  </a:schemeClr>
                </a:solidFill>
              </a:rPr>
              <a:t>Щоб досягти мети, насамперед, потрібно йти.</a:t>
            </a:r>
          </a:p>
          <a:p>
            <a:r>
              <a:rPr lang="uk-UA" sz="1400" dirty="0"/>
              <a:t>                                                          </a:t>
            </a:r>
            <a:r>
              <a:rPr lang="uk-UA" sz="1200" dirty="0"/>
              <a:t>Оноре де Бальзак   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6632" y="1403648"/>
            <a:ext cx="6624736" cy="12772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Всі ми мріємо про професійний і особистий успіх. Але досягти бажаного в професії та особистому житті завжди більше шансів у привабливих, дихаючих здоров'ям і позитивом людей.</a:t>
            </a:r>
            <a:endParaRPr lang="uk-U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Однак спадковість, нервові навантаження і несприятливу екологію ми не завжди можемо контролювати. Але ж і ми  самі часом робимо чимало, щоб зруйнувати своє здоров'я. Більш розумно докласти зусиль, терпіння і волі, щоб змінити те, що в наших силах. При цьому вам не доведеться  «винаходити велосипед». Все вже придумано до вас! Досить просто дотримуватись  простих правил - основ здорового способу життя</a:t>
            </a:r>
            <a:r>
              <a:rPr lang="uk-UA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33" name="Picture 9" descr="zagruzhenno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169" y="771299"/>
            <a:ext cx="662632" cy="591119"/>
          </a:xfrm>
          <a:prstGeom prst="rect">
            <a:avLst/>
          </a:prstGeom>
          <a:noFill/>
          <a:ln w="25400" algn="ctr">
            <a:noFill/>
            <a:round/>
            <a:headEnd/>
            <a:tailEnd/>
          </a:ln>
          <a:effectLst/>
        </p:spPr>
      </p:pic>
      <p:sp>
        <p:nvSpPr>
          <p:cNvPr id="40" name="TextBox 39"/>
          <p:cNvSpPr txBox="1"/>
          <p:nvPr/>
        </p:nvSpPr>
        <p:spPr>
          <a:xfrm>
            <a:off x="4005064" y="25557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206202" y="2888521"/>
            <a:ext cx="653516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Позитивне мислення. </a:t>
            </a:r>
            <a:r>
              <a:rPr lang="uk-UA" sz="1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 запевняють, що усміхнена людина  більш приємна оточуючим. До того ж, учені з'ясували, що коли людина посміхається навіть через силу, то мозок отримує сигнал щастя, і поступово у нього і справді поліпшується настрій. А позитивний настрій - найкращий помічник у будь-якій справі.</a:t>
            </a:r>
          </a:p>
          <a:p>
            <a:r>
              <a:rPr lang="uk-UA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Регулярні фізичні навантаження. 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ми діти цивілізації. Ми звикли до комфорту в побуті і на роботі, де всілякі механізми виконують за нас левову частку фізичної роботи, залишаючи нам дуже мало шансів для рухової активності. Адже не дарма сказав хтось із великих - "рух - це життя". Щоб м'язи довгі роки залишалися сильними, тіло підтягнутим, а організм працював як годинник, необхідно знаходити час для фізичних вправ.</a:t>
            </a:r>
          </a:p>
          <a:p>
            <a:r>
              <a:rPr lang="uk-UA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Правильне харчування.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справедливий вислів про те, що ми є те, що ми їмо. Якщо ви любитель їжі швидкого приготування, фаст-фуду, газованих напоїв і тому подібних продуктів, то знайте, що їх купівля - ваші добровільні інвестиції в майбутні проблеми зі здоров'ям. Смакові добавки, консерванти, згущувачі, якими рясніє така їжа повільно і вірно руйнує наш організм. Здоровий спосіб життя передбачає харчування простою їжею, приготованою з натуральних продуктів. </a:t>
            </a:r>
          </a:p>
          <a:p>
            <a:r>
              <a:rPr lang="uk-UA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 шкідливим звичкам!  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Немає жодних сумнівів, що здоровий спосіб життя неможливий без відмови від шкідливих звичок. Чи багато ви бачили здорових токсикоманів, наркоманів чи п'яниць?    До того ж нездорова жовтизна зубів  або почервоніння на обличчі, мішки або синці під очима не кращим чином відрекомендують вас роботодавцю. І навпаки, квітучий вигляд і підтягнута фігура подарує додаткові переваги здобувачеві хорошого робочого місця.  </a:t>
            </a:r>
          </a:p>
          <a:p>
            <a:r>
              <a:rPr lang="uk-UA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Повноцінний сон. 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Дуже важливе правило здорового способу життя - регулярний, якісний і тривалий сон. Його відсутність призводить до виснаження всього організму, розхитування нервової системи, а там недалеко і до серйозних проблем зі здоров'ям. До питання, якої тривалості має бути повноцінний сон потрібно підходити індивідуально. Є люди, які чудово відновлюють сили,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проспавши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5-6 годин. Але є й такі, яким не вистачає і восьми.</a:t>
            </a:r>
          </a:p>
          <a:p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 хто чули про умовному поділі людей на "сов", "голубів" і "жайворонків". Вони розрізняються між собою годинами найбільшою і найменшою працездатності. Але для будь-якої людини, на думку медиків, опівночі - час обов'язкового сну. Цього потребує в першу чергу мозок і нервова система.  </a:t>
            </a:r>
          </a:p>
          <a:p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206202" y="2668434"/>
            <a:ext cx="61413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правила здорового способу життя </a:t>
            </a:r>
          </a:p>
        </p:txBody>
      </p:sp>
      <p:pic>
        <p:nvPicPr>
          <p:cNvPr id="21" name="Рисунок 20" descr="Обираємо здоровий спосіб життя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61" y="207970"/>
            <a:ext cx="1921402" cy="11457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0DFEEE-C47E-4E61-B61D-3279A69B6408}"/>
              </a:ext>
            </a:extLst>
          </p:cNvPr>
          <p:cNvSpPr txBox="1"/>
          <p:nvPr/>
        </p:nvSpPr>
        <p:spPr>
          <a:xfrm>
            <a:off x="3359603" y="8728432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ліцею Руслана Олійник 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72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95219" y="6460"/>
            <a:ext cx="3155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b="1" i="1" dirty="0">
                <a:solidFill>
                  <a:schemeClr val="accent3">
                    <a:lumMod val="50000"/>
                  </a:schemeClr>
                </a:solidFill>
              </a:rPr>
              <a:t>ПОРАДИ ПСИХОЛОГА</a:t>
            </a:r>
            <a:endParaRPr lang="ru-RU" sz="2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0808" y="467544"/>
            <a:ext cx="279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 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92696" y="395536"/>
            <a:ext cx="4104456" cy="40011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  <a:cs typeface="Times New Roman" pitchFamily="18" charset="0"/>
              </a:rPr>
              <a:t>         Готуємось до ЗНО- </a:t>
            </a:r>
            <a:r>
              <a:rPr lang="uk-UA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631" y="5712784"/>
            <a:ext cx="6321432" cy="3046988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6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5 хвилин на роздуми          </a:t>
            </a:r>
            <a:r>
              <a:rPr lang="uk-UA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Притча про каву </a:t>
            </a:r>
          </a:p>
          <a:p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         Приходить до батька молода дівчина і каже:</a:t>
            </a:r>
          </a:p>
          <a:p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- Батьку , я втомилася, у мене таке важке життя, такі труднощі і проблеми, я весь час пливу проти течії, у мене немає більше сил... Що мені робити?</a:t>
            </a:r>
          </a:p>
          <a:p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Батько замість відповіді поставив на вогонь три однакові каструлі з водою. В одну кинув моркву, в іншу поклав яйце, в третю насипав розмелені зерна кави. Через деякий час він вийняв </a:t>
            </a:r>
          </a:p>
          <a:p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з води  моркву і яйце та налив в чашку кави.</a:t>
            </a:r>
          </a:p>
          <a:p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- Що змінилося? - запитав він.</a:t>
            </a:r>
          </a:p>
          <a:p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- Морква і яйце зварились, а зерна кави розчинилися у воді. - відповіла вона.</a:t>
            </a:r>
          </a:p>
          <a:p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- Ні, дочко моя, це лише поверхневий погляд на речі. Подивися, тверда морква, побувавши в окропі, стала м'якою і податливою. Крихке і рідке яйце стало твердим. Ззовні вони не змінилися. Вони лише змінили свою структуру під впливом однакових несприятливих обставин - окропу. Так і люди - сильні зовні, можуть розм’якнути і стати слабкими там, де крихкі і ніжні лише затвердіють і зміцніють...</a:t>
            </a:r>
          </a:p>
          <a:p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- А кава? - запитала вона.  - О... Це найцікавіше! Зерна кави повністю розчинилися в ворожому середовищі і змінили його - перетворили в чудовий ароматний напій. </a:t>
            </a:r>
            <a:r>
              <a:rPr lang="uk-UA" sz="1100" b="1" i="1" dirty="0">
                <a:latin typeface="Times New Roman" pitchFamily="18" charset="0"/>
                <a:cs typeface="Times New Roman" pitchFamily="18" charset="0"/>
              </a:rPr>
              <a:t>Є особливі люди, які не змінюються в силу обставин - вони змінюють самі обставини і перетворюють їх на щось нове і прекрасне, отримуючи користь і знання з ситуації.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99227" y="935917"/>
            <a:ext cx="3769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/>
              <a:t>Щоб досягти мети, насамперед, потрібно йти.</a:t>
            </a:r>
          </a:p>
          <a:p>
            <a:r>
              <a:rPr lang="uk-UA" sz="1400" dirty="0"/>
              <a:t>                                                          </a:t>
            </a:r>
            <a:r>
              <a:rPr lang="uk-UA" sz="1200" dirty="0"/>
              <a:t>Оноре де Бальзак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83" y="106862"/>
            <a:ext cx="1434887" cy="119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16631" y="1403648"/>
            <a:ext cx="6665685" cy="9387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шлях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вступу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вищого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закладу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пролягає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незалежного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тому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велике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випускників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досягти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успіху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треба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докласти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чимало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І результат буде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залежати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витратить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наскільки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вона  буде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психологічно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готова до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випробувань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1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01608" y="398228"/>
            <a:ext cx="1295400" cy="507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zagruzhenno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6595" y="795646"/>
            <a:ext cx="662632" cy="591119"/>
          </a:xfrm>
          <a:prstGeom prst="rect">
            <a:avLst/>
          </a:prstGeom>
          <a:noFill/>
          <a:ln w="25400" algn="ctr">
            <a:noFill/>
            <a:round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17232" y="6660232"/>
            <a:ext cx="11572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/>
          <p:nvPr/>
        </p:nvSpPr>
        <p:spPr>
          <a:xfrm>
            <a:off x="332656" y="248376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/>
          </a:p>
        </p:txBody>
      </p:sp>
      <p:sp>
        <p:nvSpPr>
          <p:cNvPr id="40" name="TextBox 39"/>
          <p:cNvSpPr txBox="1"/>
          <p:nvPr/>
        </p:nvSpPr>
        <p:spPr>
          <a:xfrm>
            <a:off x="4005064" y="25557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/>
          </a:p>
        </p:txBody>
      </p:sp>
      <p:sp>
        <p:nvSpPr>
          <p:cNvPr id="42" name="TextBox 41"/>
          <p:cNvSpPr txBox="1"/>
          <p:nvPr/>
        </p:nvSpPr>
        <p:spPr>
          <a:xfrm>
            <a:off x="3573016" y="4499992"/>
            <a:ext cx="3096344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b="1" dirty="0">
                <a:solidFill>
                  <a:schemeClr val="accent6">
                    <a:lumMod val="75000"/>
                  </a:schemeClr>
                </a:solidFill>
              </a:rPr>
              <a:t>ЯК КРАЩЕ ХАРЧУВАТИСЯ</a:t>
            </a:r>
            <a:endParaRPr lang="uk-UA" sz="12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   Харчування має бути 3-4-разовим,   калорійним і багатим на вітаміни.  Споживайте волоські горіхи, молочні продукти,   рибу, м'ясо, овочі, фрукти, шоколад. 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45024" y="2411760"/>
            <a:ext cx="321297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b="1" dirty="0">
                <a:solidFill>
                  <a:schemeClr val="accent6">
                    <a:lumMod val="75000"/>
                  </a:schemeClr>
                </a:solidFill>
              </a:rPr>
              <a:t>         </a:t>
            </a:r>
            <a:r>
              <a:rPr lang="uk-UA" sz="1400" b="1" dirty="0">
                <a:solidFill>
                  <a:schemeClr val="accent6">
                    <a:lumMod val="75000"/>
                  </a:schemeClr>
                </a:solidFill>
              </a:rPr>
              <a:t>ЯК ПІДТРИМАТИ  ПРАЦЕЗДАТНІСТЬ</a:t>
            </a:r>
          </a:p>
          <a:p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1. Правильно організуйте своє робоче місце.</a:t>
            </a:r>
          </a:p>
          <a:p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2. Чергуйте розумову і фізичну  працю.</a:t>
            </a:r>
          </a:p>
          <a:p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3. У гімнастичних вправах перевагу слід віддавати перекиду,  стійці на голові, оскільки посилюється притік крові до клітин мозку. 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Бережіть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робіть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перерву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кожні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20-30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хвилин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відвести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книги,  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поглянути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вдал</a:t>
            </a:r>
            <a:r>
              <a:rPr lang="ru-RU" sz="1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телепередач та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за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комп’ютером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!</a:t>
            </a:r>
            <a:endParaRPr lang="uk-UA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75684" y="2339752"/>
            <a:ext cx="34973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Вчіться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керувати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емоціями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Наш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мозок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наказує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виробляти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гормони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стресу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будь-який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подразник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загрожує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нашому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спокою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Використайте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найпростішу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йогівську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вправу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Заплющте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подумки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перенесіться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 берег океану.   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Підніміть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руки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вгору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розведіть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у  боки,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уявляючи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як у них входить 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енергія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Ваш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мозок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насичується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киснем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заспокоюється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Усміхайтеся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вам не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хочеться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позитивно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імунну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систему.</a:t>
            </a:r>
          </a:p>
          <a:p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4. Не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забувайте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хвалити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себе 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щоразу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коли вам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вдається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впоратися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хвилюванням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200" b="1" i="1" dirty="0" err="1">
                <a:latin typeface="Times New Roman" pitchFamily="18" charset="0"/>
                <a:cs typeface="Times New Roman" pitchFamily="18" charset="0"/>
              </a:rPr>
              <a:t>Живіть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активно.  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По-перше,  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накопичуватися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адреналіну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відволікають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думок: «Я не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здам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», «Я не знаю» …</a:t>
            </a:r>
            <a:endParaRPr lang="uk-UA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50715" y="8728994"/>
            <a:ext cx="275814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/>
              <a:t>Бажаю всім успішної здачі ЗНО!</a:t>
            </a:r>
          </a:p>
        </p:txBody>
      </p:sp>
      <p:pic>
        <p:nvPicPr>
          <p:cNvPr id="1026" name="Picture 2" descr="ЗНО-2021: які предмети вибрати та як зареєструватись — Бершадська районна  державна адміністрація">
            <a:extLst>
              <a:ext uri="{FF2B5EF4-FFF2-40B4-BE49-F238E27FC236}">
                <a16:creationId xmlns:a16="http://schemas.microsoft.com/office/drawing/2014/main" id="{E2A6D189-4DAC-46F1-8A22-9F4B47742B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3" t="11251" r="11513" b="13695"/>
          <a:stretch/>
        </p:blipFill>
        <p:spPr bwMode="auto">
          <a:xfrm>
            <a:off x="5341050" y="0"/>
            <a:ext cx="1441267" cy="1035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ED2F78-B038-4013-8ACF-E1F8F4AA0526}"/>
              </a:ext>
            </a:extLst>
          </p:cNvPr>
          <p:cNvSpPr txBox="1"/>
          <p:nvPr/>
        </p:nvSpPr>
        <p:spPr>
          <a:xfrm>
            <a:off x="3784043" y="8728994"/>
            <a:ext cx="2998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ліцею Руслана Олійник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629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88578" y="50313"/>
            <a:ext cx="3155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b="1" i="1" dirty="0">
                <a:solidFill>
                  <a:schemeClr val="accent3">
                    <a:lumMod val="50000"/>
                  </a:schemeClr>
                </a:solidFill>
              </a:rPr>
              <a:t>ПОРАДИ ПСИХОЛОГА</a:t>
            </a:r>
            <a:endParaRPr lang="ru-RU" sz="20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075" y="5715560"/>
            <a:ext cx="6436096" cy="307777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</a:t>
            </a:r>
            <a:endParaRPr lang="uk-UA" sz="11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04864" y="1046231"/>
            <a:ext cx="4464496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b="1" dirty="0"/>
              <a:t>Стався до інших так,  як би ти хотів, щоб ставилися до тебе.</a:t>
            </a:r>
            <a:r>
              <a:rPr lang="uk-UA" sz="1200" dirty="0"/>
              <a:t>                                                       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8640" y="1403648"/>
            <a:ext cx="648072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100" b="1" dirty="0"/>
              <a:t>    </a:t>
            </a:r>
            <a:r>
              <a:rPr lang="uk-UA" sz="1400" b="1" dirty="0"/>
              <a:t> </a:t>
            </a:r>
            <a:r>
              <a:rPr lang="uk-UA" sz="1400" b="1" dirty="0" err="1"/>
              <a:t>Булінг</a:t>
            </a:r>
            <a:r>
              <a:rPr lang="uk-UA" sz="1400" b="1" dirty="0"/>
              <a:t> </a:t>
            </a:r>
            <a:r>
              <a:rPr lang="uk-UA" sz="1100" dirty="0"/>
              <a:t>(</a:t>
            </a:r>
            <a:r>
              <a:rPr lang="en-US" sz="1100" dirty="0"/>
              <a:t>bullying, </a:t>
            </a:r>
            <a:r>
              <a:rPr lang="uk-UA" sz="1100" dirty="0"/>
              <a:t>від </a:t>
            </a:r>
            <a:r>
              <a:rPr lang="uk-UA" sz="1100" dirty="0" err="1"/>
              <a:t>анг</a:t>
            </a:r>
            <a:r>
              <a:rPr lang="uk-UA" sz="1100" dirty="0"/>
              <a:t>. </a:t>
            </a:r>
            <a:r>
              <a:rPr lang="en-US" sz="1100" dirty="0"/>
              <a:t>bully — </a:t>
            </a:r>
            <a:r>
              <a:rPr lang="uk-UA" sz="1100" dirty="0"/>
              <a:t>хуліган, забіяка, задирака, грубіян, насильник) визначається як утиск, дискримінація, цькування. Цей термін означає тривалий процес свідомого жорстокого ставлення (фізичного і психічного) з боку дитини або групи до іншої дитини або інших дітей.</a:t>
            </a:r>
            <a:endParaRPr lang="uk-UA" sz="11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05064" y="25557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282820" y="2131661"/>
            <a:ext cx="62115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Будь-який школяр несподівано для себе може опинитись у ситуації, </a:t>
            </a:r>
          </a:p>
          <a:p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його ображають, висміюють або бойкотують. Або ж навпаки,</a:t>
            </a:r>
          </a:p>
          <a:p>
            <a:r>
              <a:rPr lang="uk-UA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 сам приєднатися до тих, хто знущається над іншою дитиною.</a:t>
            </a:r>
          </a:p>
          <a:p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Проте, дуже важливо розрізняти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звичайну сварку між дітьми.</a:t>
            </a:r>
          </a:p>
          <a:p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Пропоную учням декілька порад, </a:t>
            </a:r>
          </a:p>
          <a:p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допоможуть їм покращити своє становище, якщо вони  стали жертвами </a:t>
            </a:r>
            <a:r>
              <a:rPr lang="uk-UA" sz="1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Уникай бешкетника й перебувай у товаристві друзів.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заходь у туалет, якщо задирака знаходиться там, не ходи в роздягалку, коли немає нікого поруч. Постійно перебувай у товаристві приятеля, щоб не залишатись наодинці з недругом. Перебувай в оточенні приятелів у транспорті (у шкільному автобусі), у коридорах або на перерві – скрізь, де можна зустріти бешкетника. Запропонуй те ж саме своєму другу.</a:t>
            </a:r>
          </a:p>
          <a:p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Стримуй гнів.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Розхвилюватись у зв'язку зі знущанням природно, але саме цього й домагаються бешкетники. Це змушує їх відчувати себе сильнішими. Намагайся не реагувати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плачем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червоній і не переймайся. Це вимагає великої кількості тренувань, але це корисна навичка дати відсіч бешкетнику. Іноді корисно практикувати стратегію приведення себе в повну рівновагу, наприклад, рахувати до десяти, записувати свої гнівні слова на аркуші паперу, робити глибокий вдих або просто йти. </a:t>
            </a:r>
          </a:p>
          <a:p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Дій хоробро, йди та ігноруй бешкетника.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Твердо й чітко скажи йому, щоб він припинив, а потім розвернись й піди. Намагайся ігнорувати образливі зауваження, наприклад, демонструй байдужість чи </a:t>
            </a:r>
            <a:r>
              <a:rPr lang="uk-UA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вдавай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ти захоплений бесідою по мобільному телефону. Ігноруючи задираку, ти показуєш, що він тобі байдужий. Зрештою, він, імовірно, утомиться діставати тебе.</a:t>
            </a:r>
          </a:p>
          <a:p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мовчи! Розкажи дорослим про знущання.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Учителі, директор школи, батьки можуть допомогти припинити знущання.</a:t>
            </a:r>
          </a:p>
          <a:p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Розповідай про це.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Поговори з кимось, кому ти довіряєш, наприклад, із психологом, учителем, братом, сестрою або другом. Вони можуть запропонувати деякі корисні поради, і навіть якщо вони не можуть виправити ситуацію, це допоможе тобі відчути себе менш самотнім.</a:t>
            </a:r>
          </a:p>
          <a:p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Усунь провокаційні фактори.</a:t>
            </a:r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74" y="244473"/>
            <a:ext cx="1864974" cy="10956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255" y="2171573"/>
            <a:ext cx="1214819" cy="91111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885" y="7556624"/>
            <a:ext cx="2278738" cy="128179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88" y="7275175"/>
            <a:ext cx="1437609" cy="155417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17" y="7763972"/>
            <a:ext cx="1382872" cy="122572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348880" y="450423"/>
            <a:ext cx="4195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FF0000"/>
                </a:solidFill>
              </a:rPr>
              <a:t>ПРОФІЛАКТИКА БУЛІНГУ</a:t>
            </a:r>
          </a:p>
          <a:p>
            <a:pPr algn="ctr"/>
            <a:r>
              <a:rPr lang="uk-UA" sz="1600" b="1" dirty="0">
                <a:solidFill>
                  <a:srgbClr val="FF0000"/>
                </a:solidFill>
              </a:rPr>
              <a:t> В УЧНІВСЬКОМУ СЕРЕДОВИЩІ</a:t>
            </a:r>
          </a:p>
        </p:txBody>
      </p:sp>
    </p:spTree>
    <p:extLst>
      <p:ext uri="{BB962C8B-B14F-4D97-AF65-F5344CB8AC3E}">
        <p14:creationId xmlns:p14="http://schemas.microsoft.com/office/powerpoint/2010/main" val="23395454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</TotalTime>
  <Words>1645</Words>
  <Application>Microsoft Office PowerPoint</Application>
  <PresentationFormat>Экран (4:3)</PresentationFormat>
  <Paragraphs>103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Note2</dc:creator>
  <cp:lastModifiedBy>Ruslana</cp:lastModifiedBy>
  <cp:revision>154</cp:revision>
  <cp:lastPrinted>2021-04-06T22:27:49Z</cp:lastPrinted>
  <dcterms:created xsi:type="dcterms:W3CDTF">2016-05-22T15:07:05Z</dcterms:created>
  <dcterms:modified xsi:type="dcterms:W3CDTF">2022-01-23T00:38:23Z</dcterms:modified>
</cp:coreProperties>
</file>