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3" r:id="rId7"/>
    <p:sldId id="262" r:id="rId8"/>
    <p:sldId id="269" r:id="rId9"/>
    <p:sldId id="270" r:id="rId10"/>
    <p:sldId id="273" r:id="rId11"/>
    <p:sldId id="257" r:id="rId12"/>
    <p:sldId id="264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1E9C8C9-4050-46B0-9763-29EF677623E1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7924253-0AED-4119-87CB-9F6849454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9C8C9-4050-46B0-9763-29EF677623E1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4253-0AED-4119-87CB-9F6849454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9C8C9-4050-46B0-9763-29EF677623E1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4253-0AED-4119-87CB-9F6849454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9C8C9-4050-46B0-9763-29EF677623E1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4253-0AED-4119-87CB-9F6849454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9C8C9-4050-46B0-9763-29EF677623E1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4253-0AED-4119-87CB-9F6849454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9C8C9-4050-46B0-9763-29EF677623E1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4253-0AED-4119-87CB-9F6849454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1E9C8C9-4050-46B0-9763-29EF677623E1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924253-0AED-4119-87CB-9F68494547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1E9C8C9-4050-46B0-9763-29EF677623E1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7924253-0AED-4119-87CB-9F6849454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9C8C9-4050-46B0-9763-29EF677623E1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4253-0AED-4119-87CB-9F6849454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9C8C9-4050-46B0-9763-29EF677623E1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4253-0AED-4119-87CB-9F6849454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9C8C9-4050-46B0-9763-29EF677623E1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4253-0AED-4119-87CB-9F6849454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1E9C8C9-4050-46B0-9763-29EF677623E1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7924253-0AED-4119-87CB-9F6849454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Анамнез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786190"/>
            <a:ext cx="4953000" cy="1866348"/>
          </a:xfrm>
        </p:spPr>
        <p:txBody>
          <a:bodyPr>
            <a:normAutofit/>
          </a:bodyPr>
          <a:lstStyle/>
          <a:p>
            <a:r>
              <a:rPr lang="uk-UA" dirty="0" smtClean="0"/>
              <a:t>Вплив </a:t>
            </a:r>
            <a:r>
              <a:rPr lang="uk-UA" dirty="0" smtClean="0"/>
              <a:t>на розвиток мови генетичних та соціальних факторів з погляду логопедії </a:t>
            </a:r>
            <a:endParaRPr lang="ru-RU" dirty="0"/>
          </a:p>
        </p:txBody>
      </p:sp>
      <p:pic>
        <p:nvPicPr>
          <p:cNvPr id="1026" name="Picture 2" descr="C:\Users\Admin\Desktop\відео\15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49480"/>
            <a:ext cx="6215074" cy="34271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405842" cy="1927120"/>
          </a:xfrm>
        </p:spPr>
        <p:txBody>
          <a:bodyPr>
            <a:normAutofit/>
          </a:bodyPr>
          <a:lstStyle/>
          <a:p>
            <a:r>
              <a:rPr lang="uk-UA" dirty="0" smtClean="0"/>
              <a:t>Логопед і етапи розвитку</a:t>
            </a:r>
            <a:br>
              <a:rPr lang="uk-UA" dirty="0" smtClean="0"/>
            </a:br>
            <a:r>
              <a:rPr lang="uk-UA" dirty="0" smtClean="0"/>
              <a:t> плоду</a:t>
            </a:r>
            <a:br>
              <a:rPr lang="uk-UA" dirty="0" smtClean="0"/>
            </a:br>
            <a:r>
              <a:rPr lang="uk-UA" dirty="0" smtClean="0"/>
              <a:t>Практично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244970"/>
            <a:ext cx="4065490" cy="612526"/>
          </a:xfrm>
        </p:spPr>
        <p:txBody>
          <a:bodyPr/>
          <a:lstStyle/>
          <a:p>
            <a:r>
              <a:rPr lang="uk-UA" dirty="0" smtClean="0"/>
              <a:t>Анамнез.</a:t>
            </a:r>
          </a:p>
          <a:p>
            <a:r>
              <a:rPr lang="uk-UA" dirty="0" smtClean="0"/>
              <a:t>(окремі питання)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/>
              <a:t>Записано зі слів матері.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57158" y="3000373"/>
            <a:ext cx="4065490" cy="3594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Дівчинка 6;0  </a:t>
            </a:r>
            <a:endParaRPr lang="uk-UA" dirty="0" smtClean="0"/>
          </a:p>
          <a:p>
            <a:r>
              <a:rPr lang="uk-UA" dirty="0" smtClean="0"/>
              <a:t>Проблема звернення</a:t>
            </a:r>
          </a:p>
          <a:p>
            <a:endParaRPr lang="uk-UA" dirty="0" smtClean="0"/>
          </a:p>
          <a:p>
            <a:r>
              <a:rPr lang="uk-UA" dirty="0" smtClean="0"/>
              <a:t>Коли помітили зміни у розвитку?</a:t>
            </a:r>
          </a:p>
          <a:p>
            <a:endParaRPr lang="uk-UA" dirty="0" smtClean="0"/>
          </a:p>
          <a:p>
            <a:r>
              <a:rPr lang="uk-UA" dirty="0" smtClean="0"/>
              <a:t>Як протікав ранній мовний розвиток </a:t>
            </a:r>
          </a:p>
          <a:p>
            <a:r>
              <a:rPr lang="uk-UA" dirty="0" smtClean="0"/>
              <a:t>0;4 </a:t>
            </a:r>
            <a:r>
              <a:rPr lang="uk-UA" dirty="0" err="1" smtClean="0"/>
              <a:t>вокалізує</a:t>
            </a:r>
            <a:r>
              <a:rPr lang="uk-UA" dirty="0" smtClean="0"/>
              <a:t> </a:t>
            </a:r>
          </a:p>
          <a:p>
            <a:r>
              <a:rPr lang="uk-UA" dirty="0" smtClean="0"/>
              <a:t>0;8 </a:t>
            </a:r>
            <a:r>
              <a:rPr lang="uk-UA" dirty="0" err="1" smtClean="0"/>
              <a:t>вокалізує</a:t>
            </a:r>
            <a:r>
              <a:rPr lang="uk-UA" dirty="0" smtClean="0"/>
              <a:t>  складами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928935"/>
            <a:ext cx="4041775" cy="36657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Не ставить </a:t>
            </a:r>
            <a:r>
              <a:rPr lang="uk-UA" dirty="0" err="1" smtClean="0"/>
              <a:t>запитань.</a:t>
            </a:r>
            <a:r>
              <a:rPr lang="uk-UA" dirty="0" err="1" smtClean="0"/>
              <a:t>Говорить</a:t>
            </a:r>
            <a:r>
              <a:rPr lang="uk-UA" dirty="0" smtClean="0"/>
              <a:t> окремими словами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після щеплення 1;1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Так</a:t>
            </a:r>
          </a:p>
          <a:p>
            <a:pPr>
              <a:buNone/>
            </a:pPr>
            <a:r>
              <a:rPr lang="uk-UA" dirty="0" smtClean="0"/>
              <a:t>Ні</a:t>
            </a:r>
          </a:p>
          <a:p>
            <a:pPr>
              <a:buNone/>
            </a:pPr>
            <a:r>
              <a:rPr lang="uk-UA" dirty="0" smtClean="0"/>
              <a:t>не співвідносить стимуляції слова мама з самою мамою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Біологічні та соціальні умови розвитку дитини</a:t>
            </a:r>
          </a:p>
          <a:p>
            <a:r>
              <a:rPr lang="uk-UA" dirty="0" smtClean="0"/>
              <a:t>Першопричина та наслідок</a:t>
            </a:r>
          </a:p>
          <a:p>
            <a:r>
              <a:rPr lang="uk-UA" dirty="0" smtClean="0"/>
              <a:t>Концепція походження причин порушення  мовлення</a:t>
            </a:r>
          </a:p>
          <a:p>
            <a:r>
              <a:rPr lang="uk-UA" dirty="0" smtClean="0"/>
              <a:t>Вплив етіології на успіх логопедичної корекції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Біологічні </a:t>
            </a:r>
            <a:r>
              <a:rPr lang="uk-UA" dirty="0" smtClean="0"/>
              <a:t>та </a:t>
            </a:r>
            <a:r>
              <a:rPr lang="uk-UA" dirty="0" smtClean="0"/>
              <a:t>соціальні умови 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Біологічні та соціальні </a:t>
            </a:r>
            <a:r>
              <a:rPr lang="uk-UA" dirty="0" smtClean="0"/>
              <a:t>умови?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 біологічні і соціальні умови впливають на розвиток та формування мовних функцій у дитини.</a:t>
            </a:r>
          </a:p>
          <a:p>
            <a:r>
              <a:rPr lang="uk-UA" dirty="0" smtClean="0"/>
              <a:t>Обидва ці фактори можуть бути як першопричиною, так наслідком порушення </a:t>
            </a:r>
          </a:p>
          <a:p>
            <a:r>
              <a:rPr lang="uk-UA" dirty="0" smtClean="0"/>
              <a:t>З'ясовуючи причину шкідливого впливу тих чи інших факторів необхідно враховувати час їх впливу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Біологічні та </a:t>
            </a:r>
            <a:r>
              <a:rPr lang="uk-UA" dirty="0" smtClean="0"/>
              <a:t>соціальні умови </a:t>
            </a:r>
            <a:r>
              <a:rPr lang="uk-UA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Концепція походження причин порушення  </a:t>
            </a:r>
            <a:r>
              <a:rPr lang="uk-UA" dirty="0" smtClean="0"/>
              <a:t>мовлення виходить з концепції розвитку людини, в якій вважається, що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життя розпочинається з моменту зачаття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тому найважливіші умови розвитку мови слід розглядати саме в цей період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Біологічні та соціальні умови?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Знання причин дає можливість ефективно спланувати хід </a:t>
            </a:r>
            <a:r>
              <a:rPr lang="uk-UA" dirty="0" err="1" smtClean="0"/>
              <a:t>корекційної</a:t>
            </a:r>
            <a:r>
              <a:rPr lang="uk-UA" dirty="0" smtClean="0"/>
              <a:t> роботи</a:t>
            </a:r>
          </a:p>
          <a:p>
            <a:r>
              <a:rPr lang="uk-UA" dirty="0" smtClean="0"/>
              <a:t>Передбачити очікувані результати</a:t>
            </a:r>
          </a:p>
          <a:p>
            <a:r>
              <a:rPr lang="uk-UA" dirty="0" smtClean="0"/>
              <a:t>В процесі роботи підготувати батьків до сприйняття реальної ситуації</a:t>
            </a:r>
          </a:p>
          <a:p>
            <a:r>
              <a:rPr lang="uk-UA" dirty="0" smtClean="0"/>
              <a:t>Розділити роботу на етапи найближчого розвитку , подальшого та віддаленого.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sz="2400" dirty="0" smtClean="0"/>
              <a:t>Stecko E.,U żrodeł rozwoju mowy dyiecka, Warszawa, 2012.</a:t>
            </a:r>
          </a:p>
          <a:p>
            <a:pPr>
              <a:buNone/>
            </a:pPr>
            <a:r>
              <a:rPr lang="pl-PL" sz="2400" dirty="0" smtClean="0"/>
              <a:t>Stecko E., </a:t>
            </a:r>
            <a:r>
              <a:rPr lang="en-US" sz="2400" dirty="0" err="1" smtClean="0"/>
              <a:t>Logopedia</a:t>
            </a:r>
            <a:r>
              <a:rPr lang="en-US" sz="2400" dirty="0" smtClean="0"/>
              <a:t> ma</a:t>
            </a:r>
            <a:r>
              <a:rPr lang="pl-PL" sz="2400" dirty="0" smtClean="0"/>
              <a:t>łego dziecka, Warszawa, 2013.</a:t>
            </a:r>
            <a:endParaRPr lang="ru-RU" sz="2400" dirty="0" smtClean="0"/>
          </a:p>
          <a:p>
            <a:pPr>
              <a:buNone/>
            </a:pPr>
            <a:r>
              <a:rPr lang="pl-PL" sz="2400" dirty="0" smtClean="0"/>
              <a:t>Stecko E., Zaburzenia mowy u dzieci – wczesne rozpoznawanie i postępowanie logopedyczne, Warszawa, 1996.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Логопедія</a:t>
            </a:r>
            <a:r>
              <a:rPr lang="ru-RU" sz="2400" dirty="0" smtClean="0"/>
              <a:t>. </a:t>
            </a:r>
            <a:r>
              <a:rPr lang="ru-RU" sz="2400" dirty="0" err="1" smtClean="0"/>
              <a:t>Підручник</a:t>
            </a:r>
            <a:r>
              <a:rPr lang="ru-RU" sz="2400" dirty="0" smtClean="0"/>
              <a:t> / За ред. М.К. </a:t>
            </a:r>
            <a:r>
              <a:rPr lang="ru-RU" sz="2400" dirty="0" err="1" smtClean="0"/>
              <a:t>Шеремет</a:t>
            </a:r>
            <a:r>
              <a:rPr lang="ru-RU" sz="2400" dirty="0" smtClean="0"/>
              <a:t>. – К., 2010.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Проаналізувати  процес  формування функцій та систем, які обумовлюють розвиток мови і мовлення від зачаття до першого року життя:</a:t>
            </a:r>
          </a:p>
          <a:p>
            <a:r>
              <a:rPr lang="uk-UA" dirty="0" smtClean="0"/>
              <a:t>артикуляційних </a:t>
            </a:r>
          </a:p>
          <a:p>
            <a:r>
              <a:rPr lang="uk-UA" dirty="0" smtClean="0"/>
              <a:t>сенсорних</a:t>
            </a:r>
          </a:p>
          <a:p>
            <a:r>
              <a:rPr lang="uk-UA" dirty="0" smtClean="0"/>
              <a:t> психічних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Важливо знати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кожна функція (і мова також) розвивається від початку</a:t>
            </a:r>
          </a:p>
          <a:p>
            <a:r>
              <a:rPr lang="uk-UA" dirty="0" smtClean="0"/>
              <a:t>після народження розвиток дитини триває постійно </a:t>
            </a:r>
            <a:r>
              <a:rPr lang="uk-UA" sz="1200" dirty="0" smtClean="0">
                <a:solidFill>
                  <a:schemeClr val="accent6">
                    <a:lumMod val="75000"/>
                  </a:schemeClr>
                </a:solidFill>
              </a:rPr>
              <a:t>(хоча перебіг цей відбувається стрибкоподібно)*</a:t>
            </a:r>
          </a:p>
          <a:p>
            <a:r>
              <a:rPr lang="uk-UA" dirty="0" smtClean="0"/>
              <a:t>кожна функція залежить від розвитку (дозрілості)  і готовності нервової системи</a:t>
            </a:r>
            <a:r>
              <a:rPr lang="uk-UA" sz="1200" dirty="0" smtClean="0">
                <a:solidFill>
                  <a:schemeClr val="accent6">
                    <a:lumMod val="75000"/>
                  </a:schemeClr>
                </a:solidFill>
              </a:rPr>
              <a:t>(не може поява функції передувати готовності до її розвитку нервової системи)*</a:t>
            </a:r>
          </a:p>
          <a:p>
            <a:r>
              <a:rPr lang="uk-UA" dirty="0" smtClean="0"/>
              <a:t>кожна дитина проходить ті самі етапи розвитку і в тій самій послідовності</a:t>
            </a:r>
            <a:r>
              <a:rPr lang="uk-UA" sz="1300" dirty="0" smtClean="0">
                <a:solidFill>
                  <a:schemeClr val="accent6">
                    <a:lumMod val="75000"/>
                  </a:schemeClr>
                </a:solidFill>
              </a:rPr>
              <a:t>(але в різному темпі (в різному віці) і часом спостерігається дисгармонія між функціями)*</a:t>
            </a:r>
            <a:endParaRPr lang="ru-RU" sz="13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143000"/>
            <a:ext cx="8929718" cy="1066800"/>
          </a:xfrm>
        </p:spPr>
        <p:txBody>
          <a:bodyPr>
            <a:normAutofit/>
          </a:bodyPr>
          <a:lstStyle/>
          <a:p>
            <a:r>
              <a:rPr lang="uk-UA" dirty="0" smtClean="0"/>
              <a:t>  Відомості з </a:t>
            </a:r>
            <a:r>
              <a:rPr lang="uk-UA" dirty="0" err="1" smtClean="0"/>
              <a:t>неонатології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249424"/>
            <a:ext cx="8643998" cy="4325112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/>
              <a:t>13 день вагітності –</a:t>
            </a:r>
            <a:r>
              <a:rPr lang="uk-UA" sz="2400" i="1" dirty="0" smtClean="0"/>
              <a:t> формування нервової системи</a:t>
            </a:r>
          </a:p>
          <a:p>
            <a:r>
              <a:rPr lang="uk-UA" sz="2400" dirty="0" smtClean="0"/>
              <a:t>6 тиждень – </a:t>
            </a:r>
            <a:r>
              <a:rPr lang="uk-UA" sz="2400" i="1" dirty="0" smtClean="0"/>
              <a:t>нервова система регулює м'язову</a:t>
            </a:r>
          </a:p>
          <a:p>
            <a:r>
              <a:rPr lang="uk-UA" sz="2400" i="1" dirty="0" smtClean="0"/>
              <a:t>12 тиждень – відкривання і змикання губ</a:t>
            </a:r>
          </a:p>
          <a:p>
            <a:r>
              <a:rPr lang="uk-UA" sz="2400" dirty="0" smtClean="0"/>
              <a:t>3 місяць – </a:t>
            </a:r>
            <a:r>
              <a:rPr lang="uk-UA" sz="2400" i="1" dirty="0" smtClean="0"/>
              <a:t>формуються дихальна та фонаційна системи, голосові зв'язки</a:t>
            </a:r>
          </a:p>
          <a:p>
            <a:r>
              <a:rPr lang="uk-UA" sz="2400" dirty="0" smtClean="0"/>
              <a:t>4 місяць – реакція на активність, сон та самопочуття матері</a:t>
            </a:r>
          </a:p>
          <a:p>
            <a:r>
              <a:rPr lang="uk-UA" sz="2400" dirty="0" smtClean="0"/>
              <a:t>17 тиждень - </a:t>
            </a:r>
            <a:r>
              <a:rPr lang="uk-UA" sz="2400" i="1" dirty="0" smtClean="0"/>
              <a:t>рухи смоктальні, висуває губи вперед, смокче власний палець</a:t>
            </a:r>
            <a:endParaRPr lang="uk-UA" sz="2400" dirty="0" smtClean="0"/>
          </a:p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</a:rPr>
              <a:t>Передчасно народжені діти на 23 тижні життя можуть самостійно дихати і </a:t>
            </a:r>
            <a:r>
              <a:rPr lang="uk-UA" dirty="0" err="1" smtClean="0">
                <a:solidFill>
                  <a:srgbClr val="0070C0"/>
                </a:solidFill>
              </a:rPr>
              <a:t>вокалізувати</a:t>
            </a:r>
            <a:r>
              <a:rPr lang="uk-UA" dirty="0" smtClean="0">
                <a:solidFill>
                  <a:srgbClr val="0070C0"/>
                </a:solidFill>
              </a:rPr>
              <a:t>.</a:t>
            </a:r>
          </a:p>
          <a:p>
            <a:endParaRPr lang="uk-UA" i="1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Дані наукових досліджень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1085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2400" dirty="0" smtClean="0"/>
              <a:t>Можливість спостерігати розвиток функцій організму з'являється вже починаючи з 7 тижня вагітності</a:t>
            </a:r>
          </a:p>
          <a:p>
            <a:r>
              <a:rPr lang="uk-UA" sz="2400" dirty="0" smtClean="0"/>
              <a:t>7 тиждень – </a:t>
            </a:r>
            <a:r>
              <a:rPr lang="uk-UA" sz="2400" i="1" dirty="0" smtClean="0"/>
              <a:t>в результаті подразнення верхньої губи дитини спостерігається вигин тіла</a:t>
            </a:r>
          </a:p>
          <a:p>
            <a:r>
              <a:rPr lang="uk-UA" sz="2400" dirty="0" smtClean="0"/>
              <a:t>10 тиждень – </a:t>
            </a:r>
            <a:r>
              <a:rPr lang="uk-UA" sz="2400" i="1" dirty="0" smtClean="0"/>
              <a:t>спостерігається реакція на подразнення зони рота, зони щік</a:t>
            </a:r>
          </a:p>
          <a:p>
            <a:r>
              <a:rPr lang="uk-UA" sz="2400" dirty="0" smtClean="0"/>
              <a:t>11 тиждень – </a:t>
            </a:r>
            <a:r>
              <a:rPr lang="uk-UA" sz="2400" i="1" dirty="0" smtClean="0"/>
              <a:t>середньої частини обличчя</a:t>
            </a:r>
          </a:p>
          <a:p>
            <a:r>
              <a:rPr lang="uk-UA" sz="2400" dirty="0" smtClean="0"/>
              <a:t>14-15 тиждень – </a:t>
            </a:r>
            <a:r>
              <a:rPr lang="uk-UA" sz="2400" i="1" dirty="0" smtClean="0"/>
              <a:t>подразнення губ спричиняє їх змикання</a:t>
            </a:r>
          </a:p>
          <a:p>
            <a:r>
              <a:rPr lang="uk-UA" sz="2400" dirty="0" smtClean="0"/>
              <a:t>20 тиждень – </a:t>
            </a:r>
            <a:r>
              <a:rPr lang="uk-UA" sz="2400" i="1" dirty="0" smtClean="0"/>
              <a:t>губний рефлекс повністю сформований</a:t>
            </a:r>
          </a:p>
          <a:p>
            <a:r>
              <a:rPr lang="uk-UA" sz="2400" dirty="0" smtClean="0"/>
              <a:t>29 тиждень – </a:t>
            </a:r>
            <a:r>
              <a:rPr lang="uk-UA" sz="2400" i="1" dirty="0" smtClean="0"/>
              <a:t>смоктальний рефлекс</a:t>
            </a:r>
          </a:p>
          <a:p>
            <a:r>
              <a:rPr lang="uk-UA" sz="2400" dirty="0" smtClean="0"/>
              <a:t>33 тиждень – </a:t>
            </a:r>
            <a:r>
              <a:rPr lang="uk-UA" sz="2400" i="1" dirty="0" smtClean="0"/>
              <a:t>стимуляція язика спричиняє висування і дотик до верхньої губи</a:t>
            </a:r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Слуховий аналізатор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В момент народження вухо дитини є повністю сформованим і готовим до виконання слухової функції</a:t>
            </a:r>
          </a:p>
          <a:p>
            <a:pPr>
              <a:buNone/>
            </a:pPr>
            <a:r>
              <a:rPr lang="uk-UA" dirty="0" smtClean="0"/>
              <a:t>“… провідна частина органу слуху функціонально справна </a:t>
            </a:r>
            <a:r>
              <a:rPr lang="en-US" dirty="0" smtClean="0"/>
              <a:t>VIII </a:t>
            </a:r>
            <a:r>
              <a:rPr lang="uk-UA" dirty="0" smtClean="0"/>
              <a:t>нерв, </a:t>
            </a:r>
            <a:r>
              <a:rPr lang="uk-UA" dirty="0" err="1" smtClean="0"/>
              <a:t>мієлінізований</a:t>
            </a:r>
            <a:r>
              <a:rPr lang="uk-UA" dirty="0" smtClean="0"/>
              <a:t> центри в корі </a:t>
            </a:r>
            <a:r>
              <a:rPr lang="uk-UA" dirty="0" err="1" smtClean="0"/>
              <a:t>активні”</a:t>
            </a:r>
            <a:r>
              <a:rPr lang="ru-RU" b="1" dirty="0" smtClean="0"/>
              <a:t> </a:t>
            </a:r>
            <a:r>
              <a:rPr lang="ru-RU" sz="1300" b="1" dirty="0" smtClean="0"/>
              <a:t>Нейропсихология развития человека, </a:t>
            </a:r>
            <a:r>
              <a:rPr lang="ru-RU" sz="1300" b="1" dirty="0" err="1" smtClean="0"/>
              <a:t>Сприн</a:t>
            </a:r>
            <a:r>
              <a:rPr lang="ru-RU" sz="1300" b="1" dirty="0" smtClean="0"/>
              <a:t> </a:t>
            </a:r>
            <a:r>
              <a:rPr lang="ru-RU" sz="1300" b="1" dirty="0" err="1" smtClean="0"/>
              <a:t>Отфрид</a:t>
            </a:r>
            <a:r>
              <a:rPr lang="ru-RU" sz="1300" b="1" dirty="0" smtClean="0"/>
              <a:t> </a:t>
            </a:r>
            <a:r>
              <a:rPr lang="ru-RU" sz="1300" b="1" dirty="0" err="1" smtClean="0"/>
              <a:t>Риссер</a:t>
            </a:r>
            <a:r>
              <a:rPr lang="ru-RU" sz="1300" b="1" dirty="0" smtClean="0"/>
              <a:t> </a:t>
            </a:r>
            <a:r>
              <a:rPr lang="ru-RU" sz="1300" b="1" dirty="0" err="1" smtClean="0"/>
              <a:t>Энтони</a:t>
            </a:r>
            <a:r>
              <a:rPr lang="ru-RU" sz="1300" b="1" dirty="0" smtClean="0"/>
              <a:t> (1984-05-17)</a:t>
            </a:r>
            <a:endParaRPr lang="uk-UA" dirty="0" smtClean="0"/>
          </a:p>
          <a:p>
            <a:r>
              <a:rPr lang="uk-UA" dirty="0" smtClean="0"/>
              <a:t>4 міс. вагітності звуки будять зі сну, пришвидшується серцебиття</a:t>
            </a:r>
          </a:p>
          <a:p>
            <a:r>
              <a:rPr lang="uk-UA" dirty="0" smtClean="0"/>
              <a:t>Дитина народжується без свідомості розрізнення звуків і різниці між ними але зі здатністю до розвитку цього розрізнення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Розлади внутрішньоутробного періоду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Розлади формування органів (розщепи губи, піднебіння</a:t>
            </a:r>
          </a:p>
          <a:p>
            <a:r>
              <a:rPr lang="uk-UA" dirty="0" smtClean="0"/>
              <a:t>Розлади розвитку систем ( в результаті порушення співпраці системи нервової та </a:t>
            </a:r>
            <a:r>
              <a:rPr lang="uk-UA" dirty="0" err="1" smtClean="0"/>
              <a:t>мязової</a:t>
            </a:r>
            <a:r>
              <a:rPr lang="uk-UA" dirty="0" smtClean="0"/>
              <a:t>)</a:t>
            </a:r>
          </a:p>
          <a:p>
            <a:r>
              <a:rPr lang="uk-UA" dirty="0" smtClean="0"/>
              <a:t>Розлади розвитку сенсорних органів( слуху, зору, рівноваги)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429684" cy="1571636"/>
          </a:xfrm>
        </p:spPr>
        <p:txBody>
          <a:bodyPr/>
          <a:lstStyle/>
          <a:p>
            <a:r>
              <a:rPr lang="uk-UA" dirty="0" smtClean="0"/>
              <a:t>  Логопед і етапи розвитку</a:t>
            </a:r>
            <a:br>
              <a:rPr lang="uk-UA" dirty="0" smtClean="0"/>
            </a:br>
            <a:r>
              <a:rPr lang="uk-UA" dirty="0" smtClean="0"/>
              <a:t> плоду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uk-UA" dirty="0" smtClean="0"/>
              <a:t>   Для чого логопедам необхідні знання про розвиток плоду від моменту зачаття і до моменту народження?</a:t>
            </a:r>
          </a:p>
          <a:p>
            <a:r>
              <a:rPr lang="uk-UA" dirty="0" smtClean="0"/>
              <a:t>Теоретично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</a:rPr>
              <a:t> </a:t>
            </a:r>
            <a:r>
              <a:rPr lang="uk-UA" sz="1200" dirty="0" smtClean="0">
                <a:solidFill>
                  <a:srgbClr val="00B0F0"/>
                </a:solidFill>
              </a:rPr>
              <a:t>(віднайти причини змін чи порушень)</a:t>
            </a:r>
          </a:p>
          <a:p>
            <a:r>
              <a:rPr lang="uk-UA" dirty="0" smtClean="0"/>
              <a:t>Практично </a:t>
            </a:r>
          </a:p>
          <a:p>
            <a:pPr>
              <a:buNone/>
            </a:pPr>
            <a:r>
              <a:rPr lang="uk-UA" sz="1200" dirty="0" smtClean="0">
                <a:solidFill>
                  <a:srgbClr val="00B0F0"/>
                </a:solidFill>
              </a:rPr>
              <a:t>( точно і ефективно спланувати індивідуальний план розвитку)</a:t>
            </a:r>
            <a:endParaRPr lang="ru-RU" sz="1200" dirty="0">
              <a:solidFill>
                <a:srgbClr val="00B0F0"/>
              </a:solidFill>
            </a:endParaRPr>
          </a:p>
        </p:txBody>
      </p:sp>
      <p:pic>
        <p:nvPicPr>
          <p:cNvPr id="1026" name="Picture 2" descr="C:\Users\Admin\Desktop\відео\1111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429000"/>
            <a:ext cx="3235979" cy="31421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401080" cy="19240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Логопед і етапи розвитку</a:t>
            </a:r>
            <a:br>
              <a:rPr lang="uk-UA" dirty="0" smtClean="0"/>
            </a:br>
            <a:r>
              <a:rPr lang="uk-UA" dirty="0" smtClean="0"/>
              <a:t> плоду</a:t>
            </a:r>
            <a:br>
              <a:rPr lang="uk-UA" dirty="0" smtClean="0"/>
            </a:br>
            <a:r>
              <a:rPr lang="uk-UA" dirty="0" smtClean="0"/>
              <a:t>Теоретично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Знання про розвиток плоду дають можливість запобігти та усунути фактори шкідливі для дитини і матері</a:t>
            </a:r>
          </a:p>
          <a:p>
            <a:r>
              <a:rPr lang="uk-UA" dirty="0" smtClean="0"/>
              <a:t> на більш ранніх етапах розвитку</a:t>
            </a:r>
            <a:r>
              <a:rPr lang="uk-UA" dirty="0" smtClean="0">
                <a:solidFill>
                  <a:srgbClr val="FF0000"/>
                </a:solidFill>
              </a:rPr>
              <a:t> система </a:t>
            </a:r>
            <a:r>
              <a:rPr lang="uk-UA" dirty="0" smtClean="0"/>
              <a:t>чи</a:t>
            </a:r>
            <a:r>
              <a:rPr lang="uk-UA" dirty="0" smtClean="0">
                <a:solidFill>
                  <a:srgbClr val="FF0000"/>
                </a:solidFill>
              </a:rPr>
              <a:t> функція </a:t>
            </a:r>
            <a:r>
              <a:rPr lang="uk-UA" dirty="0" smtClean="0"/>
              <a:t>зазнають значніших ушкоджень від впливу несприятливих факторів </a:t>
            </a:r>
          </a:p>
          <a:p>
            <a:r>
              <a:rPr lang="uk-UA" dirty="0" smtClean="0"/>
              <a:t>Найефективніша стимуляція ушкоджених систем чи функцій та, яка проведена в ранньому періоді розвитку ( якомога раніше)</a:t>
            </a:r>
          </a:p>
          <a:p>
            <a:r>
              <a:rPr lang="uk-UA" dirty="0" smtClean="0"/>
              <a:t>Сповільнений, чи перерваний(ушкоджений) розвиток функції підлягає відновленню встановленням зв'язків від периферичної системи до </a:t>
            </a:r>
            <a:r>
              <a:rPr lang="uk-UA" dirty="0" err="1" smtClean="0"/>
              <a:t>центальної</a:t>
            </a:r>
            <a:r>
              <a:rPr lang="uk-UA" dirty="0" smtClean="0"/>
              <a:t>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1969</TotalTime>
  <Words>732</Words>
  <Application>Microsoft Office PowerPoint</Application>
  <PresentationFormat>Экран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Анамнез </vt:lpstr>
      <vt:lpstr>Завдання</vt:lpstr>
      <vt:lpstr>Важливо знати</vt:lpstr>
      <vt:lpstr>  Відомості з неонатології</vt:lpstr>
      <vt:lpstr>Дані наукових досліджень</vt:lpstr>
      <vt:lpstr>Слуховий аналізатор</vt:lpstr>
      <vt:lpstr>Розлади внутрішньоутробного періоду</vt:lpstr>
      <vt:lpstr>  Логопед і етапи розвитку  плоду</vt:lpstr>
      <vt:lpstr> Логопед і етапи розвитку  плоду Теоретично </vt:lpstr>
      <vt:lpstr>Логопед і етапи розвитку  плоду Практично </vt:lpstr>
      <vt:lpstr>Біологічні та соціальні умови ?</vt:lpstr>
      <vt:lpstr>Біологічні та соціальні умови?</vt:lpstr>
      <vt:lpstr>Біологічні та соціальні умови ?</vt:lpstr>
      <vt:lpstr>Біологічні та соціальні умови?</vt:lpstr>
      <vt:lpstr>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Анамнез</dc:title>
  <dc:creator>Admin</dc:creator>
  <cp:lastModifiedBy>Admin</cp:lastModifiedBy>
  <cp:revision>194</cp:revision>
  <dcterms:created xsi:type="dcterms:W3CDTF">2021-11-01T14:18:40Z</dcterms:created>
  <dcterms:modified xsi:type="dcterms:W3CDTF">2021-11-04T05:54:54Z</dcterms:modified>
</cp:coreProperties>
</file>