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83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1-11-05T20:41:47.977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7BBD5-DF06-49A5-8A07-3828BCFB1C5E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353112-7655-441B-A128-875D51BFFE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53112-7655-441B-A128-875D51BFFED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53112-7655-441B-A128-875D51BFFED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F55BB79-F400-4252-BB03-C45C5B424D2D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75D30B6-0A06-46F7-8DDB-59E7C5B65B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5BB79-F400-4252-BB03-C45C5B424D2D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D30B6-0A06-46F7-8DDB-59E7C5B65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5BB79-F400-4252-BB03-C45C5B424D2D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D30B6-0A06-46F7-8DDB-59E7C5B65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5BB79-F400-4252-BB03-C45C5B424D2D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D30B6-0A06-46F7-8DDB-59E7C5B65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F55BB79-F400-4252-BB03-C45C5B424D2D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75D30B6-0A06-46F7-8DDB-59E7C5B65B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5BB79-F400-4252-BB03-C45C5B424D2D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75D30B6-0A06-46F7-8DDB-59E7C5B65B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5BB79-F400-4252-BB03-C45C5B424D2D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75D30B6-0A06-46F7-8DDB-59E7C5B65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5BB79-F400-4252-BB03-C45C5B424D2D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D30B6-0A06-46F7-8DDB-59E7C5B65B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55BB79-F400-4252-BB03-C45C5B424D2D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D30B6-0A06-46F7-8DDB-59E7C5B65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F55BB79-F400-4252-BB03-C45C5B424D2D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75D30B6-0A06-46F7-8DDB-59E7C5B65B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F55BB79-F400-4252-BB03-C45C5B424D2D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75D30B6-0A06-46F7-8DDB-59E7C5B65B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F55BB79-F400-4252-BB03-C45C5B424D2D}" type="datetimeFigureOut">
              <a:rPr lang="ru-RU" smtClean="0"/>
              <a:pPr/>
              <a:t>05.11.2021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75D30B6-0A06-46F7-8DDB-59E7C5B65B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Вікова періодизація розвитку мовлення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Етапи розвитку мови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Кожна дитина розвивається власними темпами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Розвиток мови обумовлений генетично і залежить від вроджених особливостей людини, але можливий тільки в контакті з іншими людьми.</a:t>
            </a:r>
          </a:p>
          <a:p>
            <a:r>
              <a:rPr lang="uk-UA" dirty="0" smtClean="0"/>
              <a:t>Затримка в розвитку  </a:t>
            </a:r>
            <a:r>
              <a:rPr lang="uk-UA" smtClean="0"/>
              <a:t>наступних етапів не </a:t>
            </a:r>
            <a:r>
              <a:rPr lang="uk-UA" dirty="0" smtClean="0"/>
              <a:t>може перебільшувати більш ніж 6 місяців  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Етапи розвитку мови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І </a:t>
            </a:r>
            <a:r>
              <a:rPr lang="uk-UA" dirty="0" err="1" smtClean="0"/>
              <a:t>етап-</a:t>
            </a:r>
            <a:r>
              <a:rPr lang="uk-UA" dirty="0" smtClean="0"/>
              <a:t> період мелодії </a:t>
            </a:r>
          </a:p>
          <a:p>
            <a:pPr>
              <a:buNone/>
            </a:pPr>
            <a:r>
              <a:rPr lang="uk-UA" sz="2000" dirty="0" smtClean="0"/>
              <a:t>Від народження до 9/12 місяця життя</a:t>
            </a:r>
          </a:p>
          <a:p>
            <a:r>
              <a:rPr lang="uk-UA" dirty="0" smtClean="0"/>
              <a:t>ІІ етап – період слова</a:t>
            </a:r>
          </a:p>
          <a:p>
            <a:pPr>
              <a:buNone/>
            </a:pPr>
            <a:r>
              <a:rPr lang="uk-UA" sz="2000" dirty="0" smtClean="0"/>
              <a:t>Від 1 до 2 років життя</a:t>
            </a:r>
          </a:p>
          <a:p>
            <a:r>
              <a:rPr lang="uk-UA" dirty="0" smtClean="0"/>
              <a:t>ІІІ етап – період речення</a:t>
            </a:r>
          </a:p>
          <a:p>
            <a:pPr>
              <a:buNone/>
            </a:pPr>
            <a:r>
              <a:rPr lang="uk-UA" sz="2000" dirty="0" smtClean="0"/>
              <a:t>Від 2 до 3 років</a:t>
            </a:r>
          </a:p>
          <a:p>
            <a:r>
              <a:rPr lang="uk-UA" dirty="0" smtClean="0"/>
              <a:t>І</a:t>
            </a:r>
            <a:r>
              <a:rPr lang="en-US" dirty="0" smtClean="0"/>
              <a:t>V – </a:t>
            </a:r>
            <a:r>
              <a:rPr lang="uk-UA" dirty="0" smtClean="0"/>
              <a:t>період притаманної мови дитячої</a:t>
            </a:r>
          </a:p>
          <a:p>
            <a:pPr>
              <a:buNone/>
            </a:pPr>
            <a:r>
              <a:rPr lang="uk-UA" sz="2000" dirty="0" smtClean="0"/>
              <a:t>Від 3 до 7 років</a:t>
            </a:r>
          </a:p>
          <a:p>
            <a:pPr>
              <a:buNone/>
            </a:pPr>
            <a:r>
              <a:rPr lang="uk-UA" sz="2000" dirty="0" smtClean="0"/>
              <a:t> Леон </a:t>
            </a:r>
            <a:r>
              <a:rPr lang="uk-UA" sz="2000" dirty="0" err="1" smtClean="0"/>
              <a:t>Качмарк</a:t>
            </a:r>
            <a:r>
              <a:rPr lang="uk-UA" sz="2000" dirty="0" smtClean="0"/>
              <a:t>, 1977р.</a:t>
            </a:r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Період слова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Перші слова:мама, тато.</a:t>
            </a:r>
          </a:p>
          <a:p>
            <a:r>
              <a:rPr lang="uk-UA" dirty="0" smtClean="0"/>
              <a:t>Звуконаслідування</a:t>
            </a:r>
          </a:p>
          <a:p>
            <a:r>
              <a:rPr lang="uk-UA" dirty="0" smtClean="0"/>
              <a:t>Повторення простих слів за дорослими</a:t>
            </a:r>
          </a:p>
          <a:p>
            <a:r>
              <a:rPr lang="uk-UA" dirty="0" smtClean="0"/>
              <a:t>Слово в значенні цілої розповіді</a:t>
            </a:r>
          </a:p>
          <a:p>
            <a:r>
              <a:rPr lang="uk-UA" dirty="0" smtClean="0"/>
              <a:t>Мова тіла:</a:t>
            </a:r>
            <a:r>
              <a:rPr lang="uk-UA" sz="1400" dirty="0" smtClean="0"/>
              <a:t> спрямовує погляд на об'єкти, предмети, особи</a:t>
            </a:r>
          </a:p>
          <a:p>
            <a:pPr>
              <a:buNone/>
            </a:pPr>
            <a:r>
              <a:rPr lang="uk-UA" sz="1400" dirty="0" smtClean="0"/>
              <a:t>Бере дорослого за руку і веде до об'єкту на який хоче звернути увагу. Дитина жестом відповідає на запитання про частини тіла чи стан. </a:t>
            </a:r>
          </a:p>
          <a:p>
            <a:r>
              <a:rPr lang="uk-UA" dirty="0" smtClean="0"/>
              <a:t>На початку 2 року життя розуміє прості вказівки </a:t>
            </a:r>
          </a:p>
          <a:p>
            <a:r>
              <a:rPr lang="uk-UA" dirty="0" smtClean="0"/>
              <a:t>Розвиваються пам’ять, увага, спостережливість. </a:t>
            </a:r>
          </a:p>
          <a:p>
            <a:r>
              <a:rPr lang="uk-UA" sz="1500" dirty="0" smtClean="0"/>
              <a:t>Розвиток цих процесів має тісний зв’язок з розвитком мови. Має в своєму словнику кілька десятків слів, здебільшого іменників – назви предметів з найближчого оточення. Поступово заміняє жести на слова. Звукове оформлення є ще несформованим. Причиною є те, що дитина розрізняє групи звуків, а не аналізує окремих звуків, а слова які дитина повторює – це відтворення загального звучання </a:t>
            </a:r>
            <a:r>
              <a:rPr lang="en-US" sz="1500" dirty="0" smtClean="0"/>
              <a:t>c</a:t>
            </a:r>
            <a:r>
              <a:rPr lang="uk-UA" sz="1500" dirty="0" err="1" smtClean="0"/>
              <a:t>лова</a:t>
            </a:r>
            <a:r>
              <a:rPr lang="uk-UA" sz="1500" dirty="0" smtClean="0"/>
              <a:t>, а не аналіз окремих звуків.</a:t>
            </a:r>
            <a:r>
              <a:rPr lang="en-US" sz="1500" dirty="0" smtClean="0"/>
              <a:t>  </a:t>
            </a:r>
            <a:r>
              <a:rPr lang="uk-UA" sz="1500" dirty="0" smtClean="0"/>
              <a:t>часом дитина вимовляє лише склад, коли слово дуже довге чи важке для відтворення. Збіг приголосних спрощується і більшість голосних викривляється. На початку другого року життя дитина поступово починає вживати двослівні речення.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pPr>
              <a:buNone/>
            </a:pPr>
            <a:endParaRPr lang="uk-UA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Період  речення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Під кінець 2 року життя формується фонематичний слух</a:t>
            </a:r>
          </a:p>
          <a:p>
            <a:r>
              <a:rPr lang="uk-UA" sz="1400" dirty="0" smtClean="0"/>
              <a:t>Дитина розрізняє більшість фонем</a:t>
            </a:r>
          </a:p>
          <a:p>
            <a:r>
              <a:rPr lang="uk-UA" dirty="0" smtClean="0"/>
              <a:t>Вдосконалюються двослівні фрази</a:t>
            </a:r>
          </a:p>
          <a:p>
            <a:r>
              <a:rPr lang="uk-UA" sz="1400" dirty="0" smtClean="0"/>
              <a:t>Спочатку вони  розповідні, потім прості запитання та заперечення. Дитина розуміє розмову дорослих, прості вказівки, часом і складні. В мові дитина використовує найчастіше іменники, дієслова, збільшується словник дієслів, з'являються прикметники, сполучники. ( опанування синтаксисом, флексією та лексичною системою. Та навіть починає використовувати основні форми мовленнєвого спілкування: діалог та початки розповіді.</a:t>
            </a:r>
          </a:p>
          <a:p>
            <a:r>
              <a:rPr lang="uk-UA" sz="1400" dirty="0" smtClean="0"/>
              <a:t>Саме у цьому віці дитина опановує найбільше слів. Опановує артикуляцію більшості звуків, та в цьому періоді їх викривлення чи заміна важких легшими є нормою.</a:t>
            </a:r>
          </a:p>
          <a:p>
            <a:pPr>
              <a:buNone/>
            </a:pPr>
            <a:r>
              <a:rPr lang="uk-UA" sz="1400" dirty="0" smtClean="0"/>
              <a:t> </a:t>
            </a:r>
          </a:p>
          <a:p>
            <a:endParaRPr lang="uk-UA" sz="1400" dirty="0" smtClean="0"/>
          </a:p>
          <a:p>
            <a:endParaRPr lang="uk-UA" sz="1400" dirty="0" smtClean="0"/>
          </a:p>
          <a:p>
            <a:endParaRPr lang="uk-UA" sz="1400" dirty="0" smtClean="0"/>
          </a:p>
          <a:p>
            <a:endParaRPr lang="uk-UA" sz="1400" dirty="0" smtClean="0"/>
          </a:p>
          <a:p>
            <a:endParaRPr lang="ru-RU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Період притаманної мови дитячої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Період розвитку і вдосконалення вмінь набутих в попередні роки.</a:t>
            </a:r>
          </a:p>
          <a:p>
            <a:r>
              <a:rPr lang="uk-UA" dirty="0" smtClean="0"/>
              <a:t>Вдосконалюються всі рівні мовної структури: фонологічний, морфологічний, синтаксичний, лексичний та синтаксичний.</a:t>
            </a:r>
          </a:p>
          <a:p>
            <a:pPr>
              <a:buNone/>
            </a:pPr>
            <a:r>
              <a:rPr lang="uk-UA" sz="1400" dirty="0" smtClean="0"/>
              <a:t>В цей період  фонематичний слух вдосконалюється, дитина розрізняє звуки, які звучать подібно </a:t>
            </a:r>
            <a:r>
              <a:rPr lang="uk-UA" sz="1400" dirty="0" err="1" smtClean="0"/>
              <a:t>“лак-мак”</a:t>
            </a:r>
            <a:r>
              <a:rPr lang="uk-UA" sz="1400" dirty="0" smtClean="0"/>
              <a:t>.  Не спрощувати слова. Не </a:t>
            </a:r>
            <a:r>
              <a:rPr lang="uk-UA" sz="1400" dirty="0" err="1" smtClean="0"/>
              <a:t>“сюсюкати”</a:t>
            </a:r>
            <a:r>
              <a:rPr lang="uk-UA" sz="1400" dirty="0" smtClean="0"/>
              <a:t>, дитина чує і розрізняє мову дорослого і свою, та можливості артикуляційного апарату ще не досконалі. Вживає багатослівні речення, які ще не до кінця граматично правильні. В цей період вдосконалюється вживання граматичних форм. </a:t>
            </a:r>
          </a:p>
          <a:p>
            <a:r>
              <a:rPr lang="uk-UA" dirty="0" smtClean="0"/>
              <a:t>Спрощення збігу приголосних</a:t>
            </a:r>
          </a:p>
          <a:p>
            <a:r>
              <a:rPr lang="uk-UA" dirty="0" smtClean="0"/>
              <a:t>Перестановки та пропуски складів та звуків</a:t>
            </a:r>
          </a:p>
          <a:p>
            <a:pPr>
              <a:buNone/>
            </a:pPr>
            <a:r>
              <a:rPr lang="uk-UA" sz="1500" dirty="0" smtClean="0"/>
              <a:t>(до кінця 4 року життя ці явища повинні зникати)</a:t>
            </a:r>
          </a:p>
          <a:p>
            <a:r>
              <a:rPr lang="uk-UA" sz="3500" dirty="0" smtClean="0"/>
              <a:t>Період питань </a:t>
            </a:r>
          </a:p>
          <a:p>
            <a:r>
              <a:rPr lang="uk-UA" sz="3500" dirty="0" smtClean="0"/>
              <a:t>Зацікавлення мовою, неологізми </a:t>
            </a:r>
            <a:r>
              <a:rPr lang="uk-UA" sz="1600" dirty="0" smtClean="0"/>
              <a:t>( дитина може розмовляти про минуле і майбутнє) </a:t>
            </a:r>
          </a:p>
          <a:p>
            <a:r>
              <a:rPr lang="uk-UA" dirty="0" smtClean="0"/>
              <a:t>Багатослівні речення. </a:t>
            </a:r>
          </a:p>
          <a:p>
            <a:pPr>
              <a:buNone/>
            </a:pPr>
            <a:r>
              <a:rPr lang="uk-UA" sz="2000" dirty="0" smtClean="0"/>
              <a:t>Дитина будує багатослівні речення, здебільшого граматично правильні. Впорядковує послідовність подій, залежність причинно-наслідкову. Збагачується пасивний і активний словник дитини. В цей період дитина вимовляє всі звуки мови.</a:t>
            </a:r>
          </a:p>
          <a:p>
            <a:endParaRPr lang="uk-UA" sz="1400" dirty="0" smtClean="0"/>
          </a:p>
          <a:p>
            <a:endParaRPr lang="ru-RU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818010"/>
          </a:xfrm>
        </p:spPr>
        <p:txBody>
          <a:bodyPr/>
          <a:lstStyle/>
          <a:p>
            <a:r>
              <a:rPr lang="uk-UA" dirty="0" smtClean="0"/>
              <a:t>Розвиток артикуляції звуків  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214422"/>
          <a:ext cx="8401080" cy="5648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0360"/>
                <a:gridCol w="2800360"/>
                <a:gridCol w="2800360"/>
              </a:tblGrid>
              <a:tr h="401534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Період розвитку дитини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Період формування мови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Звуки мови</a:t>
                      </a:r>
                      <a:endParaRPr lang="ru-RU" sz="1600" dirty="0"/>
                    </a:p>
                  </a:txBody>
                  <a:tcPr/>
                </a:tc>
              </a:tr>
              <a:tr h="891075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Пренатальний період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Етап підготовчий</a:t>
                      </a:r>
                      <a:r>
                        <a:rPr lang="uk-UA" sz="1600" baseline="0" dirty="0" smtClean="0"/>
                        <a:t> 0-9місяць життя внутрішньоутробного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Розвиток мозку та органів мови</a:t>
                      </a:r>
                    </a:p>
                    <a:p>
                      <a:r>
                        <a:rPr lang="uk-UA" sz="1600" dirty="0" smtClean="0"/>
                        <a:t>(надавання</a:t>
                      </a:r>
                      <a:r>
                        <a:rPr lang="uk-UA" sz="1600" baseline="0" dirty="0" smtClean="0"/>
                        <a:t> та відбору)</a:t>
                      </a:r>
                      <a:endParaRPr lang="ru-RU" sz="1600" dirty="0"/>
                    </a:p>
                  </a:txBody>
                  <a:tcPr/>
                </a:tc>
              </a:tr>
              <a:tr h="627053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Період немовлячий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Період мелодії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</a:t>
                      </a:r>
                      <a:r>
                        <a:rPr lang="uk-UA" sz="1600" dirty="0" smtClean="0"/>
                        <a:t>а</a:t>
                      </a:r>
                      <a:r>
                        <a:rPr lang="uk-UA" sz="1600" baseline="0" dirty="0" smtClean="0"/>
                        <a:t> е і</a:t>
                      </a:r>
                      <a:r>
                        <a:rPr lang="en-US" sz="1600" baseline="0" dirty="0" smtClean="0"/>
                        <a:t>]</a:t>
                      </a:r>
                      <a:r>
                        <a:rPr lang="uk-UA" sz="1600" baseline="0" dirty="0" smtClean="0"/>
                        <a:t> + </a:t>
                      </a:r>
                      <a:r>
                        <a:rPr lang="en-US" sz="1600" baseline="0" dirty="0" smtClean="0"/>
                        <a:t>[ </a:t>
                      </a:r>
                      <a:r>
                        <a:rPr lang="uk-UA" sz="1600" baseline="0" dirty="0" smtClean="0"/>
                        <a:t>й</a:t>
                      </a:r>
                      <a:r>
                        <a:rPr lang="en-US" sz="1600" baseline="0" dirty="0" smtClean="0"/>
                        <a:t> ]</a:t>
                      </a:r>
                      <a:endParaRPr lang="uk-UA" sz="1600" baseline="0" dirty="0" smtClean="0"/>
                    </a:p>
                    <a:p>
                      <a:r>
                        <a:rPr lang="en-US" sz="1600" baseline="0" dirty="0" smtClean="0"/>
                        <a:t>[ </a:t>
                      </a:r>
                      <a:r>
                        <a:rPr lang="uk-UA" sz="1600" baseline="0" dirty="0" smtClean="0"/>
                        <a:t>м б н д т</a:t>
                      </a:r>
                      <a:r>
                        <a:rPr lang="en-US" sz="1600" baseline="0" dirty="0" smtClean="0"/>
                        <a:t> ]</a:t>
                      </a:r>
                      <a:endParaRPr lang="ru-RU" sz="1600" dirty="0"/>
                    </a:p>
                  </a:txBody>
                  <a:tcPr/>
                </a:tc>
              </a:tr>
              <a:tr h="891075">
                <a:tc rowSpan="2">
                  <a:txBody>
                    <a:bodyPr/>
                    <a:lstStyle/>
                    <a:p>
                      <a:r>
                        <a:rPr lang="uk-UA" sz="1600" dirty="0" smtClean="0"/>
                        <a:t>Період раннього дитинства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Період слова ( 1-2 р.)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[</a:t>
                      </a:r>
                      <a:r>
                        <a:rPr lang="uk-UA" sz="1600" dirty="0" smtClean="0"/>
                        <a:t>о у а</a:t>
                      </a:r>
                      <a:r>
                        <a:rPr lang="uk-UA" sz="1600" baseline="0" dirty="0" smtClean="0"/>
                        <a:t> е и і</a:t>
                      </a:r>
                      <a:r>
                        <a:rPr lang="en-US" sz="1600" baseline="0" dirty="0" smtClean="0"/>
                        <a:t>]</a:t>
                      </a:r>
                      <a:r>
                        <a:rPr lang="uk-UA" sz="1600" baseline="0" dirty="0" smtClean="0"/>
                        <a:t> + </a:t>
                      </a:r>
                      <a:r>
                        <a:rPr lang="en-US" sz="1600" baseline="0" dirty="0" smtClean="0"/>
                        <a:t>[ </a:t>
                      </a:r>
                      <a:r>
                        <a:rPr lang="uk-UA" sz="1600" baseline="0" dirty="0" smtClean="0"/>
                        <a:t>й</a:t>
                      </a:r>
                      <a:r>
                        <a:rPr lang="en-US" sz="1600" baseline="0" dirty="0" smtClean="0"/>
                        <a:t> ]</a:t>
                      </a:r>
                      <a:endParaRPr lang="uk-UA" sz="1600" baseline="0" dirty="0" smtClean="0"/>
                    </a:p>
                    <a:p>
                      <a:r>
                        <a:rPr lang="uk-UA" sz="1600" baseline="0" dirty="0" smtClean="0"/>
                        <a:t>м'які </a:t>
                      </a:r>
                      <a:r>
                        <a:rPr lang="en-US" sz="1600" baseline="0" dirty="0" smtClean="0"/>
                        <a:t>[ </a:t>
                      </a:r>
                      <a:r>
                        <a:rPr lang="uk-UA" sz="1600" baseline="0" dirty="0" smtClean="0"/>
                        <a:t>н</a:t>
                      </a:r>
                      <a:r>
                        <a:rPr lang="el-GR" sz="1600" baseline="0" dirty="0" smtClean="0"/>
                        <a:t>´</a:t>
                      </a:r>
                      <a:r>
                        <a:rPr lang="uk-UA" sz="1600" baseline="0" dirty="0" smtClean="0"/>
                        <a:t>  с</a:t>
                      </a:r>
                      <a:r>
                        <a:rPr lang="el-GR" sz="1600" baseline="0" dirty="0" smtClean="0"/>
                        <a:t>´</a:t>
                      </a:r>
                      <a:r>
                        <a:rPr lang="en-US" sz="1600" baseline="0" dirty="0" smtClean="0"/>
                        <a:t> ]</a:t>
                      </a:r>
                      <a:endParaRPr lang="uk-UA" sz="1600" baseline="0" dirty="0" smtClean="0"/>
                    </a:p>
                    <a:p>
                      <a:r>
                        <a:rPr lang="en-US" sz="1600" baseline="0" dirty="0" smtClean="0"/>
                        <a:t>[ </a:t>
                      </a:r>
                      <a:r>
                        <a:rPr lang="uk-UA" sz="1600" baseline="0" dirty="0" smtClean="0"/>
                        <a:t> м т д н л к г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uk-UA" sz="1600" baseline="0" dirty="0" smtClean="0"/>
                        <a:t> </a:t>
                      </a:r>
                      <a:r>
                        <a:rPr lang="en-US" sz="1600" baseline="0" dirty="0" smtClean="0"/>
                        <a:t>]</a:t>
                      </a:r>
                      <a:endParaRPr lang="ru-RU" sz="1600" dirty="0"/>
                    </a:p>
                  </a:txBody>
                  <a:tcPr/>
                </a:tc>
              </a:tr>
              <a:tr h="19471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Період речення (2-3 р.)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 </a:t>
                      </a:r>
                      <a:r>
                        <a:rPr lang="uk-UA" sz="1600" dirty="0" smtClean="0"/>
                        <a:t>а</a:t>
                      </a:r>
                      <a:r>
                        <a:rPr lang="uk-UA" sz="1600" baseline="0" dirty="0" smtClean="0"/>
                        <a:t> о у е и і</a:t>
                      </a:r>
                      <a:r>
                        <a:rPr lang="en-US" sz="1600" dirty="0" smtClean="0"/>
                        <a:t> ]</a:t>
                      </a:r>
                    </a:p>
                    <a:p>
                      <a:r>
                        <a:rPr lang="en-US" sz="1600" dirty="0" smtClean="0"/>
                        <a:t>[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uk-UA" sz="1600" baseline="0" dirty="0" smtClean="0"/>
                        <a:t>п б м в ф</a:t>
                      </a:r>
                      <a:r>
                        <a:rPr lang="en-US" sz="1600" baseline="0" dirty="0" smtClean="0"/>
                        <a:t> ]</a:t>
                      </a:r>
                      <a:r>
                        <a:rPr lang="uk-UA" sz="1600" baseline="0" dirty="0" smtClean="0"/>
                        <a:t> </a:t>
                      </a:r>
                    </a:p>
                    <a:p>
                      <a:r>
                        <a:rPr lang="uk-UA" sz="1600" baseline="0" dirty="0" smtClean="0"/>
                        <a:t>також  пом'якшені</a:t>
                      </a:r>
                    </a:p>
                    <a:p>
                      <a:r>
                        <a:rPr lang="en-US" sz="1600" baseline="0" dirty="0" smtClean="0"/>
                        <a:t>[</a:t>
                      </a:r>
                      <a:r>
                        <a:rPr lang="uk-UA" sz="1600" baseline="0" dirty="0" smtClean="0"/>
                        <a:t>пі </a:t>
                      </a:r>
                      <a:r>
                        <a:rPr lang="uk-UA" sz="1600" baseline="0" dirty="0" err="1" smtClean="0"/>
                        <a:t>бі</a:t>
                      </a:r>
                      <a:r>
                        <a:rPr lang="uk-UA" sz="1600" baseline="0" dirty="0" smtClean="0"/>
                        <a:t> мі </a:t>
                      </a:r>
                      <a:r>
                        <a:rPr lang="uk-UA" sz="1600" baseline="0" dirty="0" err="1" smtClean="0"/>
                        <a:t>фі</a:t>
                      </a:r>
                      <a:r>
                        <a:rPr lang="uk-UA" sz="1600" baseline="0" dirty="0" smtClean="0"/>
                        <a:t> </a:t>
                      </a:r>
                      <a:r>
                        <a:rPr lang="uk-UA" sz="1600" baseline="0" dirty="0" err="1" smtClean="0"/>
                        <a:t>ві</a:t>
                      </a:r>
                      <a:r>
                        <a:rPr lang="en-US" sz="1600" baseline="0" dirty="0" smtClean="0"/>
                        <a:t> ]</a:t>
                      </a:r>
                      <a:endParaRPr lang="uk-UA" sz="1600" baseline="0" dirty="0" smtClean="0"/>
                    </a:p>
                    <a:p>
                      <a:r>
                        <a:rPr lang="en-US" sz="1600" baseline="0" dirty="0" smtClean="0"/>
                        <a:t>[ </a:t>
                      </a:r>
                      <a:r>
                        <a:rPr lang="uk-UA" sz="1600" baseline="0" dirty="0" smtClean="0"/>
                        <a:t>т д н </a:t>
                      </a:r>
                      <a:r>
                        <a:rPr lang="uk-UA" sz="1600" baseline="0" dirty="0" err="1" smtClean="0"/>
                        <a:t>н</a:t>
                      </a:r>
                      <a:r>
                        <a:rPr lang="uk-UA" sz="1600" baseline="0" dirty="0" smtClean="0"/>
                        <a:t> м'який л лі</a:t>
                      </a:r>
                      <a:r>
                        <a:rPr lang="en-US" sz="1600" baseline="0" dirty="0" smtClean="0"/>
                        <a:t>  ]</a:t>
                      </a:r>
                      <a:endParaRPr lang="uk-UA" sz="1600" baseline="0" dirty="0" smtClean="0"/>
                    </a:p>
                    <a:p>
                      <a:r>
                        <a:rPr lang="uk-UA" sz="1600" baseline="0" dirty="0" smtClean="0"/>
                        <a:t> м'які </a:t>
                      </a:r>
                      <a:r>
                        <a:rPr lang="en-US" sz="1600" baseline="0" dirty="0" smtClean="0"/>
                        <a:t>[ </a:t>
                      </a:r>
                      <a:r>
                        <a:rPr lang="uk-UA" sz="1600" baseline="0" dirty="0" smtClean="0"/>
                        <a:t>с з ц </a:t>
                      </a:r>
                      <a:r>
                        <a:rPr lang="uk-UA" sz="1600" baseline="0" dirty="0" err="1" smtClean="0"/>
                        <a:t>дз</a:t>
                      </a:r>
                      <a:r>
                        <a:rPr lang="en-US" sz="1600" baseline="0" dirty="0" smtClean="0"/>
                        <a:t>  ]</a:t>
                      </a:r>
                      <a:endParaRPr lang="uk-UA" sz="1600" baseline="0" dirty="0" smtClean="0"/>
                    </a:p>
                    <a:p>
                      <a:r>
                        <a:rPr lang="uk-UA" sz="1600" baseline="0" dirty="0" smtClean="0"/>
                        <a:t>Звук </a:t>
                      </a:r>
                      <a:r>
                        <a:rPr lang="en-US" sz="1600" baseline="0" dirty="0" smtClean="0"/>
                        <a:t>[</a:t>
                      </a:r>
                      <a:r>
                        <a:rPr lang="uk-UA" sz="1600" baseline="0" dirty="0" smtClean="0"/>
                        <a:t>р</a:t>
                      </a:r>
                      <a:r>
                        <a:rPr lang="en-US" sz="1600" baseline="0" dirty="0" smtClean="0"/>
                        <a:t> ]</a:t>
                      </a:r>
                      <a:r>
                        <a:rPr lang="uk-UA" sz="1600" baseline="0" dirty="0" smtClean="0"/>
                        <a:t> підлягає замінам</a:t>
                      </a:r>
                      <a:r>
                        <a:rPr lang="en-US" sz="1600" baseline="0" dirty="0" smtClean="0"/>
                        <a:t> </a:t>
                      </a:r>
                      <a:endParaRPr lang="ru-RU" sz="1600" dirty="0"/>
                    </a:p>
                  </a:txBody>
                  <a:tcPr/>
                </a:tc>
              </a:tr>
              <a:tr h="891075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Період дошкільний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Період притаманної дитячої мови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 </a:t>
                      </a:r>
                      <a:r>
                        <a:rPr lang="uk-UA" sz="1600" dirty="0" smtClean="0"/>
                        <a:t>с з ц </a:t>
                      </a:r>
                      <a:r>
                        <a:rPr lang="uk-UA" sz="1600" dirty="0" err="1" smtClean="0"/>
                        <a:t>дз</a:t>
                      </a:r>
                      <a:r>
                        <a:rPr lang="en-US" sz="1600" dirty="0" smtClean="0"/>
                        <a:t>  ]</a:t>
                      </a:r>
                      <a:endParaRPr lang="uk-UA" sz="1600" dirty="0" smtClean="0"/>
                    </a:p>
                    <a:p>
                      <a:r>
                        <a:rPr lang="en-US" sz="1600" dirty="0" smtClean="0"/>
                        <a:t>[ </a:t>
                      </a:r>
                      <a:r>
                        <a:rPr lang="uk-UA" sz="1600" dirty="0" smtClean="0"/>
                        <a:t>ш</a:t>
                      </a:r>
                      <a:r>
                        <a:rPr lang="uk-UA" sz="1600" baseline="0" dirty="0" smtClean="0"/>
                        <a:t> ж ч дж</a:t>
                      </a:r>
                      <a:r>
                        <a:rPr lang="en-US" sz="1600" dirty="0" smtClean="0"/>
                        <a:t>  ]</a:t>
                      </a:r>
                      <a:endParaRPr lang="uk-UA" sz="1600" dirty="0" smtClean="0"/>
                    </a:p>
                    <a:p>
                      <a:r>
                        <a:rPr lang="en-US" sz="1600" dirty="0" smtClean="0"/>
                        <a:t>[</a:t>
                      </a:r>
                      <a:r>
                        <a:rPr lang="uk-UA" sz="1600" dirty="0" smtClean="0"/>
                        <a:t>р</a:t>
                      </a:r>
                      <a:r>
                        <a:rPr lang="en-US" sz="1600" dirty="0" smtClean="0"/>
                        <a:t>]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959</TotalTime>
  <Words>705</Words>
  <Application>Microsoft Office PowerPoint</Application>
  <PresentationFormat>Экран (4:3)</PresentationFormat>
  <Paragraphs>80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Литейная</vt:lpstr>
      <vt:lpstr>Вікова періодизація розвитку мовлення </vt:lpstr>
      <vt:lpstr>Кожна дитина розвивається власними темпами</vt:lpstr>
      <vt:lpstr>Етапи розвитку мови</vt:lpstr>
      <vt:lpstr>Період слова </vt:lpstr>
      <vt:lpstr>Період  речення</vt:lpstr>
      <vt:lpstr>Період притаманної мови дитячої</vt:lpstr>
      <vt:lpstr>Розвиток артикуляції звуків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92</cp:revision>
  <dcterms:created xsi:type="dcterms:W3CDTF">2021-11-04T15:09:11Z</dcterms:created>
  <dcterms:modified xsi:type="dcterms:W3CDTF">2021-11-05T18:45:35Z</dcterms:modified>
</cp:coreProperties>
</file>