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714DC-1516-419C-BF5D-AE2841A18D3F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CCD3-ED16-41A8-B227-ACC1FAEAB2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A73198-8238-46A3-9DF1-D3AE4E9EA487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DE369-D55B-4481-A0B8-C992E6B258FD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21A3448-5DCC-42DE-BCCC-AC6AD9B47623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84AFE1-AA30-4C40-A2D8-3AF45DE27ADA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F2B0BE-3D23-4433-A4B6-B641DBE439E8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F2039-6FE6-4004-B499-A3BDE713F9F7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241D8-AE2A-4C4E-965A-3D082B753BF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20D52-81A4-40BF-B38C-5DC53C23D94A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EDB35B-C92D-4AFE-8B41-27C997A1CEE1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7CFC90-3012-4936-9996-FBFE9B44D550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D9AB4-E8D6-400B-8BBC-0670B7E8D83A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0563E9-BC2B-4D7C-8C4C-903223DF9083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49F3EF1-B786-4C0F-8763-0B606135D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Логопедія від 0:0 до 1:0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Логопедія новонародженої дитини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Час вдосконалення вмінь набутих в попередні місяці життя.</a:t>
            </a:r>
          </a:p>
          <a:p>
            <a:pPr>
              <a:buNone/>
            </a:pPr>
            <a:r>
              <a:rPr lang="uk-UA" sz="2000" dirty="0" smtClean="0"/>
              <a:t>Часом батькам здається, що дитина поводиться прикро – мова іде про перші прояви особистості. </a:t>
            </a:r>
          </a:p>
          <a:p>
            <a:pPr>
              <a:buNone/>
            </a:pPr>
            <a:r>
              <a:rPr lang="uk-UA" sz="2000" dirty="0" smtClean="0"/>
              <a:t>Деякі діти затихають, хоча до того часу </a:t>
            </a:r>
            <a:r>
              <a:rPr lang="uk-UA" sz="2000" dirty="0" err="1" smtClean="0"/>
              <a:t>вокалізували</a:t>
            </a:r>
            <a:r>
              <a:rPr lang="uk-UA" sz="2000" dirty="0" smtClean="0"/>
              <a:t>. Це не є проявами регресу. </a:t>
            </a:r>
          </a:p>
          <a:p>
            <a:pPr>
              <a:buNone/>
            </a:pPr>
            <a:r>
              <a:rPr lang="uk-UA" sz="2000" dirty="0" smtClean="0"/>
              <a:t>Діти </a:t>
            </a:r>
            <a:r>
              <a:rPr lang="uk-UA" sz="2000" dirty="0" err="1" smtClean="0"/>
              <a:t>вокалізуючи</a:t>
            </a:r>
            <a:r>
              <a:rPr lang="uk-UA" sz="2000" dirty="0" smtClean="0"/>
              <a:t>, граються власним голосом, дослухаються до зміни тону, напруження голосу оточення. Найкраще реагують на голоси дітей. </a:t>
            </a:r>
          </a:p>
          <a:p>
            <a:pPr>
              <a:buNone/>
            </a:pPr>
            <a:r>
              <a:rPr lang="uk-UA" sz="2000" dirty="0" smtClean="0"/>
              <a:t>Кукурудзяні палички – тренування координації зорово-моторної. </a:t>
            </a:r>
          </a:p>
          <a:p>
            <a:pPr>
              <a:buNone/>
            </a:pPr>
            <a:r>
              <a:rPr lang="uk-UA" sz="2000" dirty="0" smtClean="0"/>
              <a:t>Стимуляція реакції смакової та нюхової.</a:t>
            </a:r>
          </a:p>
          <a:p>
            <a:pPr>
              <a:buNone/>
            </a:pPr>
            <a:r>
              <a:rPr lang="uk-UA" sz="2000" dirty="0" smtClean="0"/>
              <a:t>Попередня підготовка язика до формування харчової грудки.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000" dirty="0" smtClean="0"/>
              <a:t>Шестимісячна дитина сидить, в результаті чого змінюється сприйняття світу в позиції горизонтальній. Може оглядати предмети які знаходяться на відстані, і ті що близько.</a:t>
            </a:r>
          </a:p>
          <a:p>
            <a:pPr>
              <a:buNone/>
            </a:pPr>
            <a:r>
              <a:rPr lang="uk-UA" sz="2000" dirty="0" smtClean="0"/>
              <a:t>Сидіння дає можливість змінити положення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 годування </a:t>
            </a:r>
            <a:r>
              <a:rPr lang="uk-UA" sz="2000" dirty="0" smtClean="0"/>
              <a:t>і його </a:t>
            </a: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організацію : місце, час і ситуацію. </a:t>
            </a:r>
          </a:p>
          <a:p>
            <a:pPr>
              <a:buNone/>
            </a:pPr>
            <a:r>
              <a:rPr lang="uk-UA" sz="2000" dirty="0" smtClean="0"/>
              <a:t>Тримаючи іграшку, ложку в руках, дитина краще потрапляє до рота.</a:t>
            </a:r>
          </a:p>
          <a:p>
            <a:pPr>
              <a:buNone/>
            </a:pPr>
            <a:r>
              <a:rPr lang="uk-UA" sz="2000" dirty="0" smtClean="0"/>
              <a:t>Губи і язик </a:t>
            </a:r>
            <a:r>
              <a:rPr lang="uk-UA" sz="2000" dirty="0" err="1" smtClean="0"/>
              <a:t>достаньо</a:t>
            </a:r>
            <a:r>
              <a:rPr lang="uk-UA" sz="2000" dirty="0" smtClean="0"/>
              <a:t> рухомі на цей вік. Постійно тренуються в процесі смоктання, і рухів </a:t>
            </a:r>
            <a:r>
              <a:rPr lang="uk-UA" sz="2000" dirty="0" err="1" smtClean="0"/>
              <a:t>вокалізаційних</a:t>
            </a:r>
            <a:r>
              <a:rPr lang="uk-UA" sz="2000" dirty="0" smtClean="0"/>
              <a:t>. Слух, який удосконалюється і починає відрізняти звуки низької частоти  - все це сприяє утворенню нових звуків: м,п,б і т, д,н, л. Сприяє цьому і заохочення родини до вимови слів таких як мама, баба, тата.</a:t>
            </a:r>
          </a:p>
          <a:p>
            <a:pPr>
              <a:buNone/>
            </a:pPr>
            <a:r>
              <a:rPr lang="uk-UA" sz="2000" dirty="0" smtClean="0"/>
              <a:t>В процесі такої стимуляції дитина чує повторення власних звуків і отримує емоційне заохочення до спілкування.</a:t>
            </a:r>
          </a:p>
          <a:p>
            <a:pPr>
              <a:buNone/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</a:rPr>
              <a:t>В цей час утворюються перші зразки звуків завдяки злагодженій праці аналізаторів слухового – зорового – рухового.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Дитина </a:t>
            </a:r>
            <a:r>
              <a:rPr lang="uk-UA" sz="2400" dirty="0" err="1" smtClean="0"/>
              <a:t>вокалізує</a:t>
            </a:r>
            <a:r>
              <a:rPr lang="uk-UA" sz="2400" dirty="0" smtClean="0"/>
              <a:t> звуки, склади низької частоти. Повторює їх, модулює змінює інтонацію. </a:t>
            </a:r>
          </a:p>
          <a:p>
            <a:pPr>
              <a:buNone/>
            </a:pPr>
            <a:r>
              <a:rPr lang="uk-UA" sz="2400" dirty="0" smtClean="0"/>
              <a:t>Вокалізація постійно супроводжується рухом, та вже не є його наслідком – основним стимулом вокалізації тепер є слух. </a:t>
            </a:r>
          </a:p>
          <a:p>
            <a:pPr>
              <a:buNone/>
            </a:pPr>
            <a:r>
              <a:rPr lang="uk-UA" sz="2400" dirty="0" smtClean="0"/>
              <a:t>Емоційне заохочення стимулює дитину до процесу мовлення та спілкування, формує позитивне ставлення до процесу комунікації. 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0;8 – 0;9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Зміни в ситуації харчування.</a:t>
            </a:r>
          </a:p>
          <a:p>
            <a:pPr>
              <a:buNone/>
            </a:pPr>
            <a:r>
              <a:rPr lang="uk-UA" sz="2400" dirty="0" smtClean="0"/>
              <a:t>Дитина вправно відділяє частинку їжі від цілого шматка, спрямовує на кутні ясна, якими його перетирає. Може пити з чашки, набирає їжу на ложку( хоча ще не доносить до рота), зате потрапляє туди ложкою і охоче облизує її. </a:t>
            </a:r>
          </a:p>
          <a:p>
            <a:pPr>
              <a:buNone/>
            </a:pPr>
            <a:r>
              <a:rPr lang="uk-UA" sz="2400" dirty="0" smtClean="0"/>
              <a:t>Така гра “ Я сам їм ” – надзвичайно важлива у формуванні зорово-моторної координації.</a:t>
            </a:r>
          </a:p>
          <a:p>
            <a:pPr>
              <a:buNone/>
            </a:pPr>
            <a:r>
              <a:rPr lang="uk-UA" sz="2400" dirty="0" smtClean="0"/>
              <a:t>В вокалізації з'являється основна структура мовна – склад.  </a:t>
            </a:r>
          </a:p>
          <a:p>
            <a:pPr>
              <a:buNone/>
            </a:pPr>
            <a:r>
              <a:rPr lang="uk-UA" sz="2400" dirty="0" smtClean="0"/>
              <a:t>Дитина грається висотою голосу, лепече пошепки і навіть без голосу.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sz="2400" dirty="0" smtClean="0"/>
              <a:t>Нова позиція тіла, нові можливості пізнання.</a:t>
            </a:r>
          </a:p>
          <a:p>
            <a:pPr>
              <a:buNone/>
            </a:pPr>
            <a:r>
              <a:rPr lang="uk-UA" sz="2400" dirty="0" smtClean="0"/>
              <a:t>Завдяки повзанню дитина досліджує предмети на різній відстані від свого тіла, з іншої перспективи.</a:t>
            </a:r>
          </a:p>
          <a:p>
            <a:pPr>
              <a:buNone/>
            </a:pPr>
            <a:r>
              <a:rPr lang="uk-UA" sz="2400" dirty="0" smtClean="0"/>
              <a:t>В такій позиції дитина не має можливості обсервувати обличчя особи, яка з ним спілкується, тому вокалізація є або реакцією на слуховий подразник, як результат внутрішньої активності в поєднанні з руховою.</a:t>
            </a:r>
          </a:p>
          <a:p>
            <a:pPr>
              <a:buNone/>
            </a:pPr>
            <a:r>
              <a:rPr lang="uk-UA" sz="2400" dirty="0" smtClean="0"/>
              <a:t>Дитині подобаються пальчикові ігри, звуконаслідування. Дитина показує розуміння не тільки побутових ситуацій, а й вербальних інструкцій: іди до мами, дай ляльку і т.д.</a:t>
            </a:r>
          </a:p>
          <a:p>
            <a:pPr>
              <a:buNone/>
            </a:pPr>
            <a:r>
              <a:rPr lang="uk-UA" sz="2400" dirty="0" smtClean="0"/>
              <a:t>  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0;11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Дитина постійно вдосконалює апарат артикуляційний </a:t>
            </a:r>
            <a:r>
              <a:rPr lang="ru-RU" sz="2400" dirty="0" smtClean="0"/>
              <a:t>в процесі жування, формування харчової грудки, </a:t>
            </a:r>
            <a:r>
              <a:rPr lang="ru-RU" sz="2400" dirty="0" err="1" smtClean="0"/>
              <a:t>відкушування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Рухи язика спричиняють клацання, схоже на вправу </a:t>
            </a:r>
            <a:r>
              <a:rPr lang="uk-UA" sz="2400" dirty="0" err="1" smtClean="0"/>
              <a:t>“коник”</a:t>
            </a:r>
            <a:r>
              <a:rPr lang="uk-UA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Вокалізація набирає структури спілкування, дитина </a:t>
            </a:r>
            <a:r>
              <a:rPr lang="uk-UA" sz="2400" dirty="0" err="1" smtClean="0"/>
              <a:t>“зачіпає”</a:t>
            </a:r>
            <a:r>
              <a:rPr lang="uk-UA" sz="2400" dirty="0" smtClean="0"/>
              <a:t> батьків і чекає на реакцію.</a:t>
            </a:r>
          </a:p>
          <a:p>
            <a:pPr>
              <a:buNone/>
            </a:pPr>
            <a:r>
              <a:rPr lang="uk-UA" sz="2400" dirty="0" smtClean="0"/>
              <a:t>Сама мова теж змінюється – повторювані склади дедалі більш схожі а двоскладові слова</a:t>
            </a:r>
            <a:r>
              <a:rPr lang="en-US" sz="2400" dirty="0" smtClean="0"/>
              <a:t> </a:t>
            </a:r>
            <a:r>
              <a:rPr lang="uk-UA" sz="2400" dirty="0" smtClean="0"/>
              <a:t>мова поєднується з жестами, інтонацією.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endParaRPr lang="uk-UA" sz="2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0;11 – 0;12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Цей період сповнений очікуванням нових вмінь, а саме – перші кроки.</a:t>
            </a:r>
          </a:p>
          <a:p>
            <a:pPr>
              <a:buNone/>
            </a:pPr>
            <a:r>
              <a:rPr lang="uk-UA" sz="2400" dirty="0" smtClean="0"/>
              <a:t>Можливість ходити розширює пізнання оточуючого світу. Знайомство з новими предметами стає причиною знайомства з новими словами.</a:t>
            </a:r>
          </a:p>
          <a:p>
            <a:pPr>
              <a:buNone/>
            </a:pPr>
            <a:r>
              <a:rPr lang="uk-UA" sz="2400" dirty="0" smtClean="0"/>
              <a:t>Назви істот і предметів носять характер звуконаслідування: песик каже гав-гав і т.д.</a:t>
            </a:r>
          </a:p>
          <a:p>
            <a:pPr>
              <a:buNone/>
            </a:pPr>
            <a:r>
              <a:rPr lang="uk-UA" sz="2400" dirty="0" smtClean="0"/>
              <a:t>Форми звуконаслідування будуть з'являтися в період інтенсивного розвитку мови, як власні придумані слова, які родина пам'ятатиме довгі роки. 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pl-PL" sz="2000" dirty="0" smtClean="0"/>
              <a:t>Stecko E.,U żrodeł </a:t>
            </a:r>
            <a:r>
              <a:rPr lang="pl-PL" sz="2000" smtClean="0"/>
              <a:t>rozwoju mowy </a:t>
            </a:r>
            <a:r>
              <a:rPr lang="pl-PL" sz="2000" dirty="0" smtClean="0"/>
              <a:t>dyiecka, Warszawa, 2012.</a:t>
            </a:r>
          </a:p>
          <a:p>
            <a:pPr>
              <a:buNone/>
            </a:pPr>
            <a:r>
              <a:rPr lang="pl-PL" sz="2000" dirty="0" smtClean="0"/>
              <a:t>Stecko E., </a:t>
            </a:r>
            <a:r>
              <a:rPr lang="en-US" sz="2000" dirty="0" err="1" smtClean="0"/>
              <a:t>Logopedia</a:t>
            </a:r>
            <a:r>
              <a:rPr lang="en-US" sz="2000" dirty="0" smtClean="0"/>
              <a:t> ma</a:t>
            </a:r>
            <a:r>
              <a:rPr lang="pl-PL" sz="2000" dirty="0" smtClean="0"/>
              <a:t>łego dziecka, Warszawa, 2013.</a:t>
            </a:r>
            <a:endParaRPr lang="ru-RU" sz="2000" dirty="0" smtClean="0"/>
          </a:p>
          <a:p>
            <a:pPr>
              <a:buNone/>
            </a:pPr>
            <a:r>
              <a:rPr lang="pl-PL" sz="2000" dirty="0" smtClean="0"/>
              <a:t>Stecko E., Zaburzenia mowy u dzieci – wczesne rozpoznawanie i postępowanie logopedyczne, Warszawa, 1996.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Логопедія</a:t>
            </a:r>
            <a:r>
              <a:rPr lang="ru-RU" sz="2000" dirty="0" smtClean="0"/>
              <a:t>. </a:t>
            </a:r>
            <a:r>
              <a:rPr lang="ru-RU" sz="2000" dirty="0" err="1" smtClean="0"/>
              <a:t>Підручник</a:t>
            </a:r>
            <a:r>
              <a:rPr lang="ru-RU" sz="2000" dirty="0" smtClean="0"/>
              <a:t> / За ред. М.К. </a:t>
            </a:r>
            <a:r>
              <a:rPr lang="ru-RU" sz="2000" dirty="0" err="1" smtClean="0"/>
              <a:t>Шеремет</a:t>
            </a:r>
            <a:r>
              <a:rPr lang="ru-RU" sz="2000" dirty="0" smtClean="0"/>
              <a:t>. – К., 2010.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Перше обстеження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Часте запитання: “ Коли до логопеда?”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Логопедичне обстеження новонародженого відбувається після першого прикладання  до грудей.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Логопед і немовля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Педіатр ( </a:t>
            </a:r>
            <a:r>
              <a:rPr lang="uk-UA" dirty="0" err="1" smtClean="0"/>
              <a:t>неонатолог</a:t>
            </a:r>
            <a:r>
              <a:rPr lang="uk-UA" dirty="0" smtClean="0"/>
              <a:t> ) – з'ясовує стан здоров'я з погляду анатомічно-фізіологічного, поведінки, реакції на подразники.</a:t>
            </a:r>
          </a:p>
          <a:p>
            <a:r>
              <a:rPr lang="uk-UA" dirty="0" smtClean="0"/>
              <a:t>Невролог – оцінює фізичні дані ( розмір голови, стан джерелець), м'язовий тонус та стан рефлексів.</a:t>
            </a:r>
          </a:p>
          <a:p>
            <a:r>
              <a:rPr lang="uk-UA" dirty="0" smtClean="0"/>
              <a:t>Логопед – оцінює розвиток апарату артикуляційного (в даний момент смоктальний) та рефлекси новонародженого.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Апарат артикуляційний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Анатомічна будова</a:t>
            </a:r>
          </a:p>
          <a:p>
            <a:pPr>
              <a:buNone/>
            </a:pPr>
            <a:r>
              <a:rPr lang="uk-UA" dirty="0" smtClean="0"/>
              <a:t>  - тонус м'язів обличчя</a:t>
            </a:r>
          </a:p>
          <a:p>
            <a:pPr>
              <a:buNone/>
            </a:pPr>
            <a:r>
              <a:rPr lang="uk-UA" dirty="0" smtClean="0"/>
              <a:t>  - будова губ</a:t>
            </a:r>
          </a:p>
          <a:p>
            <a:pPr>
              <a:buNone/>
            </a:pPr>
            <a:r>
              <a:rPr lang="uk-UA" dirty="0" smtClean="0"/>
              <a:t>  - анатомічна будова язика</a:t>
            </a:r>
          </a:p>
          <a:p>
            <a:pPr>
              <a:buNone/>
            </a:pPr>
            <a:r>
              <a:rPr lang="uk-UA" dirty="0" smtClean="0"/>
              <a:t>  - під'язикової вуздечки </a:t>
            </a:r>
          </a:p>
          <a:p>
            <a:pPr>
              <a:buNone/>
            </a:pPr>
            <a:r>
              <a:rPr lang="uk-UA" dirty="0" smtClean="0"/>
              <a:t>  - будова ротової порожнини: твердого піднебіння, м'якого піднебіння, язичка</a:t>
            </a:r>
          </a:p>
          <a:p>
            <a:r>
              <a:rPr lang="uk-UA" dirty="0" smtClean="0"/>
              <a:t>Розвиток функціональний</a:t>
            </a:r>
          </a:p>
          <a:p>
            <a:pPr>
              <a:buNone/>
            </a:pPr>
            <a:r>
              <a:rPr lang="uk-UA" dirty="0" smtClean="0"/>
              <a:t> - оцінка рефлексів новонародженого, які знаходяться в зоні голови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Рефлекси новонародженого з погляду логопеда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Рефлекси новонароджених – це життєво необхідні навички з якими дитина народжується.</a:t>
            </a:r>
          </a:p>
          <a:p>
            <a:pPr>
              <a:buNone/>
            </a:pPr>
            <a:endParaRPr lang="uk-UA" sz="2400" i="1" dirty="0" smtClean="0"/>
          </a:p>
          <a:p>
            <a:pPr>
              <a:buNone/>
            </a:pPr>
            <a:r>
              <a:rPr lang="uk-UA" sz="2400" i="1" dirty="0" smtClean="0"/>
              <a:t>Деякі рефлекси зберігаються протягом усього життя, інші згасають через кілька місяців.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Рефлекси </a:t>
            </a:r>
            <a:r>
              <a:rPr lang="uk-UA" dirty="0" err="1" smtClean="0"/>
              <a:t>новонародженного</a:t>
            </a:r>
            <a:r>
              <a:rPr lang="uk-UA" dirty="0" smtClean="0"/>
              <a:t> з погляду логопеда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000396" cy="4525963"/>
          </a:xfrm>
          <a:ln>
            <a:solidFill>
              <a:srgbClr val="7030A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2000" dirty="0" smtClean="0"/>
              <a:t>І. Реакція обличчя на дотик</a:t>
            </a:r>
          </a:p>
          <a:p>
            <a:pPr>
              <a:buNone/>
            </a:pPr>
            <a:r>
              <a:rPr lang="uk-UA" sz="2000" dirty="0" smtClean="0"/>
              <a:t>ІІ. Губні: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 smtClean="0"/>
              <a:t>Пошуковий  ( 0;4 )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 smtClean="0"/>
              <a:t>Відкривання ( 0;4 )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 smtClean="0"/>
              <a:t>Закривання</a:t>
            </a:r>
          </a:p>
          <a:p>
            <a:pPr>
              <a:buNone/>
            </a:pPr>
            <a:r>
              <a:rPr lang="uk-UA" sz="2000" dirty="0" smtClean="0"/>
              <a:t>ІІІ. Нижньої щелепи</a:t>
            </a:r>
          </a:p>
          <a:p>
            <a:pPr>
              <a:buNone/>
            </a:pPr>
            <a:r>
              <a:rPr lang="en-US" sz="2000" dirty="0" smtClean="0"/>
              <a:t>IV. </a:t>
            </a:r>
            <a:r>
              <a:rPr lang="uk-UA" sz="2000" dirty="0" smtClean="0"/>
              <a:t>Лизання</a:t>
            </a:r>
          </a:p>
          <a:p>
            <a:pPr>
              <a:buNone/>
            </a:pPr>
            <a:r>
              <a:rPr lang="en-US" sz="2000" dirty="0" smtClean="0"/>
              <a:t>V.</a:t>
            </a:r>
            <a:r>
              <a:rPr lang="uk-UA" sz="2000" dirty="0" smtClean="0"/>
              <a:t> Випихання</a:t>
            </a:r>
          </a:p>
          <a:p>
            <a:pPr>
              <a:buNone/>
            </a:pPr>
            <a:r>
              <a:rPr lang="en-US" sz="2000" dirty="0" smtClean="0"/>
              <a:t>VI.</a:t>
            </a:r>
            <a:r>
              <a:rPr lang="uk-UA" sz="2000" dirty="0" smtClean="0"/>
              <a:t> Смоктальний </a:t>
            </a:r>
          </a:p>
          <a:p>
            <a:pPr>
              <a:buNone/>
            </a:pPr>
            <a:r>
              <a:rPr lang="en-US" sz="2000" dirty="0" smtClean="0"/>
              <a:t>VII.</a:t>
            </a:r>
            <a:r>
              <a:rPr lang="uk-UA" sz="2000" dirty="0" smtClean="0"/>
              <a:t> Рвотний</a:t>
            </a:r>
          </a:p>
          <a:p>
            <a:pPr>
              <a:buNone/>
            </a:pPr>
            <a:r>
              <a:rPr lang="en-US" sz="2000" dirty="0" smtClean="0"/>
              <a:t>VIII.</a:t>
            </a:r>
            <a:r>
              <a:rPr lang="uk-UA" sz="2000" dirty="0" smtClean="0"/>
              <a:t> Кусальний</a:t>
            </a:r>
            <a:r>
              <a:rPr lang="pl-PL" sz="2000" dirty="0" smtClean="0"/>
              <a:t> </a:t>
            </a:r>
            <a:r>
              <a:rPr lang="uk-UA" sz="2000" dirty="0" smtClean="0"/>
              <a:t>( 0;3 )</a:t>
            </a:r>
          </a:p>
          <a:p>
            <a:pPr>
              <a:buNone/>
            </a:pPr>
            <a:r>
              <a:rPr lang="en-US" sz="2000" dirty="0" smtClean="0"/>
              <a:t>IX.</a:t>
            </a:r>
            <a:r>
              <a:rPr lang="uk-UA" sz="2000" dirty="0" smtClean="0"/>
              <a:t> Рефлекс </a:t>
            </a:r>
            <a:r>
              <a:rPr lang="en-US" sz="2000" dirty="0" smtClean="0"/>
              <a:t>MORO</a:t>
            </a:r>
            <a:r>
              <a:rPr lang="uk-UA" sz="2000" dirty="0" smtClean="0"/>
              <a:t> ( 0;4 )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57554" y="1600200"/>
            <a:ext cx="4714908" cy="4525963"/>
          </a:xfrm>
          <a:ln>
            <a:solidFill>
              <a:srgbClr val="7030A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dirty="0" smtClean="0"/>
              <a:t>I. </a:t>
            </a:r>
            <a:r>
              <a:rPr lang="uk-UA" sz="1200" b="1" dirty="0" smtClean="0"/>
              <a:t>Уникає дотику до обличчя,не люблять втирання кремів, носіння шапок. </a:t>
            </a:r>
          </a:p>
          <a:p>
            <a:pPr>
              <a:buNone/>
            </a:pPr>
            <a:r>
              <a:rPr lang="uk-UA" sz="2000" dirty="0" smtClean="0"/>
              <a:t>ІІ. </a:t>
            </a:r>
            <a:endParaRPr lang="uk-UA" sz="1200" b="1" dirty="0" smtClean="0"/>
          </a:p>
          <a:p>
            <a:pPr>
              <a:buFont typeface="Arial" pitchFamily="34" charset="0"/>
              <a:buChar char="•"/>
            </a:pPr>
            <a:r>
              <a:rPr lang="uk-UA" sz="1200" b="1" dirty="0" smtClean="0"/>
              <a:t>труднощі з годуванням</a:t>
            </a:r>
          </a:p>
          <a:p>
            <a:pPr>
              <a:buFont typeface="Arial" pitchFamily="34" charset="0"/>
              <a:buChar char="•"/>
            </a:pPr>
            <a:r>
              <a:rPr lang="uk-UA" sz="1200" b="1" dirty="0" smtClean="0"/>
              <a:t>труднощі з годуванням натуральним,  ротове дихання, інфекції верхніх </a:t>
            </a:r>
            <a:r>
              <a:rPr lang="uk-UA" sz="1200" b="1" dirty="0" err="1" smtClean="0"/>
              <a:t>дих</a:t>
            </a:r>
            <a:r>
              <a:rPr lang="uk-UA" sz="1200" b="1" dirty="0" smtClean="0"/>
              <a:t>. шляхів,  мінімальна активність губ в процесі мовлення</a:t>
            </a:r>
            <a:endParaRPr lang="uk-UA" sz="1600" b="1" dirty="0" smtClean="0"/>
          </a:p>
          <a:p>
            <a:pPr>
              <a:buNone/>
            </a:pPr>
            <a:r>
              <a:rPr lang="uk-UA" sz="2000" dirty="0" smtClean="0"/>
              <a:t>ІІІ. </a:t>
            </a:r>
            <a:r>
              <a:rPr lang="uk-UA" sz="1200" b="1" dirty="0" smtClean="0"/>
              <a:t>Труднощі змикання губ, труднощі смоктання.</a:t>
            </a:r>
          </a:p>
          <a:p>
            <a:pPr>
              <a:buNone/>
            </a:pPr>
            <a:r>
              <a:rPr lang="en-US" sz="2000" dirty="0" smtClean="0"/>
              <a:t>IV.</a:t>
            </a:r>
            <a:r>
              <a:rPr lang="uk-UA" sz="2000" dirty="0" smtClean="0"/>
              <a:t> </a:t>
            </a:r>
            <a:r>
              <a:rPr lang="uk-UA" sz="1200" b="1" dirty="0" smtClean="0"/>
              <a:t>Труднощі з смоктанням, жуванням, ротове дихання.</a:t>
            </a:r>
          </a:p>
          <a:p>
            <a:pPr>
              <a:buNone/>
            </a:pPr>
            <a:r>
              <a:rPr lang="en-US" sz="2000" dirty="0" smtClean="0"/>
              <a:t>V. </a:t>
            </a:r>
            <a:r>
              <a:rPr lang="uk-UA" sz="2000" dirty="0" smtClean="0"/>
              <a:t> </a:t>
            </a:r>
            <a:r>
              <a:rPr lang="uk-UA" sz="1200" b="1" dirty="0" smtClean="0"/>
              <a:t>Труднощі з годуванням. Труднощі з зміною харчування, виконанням гігієнічних процедур, лікування стоматологічне.</a:t>
            </a:r>
          </a:p>
          <a:p>
            <a:pPr>
              <a:buNone/>
            </a:pPr>
            <a:r>
              <a:rPr lang="en-US" sz="2000" dirty="0" smtClean="0"/>
              <a:t>VI.</a:t>
            </a:r>
            <a:r>
              <a:rPr lang="uk-UA" sz="2000" dirty="0" smtClean="0"/>
              <a:t> </a:t>
            </a:r>
            <a:r>
              <a:rPr lang="uk-UA" sz="1200" b="1" dirty="0" smtClean="0"/>
              <a:t>Труднощі з годуванням.</a:t>
            </a:r>
          </a:p>
          <a:p>
            <a:pPr>
              <a:buNone/>
            </a:pPr>
            <a:r>
              <a:rPr lang="en-US" sz="2000" dirty="0" smtClean="0"/>
              <a:t>VII. </a:t>
            </a:r>
            <a:r>
              <a:rPr lang="uk-UA" sz="1200" b="1" dirty="0" smtClean="0"/>
              <a:t>Підвищений / знижений.</a:t>
            </a:r>
          </a:p>
          <a:p>
            <a:pPr>
              <a:buNone/>
            </a:pPr>
            <a:r>
              <a:rPr lang="en-US" sz="2000" dirty="0" smtClean="0"/>
              <a:t>VIII</a:t>
            </a:r>
            <a:r>
              <a:rPr lang="en-US" sz="1200" b="1" dirty="0" smtClean="0"/>
              <a:t>.</a:t>
            </a:r>
            <a:r>
              <a:rPr lang="uk-UA" sz="1200" b="1" dirty="0" smtClean="0"/>
              <a:t>  Труднощі з годуванням.</a:t>
            </a:r>
          </a:p>
          <a:p>
            <a:pPr>
              <a:buNone/>
            </a:pPr>
            <a:r>
              <a:rPr lang="pl-PL" sz="2000" dirty="0" smtClean="0"/>
              <a:t>IX.</a:t>
            </a:r>
            <a:r>
              <a:rPr lang="pl-PL" sz="2000" b="1" dirty="0" smtClean="0"/>
              <a:t> </a:t>
            </a:r>
            <a:r>
              <a:rPr lang="uk-UA" sz="1300" b="1" dirty="0" smtClean="0"/>
              <a:t>Присутній протягом усього життя.( ураження </a:t>
            </a:r>
            <a:r>
              <a:rPr lang="uk-UA" sz="1300" b="1" dirty="0" err="1" smtClean="0"/>
              <a:t>ц.н.с</a:t>
            </a:r>
            <a:r>
              <a:rPr lang="uk-UA" sz="1300" b="1" dirty="0" smtClean="0"/>
              <a:t>. )</a:t>
            </a:r>
          </a:p>
          <a:p>
            <a:pPr>
              <a:buNone/>
            </a:pPr>
            <a:endParaRPr lang="ru-RU" sz="12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0;1 – 0;2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/>
              <a:t>Протягом двох перших місяців життя вокалізація як і інша поведінка дитини є рефлекторною. </a:t>
            </a:r>
          </a:p>
          <a:p>
            <a:pPr>
              <a:buNone/>
            </a:pPr>
            <a:r>
              <a:rPr lang="uk-UA" sz="2400" dirty="0" smtClean="0"/>
              <a:t>Активність рухова дитини є причиною утворення звуків, які трактуються як немовні вокалізації, утворені внаслідок рухових вібрацій всередині ротової порожнини. </a:t>
            </a:r>
          </a:p>
          <a:p>
            <a:pPr>
              <a:buNone/>
            </a:pPr>
            <a:r>
              <a:rPr lang="uk-UA" sz="2000" i="1" dirty="0" smtClean="0"/>
              <a:t>“ Навіть поведінка голосова в цьому періоді не регульована внутрішньо як фонація, а ні зовнішньо як реакція. ” – Е. </a:t>
            </a:r>
            <a:r>
              <a:rPr lang="uk-UA" sz="2000" i="1" dirty="0" err="1" smtClean="0"/>
              <a:t>Стецко</a:t>
            </a:r>
            <a:r>
              <a:rPr lang="uk-UA" sz="2000" i="1" dirty="0" smtClean="0"/>
              <a:t>.</a:t>
            </a:r>
          </a:p>
          <a:p>
            <a:pPr>
              <a:buNone/>
            </a:pPr>
            <a:r>
              <a:rPr lang="uk-UA" sz="2400" dirty="0" smtClean="0"/>
              <a:t>Вокалізація не несе характеру реакції на стимуляцію, а є тільки явищем рефлекторним.</a:t>
            </a:r>
            <a:endParaRPr lang="uk-UA" sz="2400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Спостерігається зниження </a:t>
            </a:r>
            <a:r>
              <a:rPr lang="uk-UA" dirty="0" err="1" smtClean="0"/>
              <a:t>кусального</a:t>
            </a:r>
            <a:r>
              <a:rPr lang="uk-UA" dirty="0" smtClean="0"/>
              <a:t> рефлексу.</a:t>
            </a:r>
          </a:p>
          <a:p>
            <a:pPr>
              <a:buNone/>
            </a:pPr>
            <a:r>
              <a:rPr lang="uk-UA" dirty="0" smtClean="0"/>
              <a:t>З'являється затискання яснами у місцях кутніх зубів. </a:t>
            </a:r>
          </a:p>
          <a:p>
            <a:pPr>
              <a:buNone/>
            </a:pPr>
            <a:r>
              <a:rPr lang="uk-UA" dirty="0" smtClean="0"/>
              <a:t>Маніпуляції руками в ротовій порожнині.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0;4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1600" dirty="0" smtClean="0"/>
              <a:t>Період важливих змін.</a:t>
            </a:r>
          </a:p>
          <a:p>
            <a:pPr>
              <a:buNone/>
            </a:pPr>
            <a:r>
              <a:rPr lang="uk-UA" sz="1600" dirty="0" smtClean="0"/>
              <a:t>Дитина активно користується зором для пізнання світу: впізнає обличчя матері, його вираз.</a:t>
            </a:r>
          </a:p>
          <a:p>
            <a:pPr>
              <a:buNone/>
            </a:pPr>
            <a:r>
              <a:rPr lang="uk-UA" sz="1600" dirty="0" smtClean="0"/>
              <a:t>Зосереджує погляд на губах і намагається наслідувати рухи.</a:t>
            </a:r>
          </a:p>
          <a:p>
            <a:pPr lvl="0">
              <a:buNone/>
            </a:pPr>
            <a:r>
              <a:rPr lang="uk-UA" sz="1600" dirty="0" smtClean="0"/>
              <a:t>Розпізнає ситуацію годування, реагує свідомо на наближення джерела їжі.</a:t>
            </a:r>
          </a:p>
          <a:p>
            <a:pPr lvl="0"/>
            <a:r>
              <a:rPr lang="uk-UA" sz="1600" dirty="0" smtClean="0"/>
              <a:t> Зникають рефлекси губні: шукання і відкривання.</a:t>
            </a:r>
            <a:endParaRPr lang="ru-RU" sz="1600" dirty="0" smtClean="0"/>
          </a:p>
          <a:p>
            <a:r>
              <a:rPr lang="uk-UA" sz="1600" dirty="0" smtClean="0"/>
              <a:t>Зникає рефлекс </a:t>
            </a:r>
            <a:r>
              <a:rPr lang="uk-UA" sz="1600" dirty="0" err="1" smtClean="0"/>
              <a:t>кусальний</a:t>
            </a:r>
            <a:r>
              <a:rPr lang="uk-UA" sz="1600" dirty="0" smtClean="0"/>
              <a:t> – </a:t>
            </a:r>
            <a:r>
              <a:rPr lang="uk-UA" sz="1600" dirty="0" err="1" smtClean="0"/>
              <a:t>зявляється</a:t>
            </a:r>
            <a:r>
              <a:rPr lang="uk-UA" sz="1600" dirty="0" smtClean="0"/>
              <a:t> рефлекс жувальний. </a:t>
            </a:r>
          </a:p>
          <a:p>
            <a:pPr>
              <a:buNone/>
            </a:pPr>
            <a:r>
              <a:rPr lang="uk-UA" sz="1600" dirty="0" smtClean="0"/>
              <a:t>Одночасно з маніпуляціями в ротовій порожнині дитина </a:t>
            </a:r>
            <a:r>
              <a:rPr lang="uk-UA" sz="1600" dirty="0" err="1" smtClean="0"/>
              <a:t>вокалізує</a:t>
            </a:r>
            <a:r>
              <a:rPr lang="uk-UA" sz="1600" dirty="0" smtClean="0"/>
              <a:t>.</a:t>
            </a:r>
          </a:p>
          <a:p>
            <a:pPr>
              <a:buNone/>
            </a:pPr>
            <a:r>
              <a:rPr lang="uk-UA" sz="1600" dirty="0" smtClean="0"/>
              <a:t>Жування стимулює розвиток нижньої щелепи, рухи якої входять до загальної моторики. До мимовільних рухів рук і ніг приєднується рух нижньої щелепи, дитина </a:t>
            </a:r>
            <a:r>
              <a:rPr lang="uk-UA" sz="1600" dirty="0" err="1" smtClean="0"/>
              <a:t>вокалізує</a:t>
            </a:r>
            <a:r>
              <a:rPr lang="uk-UA" sz="1600" dirty="0" smtClean="0"/>
              <a:t>. Рухи губ спричиняють </a:t>
            </a:r>
            <a:r>
              <a:rPr lang="uk-UA" sz="1600" dirty="0" err="1" smtClean="0"/>
              <a:t>“парскання”</a:t>
            </a:r>
            <a:r>
              <a:rPr lang="uk-UA" sz="1600" dirty="0" smtClean="0"/>
              <a:t>. Гра губами спричиняє утворення губних звуків ( м, п, б).</a:t>
            </a:r>
          </a:p>
          <a:p>
            <a:pPr>
              <a:buNone/>
            </a:pPr>
            <a:r>
              <a:rPr lang="uk-UA" sz="1600" dirty="0" smtClean="0"/>
              <a:t>Так утворюються перші зв'язки полісенсоричні рухові – чуттєві – слухові.</a:t>
            </a:r>
          </a:p>
          <a:p>
            <a:pPr>
              <a:buNone/>
            </a:pPr>
            <a:r>
              <a:rPr lang="uk-UA" sz="1600" dirty="0" smtClean="0"/>
              <a:t>Ця активність спостерігається у дітей всього світу здорових фізично, які можуть стимулювати вокалізацію руховою активністю не залежно від стимулів зовнішніх ні слухових ні рухових.</a:t>
            </a:r>
          </a:p>
          <a:p>
            <a:pPr>
              <a:buNone/>
            </a:pPr>
            <a:r>
              <a:rPr lang="uk-UA" sz="1600" dirty="0" smtClean="0"/>
              <a:t>Така вокалізація називається  </a:t>
            </a:r>
            <a:r>
              <a:rPr lang="uk-UA" sz="1600" dirty="0" err="1" smtClean="0">
                <a:solidFill>
                  <a:schemeClr val="bg2">
                    <a:lumMod val="50000"/>
                  </a:schemeClr>
                </a:solidFill>
              </a:rPr>
              <a:t>гулінням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(Навіть глухі діти.)</a:t>
            </a:r>
          </a:p>
          <a:p>
            <a:pPr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MORO </a:t>
            </a:r>
            <a:r>
              <a:rPr lang="uk-UA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зникає.</a:t>
            </a:r>
          </a:p>
          <a:p>
            <a:pPr>
              <a:buNone/>
            </a:pPr>
            <a:endParaRPr lang="ru-RU" sz="16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Підготувала нейрологопед Романишин Н.С.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901</TotalTime>
  <Words>1321</Words>
  <Application>Microsoft Office PowerPoint</Application>
  <PresentationFormat>Экран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Логопедія новонародженої дитини</vt:lpstr>
      <vt:lpstr>Перше обстеження</vt:lpstr>
      <vt:lpstr>Логопед і немовля </vt:lpstr>
      <vt:lpstr>Апарат артикуляційний</vt:lpstr>
      <vt:lpstr>Рефлекси новонародженого з погляду логопеда</vt:lpstr>
      <vt:lpstr>Рефлекси новонародженного з погляду логопеда</vt:lpstr>
      <vt:lpstr>0;1 – 0;2 </vt:lpstr>
      <vt:lpstr>0;3</vt:lpstr>
      <vt:lpstr>0;4</vt:lpstr>
      <vt:lpstr>0;5</vt:lpstr>
      <vt:lpstr>0;6</vt:lpstr>
      <vt:lpstr>0;7</vt:lpstr>
      <vt:lpstr>0;8 – 0;9</vt:lpstr>
      <vt:lpstr>0;10</vt:lpstr>
      <vt:lpstr>0;11</vt:lpstr>
      <vt:lpstr>0;11 – 0;12</vt:lpstr>
      <vt:lpstr>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порушення мовлення</dc:title>
  <dc:creator>Admin</dc:creator>
  <cp:lastModifiedBy>Admin</cp:lastModifiedBy>
  <cp:revision>86</cp:revision>
  <dcterms:created xsi:type="dcterms:W3CDTF">2021-10-27T06:46:32Z</dcterms:created>
  <dcterms:modified xsi:type="dcterms:W3CDTF">2022-02-01T19:16:13Z</dcterms:modified>
</cp:coreProperties>
</file>