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273" r:id="rId25"/>
    <p:sldId id="274" r:id="rId26"/>
    <p:sldId id="276" r:id="rId27"/>
    <p:sldId id="277" r:id="rId28"/>
    <p:sldId id="278" r:id="rId29"/>
    <p:sldId id="279" r:id="rId30"/>
    <p:sldId id="280" r:id="rId31"/>
    <p:sldId id="281" r:id="rId32"/>
    <p:sldId id="283" r:id="rId33"/>
    <p:sldId id="282" r:id="rId34"/>
    <p:sldId id="285" r:id="rId35"/>
    <p:sldId id="286" r:id="rId36"/>
    <p:sldId id="284" r:id="rId37"/>
    <p:sldId id="288" r:id="rId38"/>
    <p:sldId id="289" r:id="rId39"/>
    <p:sldId id="291" r:id="rId40"/>
    <p:sldId id="290" r:id="rId41"/>
    <p:sldId id="292" r:id="rId42"/>
    <p:sldId id="311" r:id="rId43"/>
    <p:sldId id="304" r:id="rId44"/>
    <p:sldId id="305" r:id="rId45"/>
    <p:sldId id="306" r:id="rId46"/>
    <p:sldId id="307" r:id="rId47"/>
    <p:sldId id="310" r:id="rId48"/>
    <p:sldId id="302" r:id="rId49"/>
    <p:sldId id="303" r:id="rId50"/>
    <p:sldId id="309" r:id="rId51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34E6A-3005-45A2-86A1-DC17F2CF0745}" type="datetimeFigureOut">
              <a:rPr lang="uk-UA"/>
              <a:pPr>
                <a:defRPr/>
              </a:pPr>
              <a:t>09.12.2014</a:t>
            </a:fld>
            <a:endParaRPr lang="uk-UA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C03E5-1F10-4E77-9830-24FC3DC2C02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68A82-C8AA-47A8-8FF2-10136362EDE2}" type="datetimeFigureOut">
              <a:rPr lang="uk-UA"/>
              <a:pPr>
                <a:defRPr/>
              </a:pPr>
              <a:t>09.12.2014</a:t>
            </a:fld>
            <a:endParaRPr lang="uk-UA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0D04-8581-4767-80FC-7B175AB76F5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65AD6-D54D-4D84-B050-F2CF7042D7EC}" type="datetimeFigureOut">
              <a:rPr lang="uk-UA"/>
              <a:pPr>
                <a:defRPr/>
              </a:pPr>
              <a:t>09.12.2014</a:t>
            </a:fld>
            <a:endParaRPr lang="uk-UA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DA5B5-EE33-4262-A6A9-4351274C4F3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0A4AD-3366-4BC8-9BF2-F7844712CBDF}" type="datetimeFigureOut">
              <a:rPr lang="uk-UA"/>
              <a:pPr>
                <a:defRPr/>
              </a:pPr>
              <a:t>09.12.2014</a:t>
            </a:fld>
            <a:endParaRPr lang="uk-UA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12053-1577-4A25-86E8-79A8C9AE385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9E4AD-5901-4149-A64C-68740253223E}" type="datetimeFigureOut">
              <a:rPr lang="uk-UA"/>
              <a:pPr>
                <a:defRPr/>
              </a:pPr>
              <a:t>09.12.2014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F8215-9378-4C50-AF32-5D272F06B4A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1B65F-A39E-40AA-B496-497704ED9F58}" type="datetimeFigureOut">
              <a:rPr lang="uk-UA"/>
              <a:pPr>
                <a:defRPr/>
              </a:pPr>
              <a:t>09.12.2014</a:t>
            </a:fld>
            <a:endParaRPr lang="uk-UA"/>
          </a:p>
        </p:txBody>
      </p:sp>
      <p:sp>
        <p:nvSpPr>
          <p:cNvPr id="6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560A3-50B5-40B0-92A2-D8CDB254EA3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D89F-FC16-4202-8029-2AE0F5693527}" type="datetimeFigureOut">
              <a:rPr lang="uk-UA"/>
              <a:pPr>
                <a:defRPr/>
              </a:pPr>
              <a:t>09.12.2014</a:t>
            </a:fld>
            <a:endParaRPr lang="uk-UA"/>
          </a:p>
        </p:txBody>
      </p:sp>
      <p:sp>
        <p:nvSpPr>
          <p:cNvPr id="8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60A35-2263-4F8D-907A-778E8D72EC0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7BC7-5A21-438A-A3B5-37B740C71B5F}" type="datetimeFigureOut">
              <a:rPr lang="uk-UA"/>
              <a:pPr>
                <a:defRPr/>
              </a:pPr>
              <a:t>09.12.2014</a:t>
            </a:fld>
            <a:endParaRPr lang="uk-UA"/>
          </a:p>
        </p:txBody>
      </p:sp>
      <p:sp>
        <p:nvSpPr>
          <p:cNvPr id="4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3F29-6887-4B92-A2E6-4D5A9DA838E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B4688-F5D0-4F0C-BB41-95141A331E63}" type="datetimeFigureOut">
              <a:rPr lang="uk-UA"/>
              <a:pPr>
                <a:defRPr/>
              </a:pPr>
              <a:t>09.12.2014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D582A-3E31-4FE6-957B-D8D37E9C4DF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D2112-2DAF-4B3C-9120-6A22AAF54079}" type="datetimeFigureOut">
              <a:rPr lang="uk-UA"/>
              <a:pPr>
                <a:defRPr/>
              </a:pPr>
              <a:t>09.12.2014</a:t>
            </a:fld>
            <a:endParaRPr lang="uk-UA"/>
          </a:p>
        </p:txBody>
      </p:sp>
      <p:sp>
        <p:nvSpPr>
          <p:cNvPr id="6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01AAF-9873-4E91-B4D1-8DCC89BA9EA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3090-EF74-420E-B60D-609845E97F7D}" type="datetimeFigureOut">
              <a:rPr lang="uk-UA"/>
              <a:pPr>
                <a:defRPr/>
              </a:pPr>
              <a:t>09.12.2014</a:t>
            </a:fld>
            <a:endParaRPr lang="uk-UA"/>
          </a:p>
        </p:txBody>
      </p:sp>
      <p:sp>
        <p:nvSpPr>
          <p:cNvPr id="6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2A5D4-21DE-42DD-95B5-61FE5B8D332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27" name="Місце для тексту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1AF4BE-DA1E-4A3B-BE9B-4A4C64D21FB0}" type="datetimeFigureOut">
              <a:rPr lang="uk-UA"/>
              <a:pPr>
                <a:defRPr/>
              </a:pPr>
              <a:t>09.12.2014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A3C86E-D8C5-4AD9-BF74-0146D09C4AC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8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E%D1%80%D0%B3%D0%B0%D0%BD%D1%96%D1%87%D0%BD%D1%96_%D0%B4%D0%BE%D0%B1%D1%80%D0%B8%D0%B2%D0%B0" TargetMode="External"/><Relationship Id="rId2" Type="http://schemas.openxmlformats.org/officeDocument/2006/relationships/hyperlink" Target="http://uk.wikipedia.org/wiki/%D0%9C%D1%96%D0%BD%D0%B5%D1%80%D0%B0%D0%BB%D1%8C%D0%BD%D1%96_%D0%B4%D0%BE%D0%B1%D1%80%D0%B8%D0%B2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A1%D0%B8%D0%B4%D0%B5%D1%80%D0%B0%D1%82%D0%B8" TargetMode="External"/><Relationship Id="rId4" Type="http://schemas.openxmlformats.org/officeDocument/2006/relationships/hyperlink" Target="http://uk.wikipedia.org/wiki/%D0%91%D0%B0%D0%BA%D1%82%D0%B5%D1%80%D1%96%D0%B0%D0%BB%D1%8C%D0%BD%D1%96_%D0%B4%D0%BE%D0%B1%D1%80%D0%B8%D0%B2%D0%B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Презентація проекту</a:t>
            </a:r>
            <a:endParaRPr lang="uk-UA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622404" y="1912927"/>
            <a:ext cx="6715171" cy="414340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8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“Чи</a:t>
            </a:r>
            <a:r>
              <a:rPr lang="uk-UA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корисні добрива?”</a:t>
            </a:r>
            <a:endParaRPr lang="uk-UA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7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Склад добрив</a:t>
            </a:r>
            <a:endParaRPr lang="uk-UA" sz="7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530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>
                <a:hlinkClick r:id="rId2" tooltip="Мінеральні добрива"/>
              </a:rPr>
              <a:t>мінеральні добрива</a:t>
            </a:r>
            <a:r>
              <a:rPr lang="uk-UA" smtClean="0"/>
              <a:t>,</a:t>
            </a:r>
          </a:p>
          <a:p>
            <a:r>
              <a:rPr lang="uk-UA" smtClean="0">
                <a:hlinkClick r:id="rId3" tooltip="Органічні добрива"/>
              </a:rPr>
              <a:t>органічні добрива</a:t>
            </a:r>
            <a:r>
              <a:rPr lang="uk-UA" smtClean="0"/>
              <a:t>,</a:t>
            </a:r>
          </a:p>
          <a:p>
            <a:r>
              <a:rPr lang="uk-UA" smtClean="0">
                <a:hlinkClick r:id="rId4" tooltip="Бактеріальні добрива"/>
              </a:rPr>
              <a:t>бактеріальні добрива</a:t>
            </a:r>
            <a:r>
              <a:rPr lang="uk-UA" smtClean="0"/>
              <a:t>,</a:t>
            </a:r>
          </a:p>
          <a:p>
            <a:r>
              <a:rPr lang="uk-UA" smtClean="0">
                <a:hlinkClick r:id="rId5" tooltip="Сидерати"/>
              </a:rPr>
              <a:t>зелені добрива</a:t>
            </a:r>
            <a:r>
              <a:rPr lang="uk-UA" smtClean="0"/>
              <a:t> </a:t>
            </a:r>
          </a:p>
          <a:p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9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Класифікація</a:t>
            </a:r>
            <a:r>
              <a:rPr lang="uk-UA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uk-UA" sz="6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3554" name="Місце для вмісту 5" descr="img5_00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4875" y="2192338"/>
            <a:ext cx="7334250" cy="3524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uk-UA" dirty="0"/>
          </a:p>
        </p:txBody>
      </p:sp>
      <p:pic>
        <p:nvPicPr>
          <p:cNvPr id="24578" name="Місце для вмісту 3" descr="img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42875"/>
            <a:ext cx="7572375" cy="6507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   </a:t>
            </a:r>
            <a:endParaRPr lang="uk-UA" dirty="0"/>
          </a:p>
        </p:txBody>
      </p:sp>
      <p:pic>
        <p:nvPicPr>
          <p:cNvPr id="6" name="Місце для вмісту 5" descr="img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288" y="357166"/>
            <a:ext cx="8537430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4" name="Місце для вмісту 3" descr="img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643998" cy="6289685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4" name="Місце для вмісту 3" descr="img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572560" cy="620972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Азотне голодування</a:t>
            </a:r>
            <a:r>
              <a:rPr lang="uk-UA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uk-UA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>
            <a:normAutofit fontScale="925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 цьому вповільнюється ріст рослини. Листки  й стебла стають ясно-зелені, потім жовтіють і відмирають. Листки дрібні, стебла тонкі й тендітні. Цвітіння спізнюється, бутони обсипають, плоди дрібні.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3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/>
          <p:cNvPicPr>
            <a:picLocks noChangeAspect="1" noChangeArrowheads="1"/>
          </p:cNvPicPr>
          <p:nvPr/>
        </p:nvPicPr>
        <p:blipFill>
          <a:blip r:embed="rId2"/>
          <a:srcRect l="8269" r="7722"/>
          <a:stretch>
            <a:fillRect/>
          </a:stretch>
        </p:blipFill>
        <p:spPr bwMode="auto">
          <a:xfrm>
            <a:off x="428625" y="857250"/>
            <a:ext cx="40005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857250"/>
            <a:ext cx="37147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/>
          <p:cNvPicPr>
            <a:picLocks noChangeAspect="1" noChangeArrowheads="1"/>
          </p:cNvPicPr>
          <p:nvPr/>
        </p:nvPicPr>
        <p:blipFill>
          <a:blip r:embed="rId2"/>
          <a:srcRect b="13542"/>
          <a:stretch>
            <a:fillRect/>
          </a:stretch>
        </p:blipFill>
        <p:spPr bwMode="auto">
          <a:xfrm>
            <a:off x="571500" y="714375"/>
            <a:ext cx="285750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642938"/>
            <a:ext cx="3952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365910" cy="178595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Фосфорне голодування</a:t>
            </a:r>
            <a:br>
              <a:rPr lang="uk-UA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uk-UA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>
          <a:xfrm>
            <a:off x="1214414" y="2143116"/>
            <a:ext cx="6557986" cy="414340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рослини вповільнюється ріст, цвітіння, зав'язування плодів, дозрівання врожаю. Стебла тонкі, дерев'янисті, листки часто мають більш темне фарбування. На нижній стороні з'являється пурпурний відтінок, і вони швидко відмирають.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6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Актуальність проекту</a:t>
            </a:r>
            <a:endParaRPr lang="uk-UA" sz="6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Недостатній зв’язок між набутими знаннями та їх використання у повсякденному житті</a:t>
            </a:r>
            <a:endParaRPr lang="uk-UA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143000"/>
            <a:ext cx="30670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214438"/>
            <a:ext cx="321468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00125"/>
            <a:ext cx="2857500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1000125"/>
            <a:ext cx="27146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8080158" cy="221457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Калійне голодування</a:t>
            </a:r>
            <a:br>
              <a:rPr lang="uk-UA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uk-UA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500306"/>
            <a:ext cx="6543676" cy="3429024"/>
          </a:xfrm>
        </p:spPr>
        <p:txBody>
          <a:bodyPr>
            <a:normAutofit fontScale="55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рослини вповільнюється ріст. Листова пластинка між жилками стає блідою. Листки тендітні, зморшкуваті, краю їх закручуються догори, буріють і відмирають. Припиняється ріст </a:t>
            </a:r>
            <a:r>
              <a:rPr lang="uk-UA" sz="5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междоузлий</a:t>
            </a:r>
            <a:r>
              <a:rPr lang="uk-UA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714375"/>
            <a:ext cx="3071812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Рисунок 4"/>
          <p:cNvPicPr>
            <a:picLocks noChangeAspect="1" noChangeArrowheads="1"/>
          </p:cNvPicPr>
          <p:nvPr/>
        </p:nvPicPr>
        <p:blipFill>
          <a:blip r:embed="rId3"/>
          <a:srcRect l="6242"/>
          <a:stretch>
            <a:fillRect/>
          </a:stretch>
        </p:blipFill>
        <p:spPr bwMode="auto">
          <a:xfrm>
            <a:off x="4857750" y="571500"/>
            <a:ext cx="35528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929063"/>
            <a:ext cx="37957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286388"/>
            <a:ext cx="7758138" cy="115409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Пожовкле листя-ознака нестачі заліза в малині.</a:t>
            </a:r>
            <a:endParaRPr lang="uk-UA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6866" name="Місце для вмісту 3" descr="pic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428625"/>
            <a:ext cx="7345362" cy="4643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86388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Фіолетовий колір в листках кукурудзи-ознака нестачі цинку.</a:t>
            </a:r>
            <a:endParaRPr lang="uk-UA" sz="2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7890" name="Місце для вмісту 3" descr="pic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0"/>
            <a:ext cx="8143875" cy="5214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Порівняння рослини</a:t>
            </a:r>
            <a:endParaRPr lang="uk-UA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sz="half" idx="1"/>
          </p:nvPr>
        </p:nvSpPr>
        <p:spPr>
          <a:xfrm>
            <a:off x="642910" y="5214950"/>
            <a:ext cx="3000396" cy="900106"/>
          </a:xfrm>
        </p:spPr>
        <p:txBody>
          <a:bodyPr>
            <a:normAutofit fontScale="85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Рослина, яка росте без добрива.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Місце для вмісту 6"/>
          <p:cNvSpPr>
            <a:spLocks noGrp="1"/>
          </p:cNvSpPr>
          <p:nvPr>
            <p:ph sz="half" idx="2"/>
          </p:nvPr>
        </p:nvSpPr>
        <p:spPr>
          <a:xfrm>
            <a:off x="4357686" y="5214950"/>
            <a:ext cx="2928958" cy="1257296"/>
          </a:xfrm>
        </p:spPr>
        <p:txBody>
          <a:bodyPr>
            <a:normAutofit fontScale="85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Рослина, яку підживлювали добривом.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8916" name="Рисунок 7" descr="Image1_415X24512535276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071563"/>
            <a:ext cx="74295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Надлишок добрив</a:t>
            </a:r>
            <a:endParaRPr lang="uk-UA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Призводить до надмірного розвитку вегетативної маси,знижує стійкість рослин до несприятливих умов,грибних хвороб.</a:t>
            </a:r>
            <a:endParaRPr lang="uk-UA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429264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Надмірне підживлення </a:t>
            </a:r>
            <a:endParaRPr lang="uk-UA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62" name="Місце для вмісту 3" descr="піренофороз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357188"/>
            <a:ext cx="7429500" cy="5251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5016"/>
            <a:ext cx="8358246" cy="100012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Надмірне підживлення </a:t>
            </a:r>
            <a:endParaRPr lang="uk-UA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986" name="Місце для вмісту 3" descr="568-79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214313"/>
            <a:ext cx="7364413" cy="557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8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Мета проекту</a:t>
            </a:r>
            <a:r>
              <a:rPr lang="en-US" sz="8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:</a:t>
            </a:r>
            <a:endParaRPr lang="uk-UA" sz="8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80000"/>
              <a:buFont typeface="Wingdings" pitchFamily="2" charset="2"/>
              <a:buChar char="["/>
              <a:defRPr/>
            </a:pPr>
            <a:r>
              <a:rPr lang="uk-UA" sz="2400" dirty="0" smtClean="0">
                <a:cs typeface="Times New Roman" pitchFamily="18" charset="0"/>
              </a:rPr>
              <a:t> </a:t>
            </a:r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створити колективну   ілюстрацію ролі добрив в народному господарстві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;</a:t>
            </a:r>
            <a:endParaRPr lang="uk-UA" sz="4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sz="4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["/>
              <a:defRPr/>
            </a:pPr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сприяти формуванню власної позиції щодо місця добрив в повсякденному житті.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uk-UA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надмірному внесені мінеральних добрив в рослинах відбувається накопичення нітратів.</a:t>
            </a:r>
            <a:endParaRPr lang="uk-U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80 %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нітратів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надходять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організму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людини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харчовими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продуктами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рослинного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походження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uk-UA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31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463"/>
            <a:ext cx="9144000" cy="6875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людини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досить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безпечною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добовою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дозою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нітратів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є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150-200 мг. Для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дорослої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людини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гранично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допустима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добова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доза становить 500 мг, а 600 -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є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токсичною. </a:t>
            </a:r>
            <a:endParaRPr lang="uk-UA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500034" y="285728"/>
            <a:ext cx="8501062" cy="60007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Нітрити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пов'язують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гемоглобін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крові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в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результаті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чого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еритроцити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втрачають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здатність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переносити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кисень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порушує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обмін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речовин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дестабілізує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нервову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систему,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послаблює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захисні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здібності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організму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 При регулярному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їх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надходженні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організм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втрачає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йод.</a:t>
            </a:r>
            <a:endParaRPr lang="uk-U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idx="4294967295"/>
          </p:nvPr>
        </p:nvSpPr>
        <p:spPr>
          <a:xfrm>
            <a:off x="0" y="214313"/>
            <a:ext cx="8786813" cy="6143625"/>
          </a:xfrm>
        </p:spPr>
        <p:txBody>
          <a:bodyPr>
            <a:no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Нітрити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також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сприяють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виникненню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пухлин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шлунково-кишкового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тракту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викликають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розвиток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шкідливих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кишкових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бактерій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які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виробляють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токсини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може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призвести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отруєння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організму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uk-U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14313"/>
            <a:ext cx="7072312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зображення 5" descr="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52" b="1852"/>
          <a:stretch>
            <a:fillRect/>
          </a:stretch>
        </p:blipFill>
        <p:spPr/>
      </p:pic>
      <p:sp>
        <p:nvSpPr>
          <p:cNvPr id="50178" name="Місце для тексту 4"/>
          <p:cNvSpPr>
            <a:spLocks noGrp="1"/>
          </p:cNvSpPr>
          <p:nvPr>
            <p:ph type="body" sz="half" idx="2"/>
          </p:nvPr>
        </p:nvSpPr>
        <p:spPr>
          <a:xfrm>
            <a:off x="642938" y="2143125"/>
            <a:ext cx="7429500" cy="2928938"/>
          </a:xfrm>
        </p:spPr>
        <p:txBody>
          <a:bodyPr/>
          <a:lstStyle/>
          <a:p>
            <a:r>
              <a:rPr lang="uk-UA" sz="4000" b="1" smtClean="0">
                <a:solidFill>
                  <a:srgbClr val="0000FF"/>
                </a:solidFill>
                <a:latin typeface="Arial Black" pitchFamily="34" charset="0"/>
              </a:rPr>
              <a:t>Запобіжні засоби, до яких потрібно вдаватися, аби уникнути отруєння нітратами:</a:t>
            </a:r>
            <a:endParaRPr lang="uk-UA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зображення 4" descr="ииио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52" b="1852"/>
          <a:stretch>
            <a:fillRect/>
          </a:stretch>
        </p:blipFill>
        <p:spPr/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428728" y="1643050"/>
            <a:ext cx="6429420" cy="371477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1) дотримання правил агротехніки вирощування сільськогосподарських культур;</a:t>
            </a:r>
            <a:endParaRPr lang="uk-UA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зображення 4" descr="ріпк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52" b="1852"/>
          <a:stretch>
            <a:fillRect/>
          </a:stretch>
        </p:blipFill>
        <p:spPr/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500166" y="357166"/>
            <a:ext cx="6143668" cy="378621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дотримання рекомендацій щодо зменшення вмісту нітратів у процесі приготування овочевих страв.</a:t>
            </a:r>
            <a:endParaRPr lang="uk-U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7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Завдання проекту</a:t>
            </a:r>
            <a:endParaRPr lang="uk-UA" sz="7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{"/>
              <a:defRPr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пошук інформації щодо застосування добрив в народному господарстві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;</a:t>
            </a:r>
            <a:endParaRPr lang="uk-UA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{"/>
              <a:defRPr/>
            </a:pP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дослідження поставлених завдань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;</a:t>
            </a:r>
            <a:endParaRPr lang="uk-UA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{"/>
              <a:defRPr/>
            </a:pP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узагальнення набутих знань з основних питань проекту.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зображення 4" descr="лдо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52" b="1852"/>
          <a:stretch>
            <a:fillRect/>
          </a:stretch>
        </p:blipFill>
        <p:spPr/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00034" y="142852"/>
            <a:ext cx="8358246" cy="192880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2) обмежене споживання овочевих культур, що виросли у теплицях;</a:t>
            </a:r>
            <a:endParaRPr lang="uk-UA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Рисунок 4" descr="-22-63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2214554"/>
            <a:ext cx="440332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Тестова перевірка</a:t>
            </a:r>
            <a:endParaRPr lang="uk-UA" sz="4000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 </a:t>
            </a:r>
            <a:r>
              <a:rPr lang="uk-UA" dirty="0" smtClean="0"/>
              <a:t>– рівень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Добрива – це :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857620" y="1600200"/>
            <a:ext cx="4829180" cy="4525963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 речовини,які підвищують врожайність;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 речовини,які не впливають на врожайність 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 речовини,які знижують врожайність 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4612" y="1214422"/>
            <a:ext cx="4797980" cy="273921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Є такі види добрив: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А  </a:t>
            </a:r>
            <a:r>
              <a:rPr lang="uk-UA" sz="32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хлоридні</a:t>
            </a:r>
            <a:r>
              <a:rPr lang="uk-UA" sz="32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Б  марганцеві;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В  мінеральні</a:t>
            </a: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.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142984"/>
            <a:ext cx="7895789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До органічних добрив належать:</a:t>
            </a:r>
            <a:endParaRPr lang="uk-UA" sz="3200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60" y="3143248"/>
            <a:ext cx="3522054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А гній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Б аміачна селітра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В фосфоритне борошно.</a:t>
            </a:r>
            <a:endParaRPr lang="uk-UA" sz="2400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II - </a:t>
            </a:r>
            <a:r>
              <a:rPr lang="uk-UA" dirty="0" smtClean="0"/>
              <a:t>рівень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1785918" y="1785926"/>
            <a:ext cx="6858048" cy="538609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При цьому вповільнюється ріст рослини. Листки  й стебла стають ясно-зелені, потім жовтіють і відмирають. Листки дрібні, стебла тонкі й тендітні. Цвітіння спізнюється, бутони обсипають, плоди дрібні.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При цьому вповільнюється ріст рослини. Листки  й стебла стають ясно-зелені, потім жовтіють і відмирають. Листки дрібні, стебла тонкі й тендітні. Цвітіння спізнюється, бутони обсипають, плоди дрібні.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 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928662" y="2512448"/>
            <a:ext cx="351378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А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1670" y="928670"/>
            <a:ext cx="5934702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Ознака калійного голодування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4857760"/>
            <a:ext cx="336952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Б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571480"/>
            <a:ext cx="6643734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Яка речовина є найбільш цінною для сільського господарства як азотне добриво:</a:t>
            </a:r>
            <a:endParaRPr lang="uk-UA" sz="3200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2928934"/>
            <a:ext cx="2358210" cy="20313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А  нітратна кислота;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Б  нітрат натрію;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В  аміак;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Г гідроксид натрію.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III - </a:t>
            </a:r>
            <a:r>
              <a:rPr lang="uk-UA" sz="2800" dirty="0" smtClean="0"/>
              <a:t>рівень</a:t>
            </a:r>
            <a:br>
              <a:rPr lang="uk-UA" sz="2800" dirty="0" smtClean="0"/>
            </a:br>
            <a:r>
              <a:rPr lang="uk-UA" sz="2800" dirty="0" smtClean="0"/>
              <a:t>Установіть відповідність між групою добрив</a:t>
            </a:r>
            <a:br>
              <a:rPr lang="uk-UA" sz="2800" dirty="0" smtClean="0"/>
            </a:br>
            <a:r>
              <a:rPr lang="uk-UA" sz="2800" dirty="0" smtClean="0"/>
              <a:t>та впливом поживного елемента на рослину:</a:t>
            </a:r>
            <a:endParaRPr lang="uk-UA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Група добрив                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b="1" i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1. Нітратні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2. Фосфатні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3. Калійні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786182" y="1357298"/>
            <a:ext cx="4900618" cy="4768865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Вплив поживного елемента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на рослину       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 необхідні для росту репродуктивних органів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 прискорює фотосинтез, укріплює стебла злакових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збільшення зеленої маси речовин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Установіть відповідність між формулами і назвами мінеральних добрив:</a:t>
            </a:r>
            <a:endParaRPr lang="uk-UA" dirty="0"/>
          </a:p>
        </p:txBody>
      </p:sp>
      <p:sp>
        <p:nvSpPr>
          <p:cNvPr id="26" name="Місце для вмісту 2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238" cy="4900634"/>
          </a:xfrm>
        </p:spPr>
        <p:txBody>
          <a:bodyPr>
            <a:normAutofit fontScale="925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Формула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Са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(Н2РО4)2</a:t>
            </a:r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lain" startAt="2"/>
              <a:defRPr/>
            </a:pPr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N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4N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О3</a:t>
            </a:r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lain" startAt="2"/>
              <a:defRPr/>
            </a:pPr>
            <a:endParaRPr lang="uk-UA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Са3(РО4)</a:t>
            </a:r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N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Н4Н2РО4</a:t>
            </a:r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N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Н4)2НРО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СаНРО4+Н2О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7" name="Місце для вмісту 2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Назва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 фосфоритне борошно</a:t>
            </a:r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 Преципітат</a:t>
            </a:r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 Подвійний суперфосфат</a:t>
            </a:r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 Амонійна селітра</a:t>
            </a:r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 Амофос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000240"/>
            <a:ext cx="300082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1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928934"/>
            <a:ext cx="256169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2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3857628"/>
            <a:ext cx="327607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3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4786322"/>
            <a:ext cx="442958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4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6000768"/>
            <a:ext cx="428628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5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7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Термін проекту</a:t>
            </a:r>
            <a:endParaRPr lang="uk-UA" sz="7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>
            <a:normAutofit fontScale="925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місяці.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Учасники проекту: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Цюрпіта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Леся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Заяць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Юлія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Дутчак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Віталій</a:t>
            </a:r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smtClean="0"/>
              <a:t>IV - </a:t>
            </a:r>
            <a:r>
              <a:rPr lang="uk-UA" i="1" dirty="0" smtClean="0"/>
              <a:t>рівень</a:t>
            </a:r>
            <a:endParaRPr lang="uk-UA" i="1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Визначте хімічну формулу сполуки, що містить 27,06 % Натрію,16,47 % Нітрогену, 57,47 % </a:t>
            </a:r>
            <a:r>
              <a:rPr lang="uk-UA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Оксигену</a:t>
            </a:r>
            <a:r>
              <a:rPr lang="uk-UA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uk-UA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Шляхи реалізації</a:t>
            </a:r>
            <a:endParaRPr lang="uk-UA" sz="6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500034" y="1285860"/>
            <a:ext cx="8215370" cy="64294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4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Дослідження питань</a:t>
            </a:r>
            <a:r>
              <a:rPr lang="en-US" sz="4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uk-UA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2"/>
          </p:nvPr>
        </p:nvSpPr>
        <p:spPr>
          <a:xfrm>
            <a:off x="500034" y="2000240"/>
            <a:ext cx="8286808" cy="450059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Нітратні добрива,їх влив на ріст і розвиток рослин.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Фосфорні добрива.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Калійні добрива.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Нітрати,їх згубна дія на організм людини.</a:t>
            </a:r>
            <a:endParaRPr lang="uk-UA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6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Очікувані результати</a:t>
            </a:r>
            <a:endParaRPr lang="uk-UA" sz="6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>
            <a:normAutofit fontScale="92500"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609600" indent="-6096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AutoNum type="arabicPeriod"/>
              <a:defRPr/>
            </a:pPr>
            <a:r>
              <a:rPr lang="uk-UA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Підвищення інтересу до хімії.</a:t>
            </a:r>
            <a:endParaRPr lang="en-US" sz="44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609600" indent="-6096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AutoNum type="arabicPeriod"/>
              <a:defRPr/>
            </a:pPr>
            <a:r>
              <a:rPr lang="uk-UA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Переконання у необхідності розумного використання добрив в </a:t>
            </a:r>
            <a:r>
              <a:rPr lang="uk-UA" sz="4400"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сільському господарстві.</a:t>
            </a:r>
            <a:endParaRPr lang="en-US" sz="44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609600" indent="-6096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AutoNum type="arabicPeriod"/>
              <a:defRPr/>
            </a:pPr>
            <a:r>
              <a:rPr lang="uk-UA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Розширення власного світогляду.</a:t>
            </a:r>
            <a:endParaRPr lang="ru-RU" sz="44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9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Добрива</a:t>
            </a:r>
            <a:endParaRPr lang="uk-UA" sz="9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>
            <a:no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1.Історична довідка.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2.Склад добрив.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3.Класифікація добрив.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4.Чи корисні добрива?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5.Добрива наші вороги.</a:t>
            </a:r>
            <a:endParaRPr lang="uk-U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8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Історична довідка </a:t>
            </a:r>
            <a:endParaRPr lang="uk-UA" sz="8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71472" y="2148840"/>
            <a:ext cx="8229600" cy="47091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Добрива — органічні й неорганічні речовини, які застосовують для поліпшення умов живлення культурних рослин з метою підвищення врожаю й поліпшення його якості.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Вперше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мінеральні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добрива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люди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почули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1825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році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коли в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німецьке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місто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Гамбург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прибули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торговці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чілійською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селітрою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512</TotalTime>
  <Words>18</Words>
  <PresentationFormat>Экран (4:3)</PresentationFormat>
  <Paragraphs>5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59" baseType="lpstr">
      <vt:lpstr>Times New Roman</vt:lpstr>
      <vt:lpstr>Arial</vt:lpstr>
      <vt:lpstr>Wingdings 2</vt:lpstr>
      <vt:lpstr>Wingdings</vt:lpstr>
      <vt:lpstr>Wingdings 3</vt:lpstr>
      <vt:lpstr>Calibri</vt:lpstr>
      <vt:lpstr>Arial Black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проекту</dc:title>
  <dc:creator>Таня</dc:creator>
  <cp:lastModifiedBy>pc</cp:lastModifiedBy>
  <cp:revision>64</cp:revision>
  <dcterms:created xsi:type="dcterms:W3CDTF">2014-11-27T18:24:52Z</dcterms:created>
  <dcterms:modified xsi:type="dcterms:W3CDTF">2014-12-09T09:57:10Z</dcterms:modified>
</cp:coreProperties>
</file>