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9" r:id="rId3"/>
    <p:sldId id="260" r:id="rId4"/>
    <p:sldId id="273" r:id="rId5"/>
    <p:sldId id="265" r:id="rId6"/>
    <p:sldId id="267" r:id="rId7"/>
    <p:sldId id="270" r:id="rId8"/>
    <p:sldId id="276" r:id="rId9"/>
    <p:sldId id="271" r:id="rId10"/>
    <p:sldId id="272" r:id="rId11"/>
    <p:sldId id="274" r:id="rId12"/>
    <p:sldId id="268" r:id="rId13"/>
    <p:sldId id="277" r:id="rId14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FF66"/>
    <a:srgbClr val="FF66FF"/>
    <a:srgbClr val="99FF66"/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4583" autoAdjust="0"/>
  </p:normalViewPr>
  <p:slideViewPr>
    <p:cSldViewPr>
      <p:cViewPr varScale="1">
        <p:scale>
          <a:sx n="71" d="100"/>
          <a:sy n="71" d="100"/>
        </p:scale>
        <p:origin x="-782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852936"/>
            <a:ext cx="6282952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2699792" y="1988840"/>
            <a:ext cx="619268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9792" y="1988840"/>
            <a:ext cx="619268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1282" y="2058018"/>
            <a:ext cx="6429420" cy="3459214"/>
          </a:xfrm>
        </p:spPr>
        <p:txBody>
          <a:bodyPr>
            <a:noAutofit/>
          </a:bodyPr>
          <a:lstStyle/>
          <a:p>
            <a:r>
              <a:rPr lang="uk-UA" sz="4800" dirty="0" smtClean="0"/>
              <a:t/>
            </a:r>
            <a:br>
              <a:rPr lang="uk-UA" sz="4800" dirty="0" smtClean="0"/>
            </a:br>
            <a:r>
              <a:rPr lang="uk-UA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«Наші діти-другокласники</a:t>
            </a:r>
            <a:r>
              <a:rPr lang="uk-UA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  <a:br>
              <a:rPr lang="uk-UA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i="1" spc="300" dirty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uk-UA" i="1" spc="300" dirty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uk-UA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sz="2400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Підготувала вчитель </a:t>
            </a:r>
            <a:br>
              <a:rPr lang="uk-UA" sz="2400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sz="2400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Борщівського НВК «ЗНЗ І-ІІІ ст.</a:t>
            </a:r>
            <a:br>
              <a:rPr lang="uk-UA" sz="2400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sz="2400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№3 – гімназія ім. Р. </a:t>
            </a:r>
            <a:r>
              <a:rPr lang="uk-UA" sz="2400" i="1" spc="300" dirty="0" err="1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Андріяшика</a:t>
            </a:r>
            <a:r>
              <a:rPr lang="uk-UA" sz="2400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  <a:br>
              <a:rPr lang="uk-UA" sz="2400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sz="2400" i="1" spc="300" dirty="0" smtClean="0">
                <a:ln w="31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ГЕРАСИМІВ Н. Я.</a:t>
            </a:r>
            <a:endParaRPr lang="uk-UA" sz="2400" b="1" i="1" dirty="0">
              <a:ln w="3175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2559" y="980728"/>
            <a:ext cx="4806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Батьківський всеобуч-практикум</a:t>
            </a:r>
            <a:endParaRPr lang="uk-UA" sz="3600" b="1" i="1" dirty="0" smtClean="0">
              <a:ln w="1905"/>
              <a:solidFill>
                <a:srgbClr val="66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07704" y="692696"/>
            <a:ext cx="6984776" cy="5976664"/>
          </a:xfrm>
        </p:spPr>
        <p:txBody>
          <a:bodyPr>
            <a:normAutofit fontScale="92500" lnSpcReduction="10000"/>
          </a:bodyPr>
          <a:lstStyle/>
          <a:p>
            <a:r>
              <a:rPr lang="uk-UA" sz="5400" b="1" dirty="0" smtClean="0">
                <a:solidFill>
                  <a:srgbClr val="FF0000"/>
                </a:solidFill>
              </a:rPr>
              <a:t>ГРА</a:t>
            </a:r>
            <a:r>
              <a:rPr lang="uk-UA" dirty="0" smtClean="0"/>
              <a:t> </a:t>
            </a:r>
            <a:r>
              <a:rPr lang="uk-UA" b="1" dirty="0" smtClean="0"/>
              <a:t>– добровільна діяльність дитини. У грі вона росте і розвивається.</a:t>
            </a:r>
          </a:p>
          <a:p>
            <a:r>
              <a:rPr lang="uk-UA" sz="5400" b="1" dirty="0" smtClean="0">
                <a:solidFill>
                  <a:srgbClr val="FF0000"/>
                </a:solidFill>
              </a:rPr>
              <a:t>ГРА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dirty="0" smtClean="0"/>
              <a:t> </a:t>
            </a:r>
            <a:r>
              <a:rPr lang="uk-UA" b="1" dirty="0" smtClean="0"/>
              <a:t>охоплює </a:t>
            </a:r>
            <a:r>
              <a:rPr lang="uk-UA" b="1" dirty="0" smtClean="0"/>
              <a:t>все:  </a:t>
            </a:r>
          </a:p>
          <a:p>
            <a:pPr marL="0" indent="0">
              <a:buNone/>
            </a:pPr>
            <a:r>
              <a:rPr lang="uk-UA" b="1" dirty="0"/>
              <a:t>	</a:t>
            </a:r>
            <a:r>
              <a:rPr lang="uk-UA" b="1" dirty="0" smtClean="0"/>
              <a:t>		        </a:t>
            </a:r>
            <a:r>
              <a:rPr lang="uk-UA" b="1" dirty="0" smtClean="0"/>
              <a:t>увагу</a:t>
            </a:r>
            <a:r>
              <a:rPr lang="uk-UA" b="1" dirty="0" smtClean="0"/>
              <a:t>,</a:t>
            </a:r>
          </a:p>
          <a:p>
            <a:pPr marL="0" indent="0">
              <a:buNone/>
            </a:pPr>
            <a:r>
              <a:rPr lang="uk-UA" b="1" dirty="0"/>
              <a:t> </a:t>
            </a:r>
            <a:r>
              <a:rPr lang="uk-UA" b="1" dirty="0" smtClean="0"/>
              <a:t>                                       пам’ять,</a:t>
            </a:r>
          </a:p>
          <a:p>
            <a:pPr marL="0" indent="0">
              <a:buNone/>
            </a:pPr>
            <a:r>
              <a:rPr lang="uk-UA" b="1" dirty="0"/>
              <a:t> </a:t>
            </a:r>
            <a:r>
              <a:rPr lang="uk-UA" b="1" dirty="0" smtClean="0"/>
              <a:t>                                       мислення,</a:t>
            </a:r>
          </a:p>
          <a:p>
            <a:pPr marL="0" indent="0">
              <a:buNone/>
            </a:pPr>
            <a:r>
              <a:rPr lang="uk-UA" b="1" dirty="0"/>
              <a:t> </a:t>
            </a:r>
            <a:r>
              <a:rPr lang="uk-UA" b="1" dirty="0" smtClean="0"/>
              <a:t>                                       новий досвід,</a:t>
            </a:r>
          </a:p>
          <a:p>
            <a:pPr marL="0" indent="0">
              <a:buNone/>
            </a:pPr>
            <a:r>
              <a:rPr lang="uk-UA" b="1" dirty="0"/>
              <a:t> </a:t>
            </a:r>
            <a:r>
              <a:rPr lang="uk-UA" b="1" dirty="0" smtClean="0"/>
              <a:t>                                       комунікацію.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Треба визнати той факт, що у грі відбувається розвиток дитини.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836712"/>
            <a:ext cx="6768752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400" b="1" dirty="0" smtClean="0">
                <a:solidFill>
                  <a:srgbClr val="FF0000"/>
                </a:solidFill>
              </a:rPr>
              <a:t>Пориньте у світ дитини!  </a:t>
            </a:r>
          </a:p>
          <a:p>
            <a:pPr marL="0" indent="0">
              <a:buNone/>
            </a:pPr>
            <a:r>
              <a:rPr lang="uk-UA" sz="4400" b="1" dirty="0" smtClean="0">
                <a:solidFill>
                  <a:srgbClr val="7030A0"/>
                </a:solidFill>
              </a:rPr>
              <a:t>Зробіть з навчання казку, гру.</a:t>
            </a:r>
          </a:p>
          <a:p>
            <a:pPr marL="0" indent="0">
              <a:buNone/>
            </a:pPr>
            <a:r>
              <a:rPr lang="uk-UA" sz="4400" b="1" dirty="0" smtClean="0"/>
              <a:t>Тоді дитина знатиме, що навіть при виконанні важкого  завдання  можна отримати задоволення.</a:t>
            </a:r>
            <a:endParaRPr lang="uk-UA" sz="4400" b="1" dirty="0"/>
          </a:p>
        </p:txBody>
      </p:sp>
    </p:spTree>
    <p:extLst>
      <p:ext uri="{BB962C8B-B14F-4D97-AF65-F5344CB8AC3E}">
        <p14:creationId xmlns:p14="http://schemas.microsoft.com/office/powerpoint/2010/main" val="16150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33678" y="783187"/>
            <a:ext cx="8410322" cy="580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664953" rIns="91440" bIns="3332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Обніміть дитину, пригорніть до себе,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Подаруйте крила, щоб летіла в небо.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Їй читайте казку, розкажіть про диво,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Принесіть їй радість, щоб була щаслива.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Поведіть </a:t>
            </a: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у </a:t>
            </a: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поле стежкою в’юнкою,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Щоб вона впивалась ніжною красою.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Заведіть за руку в чарівне довкілля,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Лиш не допускайте злоби і свавілля.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Добротою серце вмійте підкорити,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Щоб дитині світло захотілось жити.</a:t>
            </a:r>
            <a:b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endParaRPr kumimoji="0" lang="uk-UA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9752" y="836712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rgbClr val="FF0000"/>
                </a:solidFill>
              </a:rPr>
              <a:t>Обніміть дитину</a:t>
            </a:r>
            <a:endParaRPr lang="uk-UA" sz="5400" dirty="0">
              <a:solidFill>
                <a:srgbClr val="FF0000"/>
              </a:solidFill>
            </a:endParaRPr>
          </a:p>
        </p:txBody>
      </p:sp>
      <p:pic>
        <p:nvPicPr>
          <p:cNvPr id="5" name="01Andrea Bocelli Ave Mar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6558" y="461664"/>
            <a:ext cx="487363" cy="4873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0" y="525463"/>
            <a:ext cx="8424863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3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4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01Andrea Bocelli Ave Mari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3075" y="3833813"/>
            <a:ext cx="487363" cy="48736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2348880"/>
            <a:ext cx="65527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</a:rPr>
              <a:t>Спасибі за увагу. До нових зустрічей.</a:t>
            </a:r>
            <a:endParaRPr lang="uk-UA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3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63688" y="1268760"/>
            <a:ext cx="62646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          </a:t>
            </a:r>
            <a:r>
              <a:rPr lang="uk-UA" sz="2800" b="1" dirty="0" smtClean="0">
                <a:solidFill>
                  <a:srgbClr val="7030A0"/>
                </a:solidFill>
              </a:rPr>
              <a:t>Розвиток розумових здібностей дитини визначають </a:t>
            </a:r>
            <a:r>
              <a:rPr lang="uk-UA" sz="2800" b="1" dirty="0" smtClean="0">
                <a:solidFill>
                  <a:srgbClr val="FF0000"/>
                </a:solidFill>
              </a:rPr>
              <a:t>час і практика</a:t>
            </a:r>
            <a:r>
              <a:rPr lang="uk-UA" sz="2800" b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uk-UA" sz="2800" b="1" dirty="0" smtClean="0">
                <a:solidFill>
                  <a:srgbClr val="7030A0"/>
                </a:solidFill>
              </a:rPr>
              <a:t>           Кожна дитина </a:t>
            </a:r>
            <a:r>
              <a:rPr lang="uk-UA" sz="2800" b="1" dirty="0" smtClean="0">
                <a:solidFill>
                  <a:srgbClr val="FF0000"/>
                </a:solidFill>
              </a:rPr>
              <a:t>здібна.  </a:t>
            </a:r>
            <a:r>
              <a:rPr lang="uk-UA" sz="2800" b="1" dirty="0" smtClean="0">
                <a:solidFill>
                  <a:srgbClr val="7030A0"/>
                </a:solidFill>
              </a:rPr>
              <a:t>Але ці здібності треба в собі </a:t>
            </a:r>
            <a:r>
              <a:rPr lang="uk-UA" sz="2800" b="1" dirty="0" smtClean="0">
                <a:solidFill>
                  <a:srgbClr val="FF0000"/>
                </a:solidFill>
              </a:rPr>
              <a:t>розвивати</a:t>
            </a:r>
            <a:r>
              <a:rPr lang="uk-UA" sz="2800" b="1" dirty="0" smtClean="0">
                <a:solidFill>
                  <a:srgbClr val="7030A0"/>
                </a:solidFill>
              </a:rPr>
              <a:t>. Кожна дитина розвивається </a:t>
            </a:r>
            <a:r>
              <a:rPr lang="uk-UA" sz="2800" b="1" dirty="0" smtClean="0">
                <a:solidFill>
                  <a:srgbClr val="FF0000"/>
                </a:solidFill>
              </a:rPr>
              <a:t>в своєму темпі</a:t>
            </a:r>
            <a:r>
              <a:rPr lang="uk-UA" sz="2800" b="1" dirty="0" smtClean="0">
                <a:solidFill>
                  <a:srgbClr val="7030A0"/>
                </a:solidFill>
              </a:rPr>
              <a:t>!</a:t>
            </a:r>
          </a:p>
          <a:p>
            <a:r>
              <a:rPr lang="uk-UA" sz="2800" b="1" dirty="0">
                <a:solidFill>
                  <a:srgbClr val="7030A0"/>
                </a:solidFill>
              </a:rPr>
              <a:t> </a:t>
            </a:r>
            <a:r>
              <a:rPr lang="uk-UA" sz="2800" b="1" dirty="0" smtClean="0">
                <a:solidFill>
                  <a:srgbClr val="7030A0"/>
                </a:solidFill>
              </a:rPr>
              <a:t>          Батькам слід пам’ятати, що в навчанні важлива не стільки оцінка, скільки реальні знання та вміння учня, його працьовитість, відповідальність, потреба у здобутті знань.</a:t>
            </a:r>
            <a:endParaRPr lang="uk-UA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3280" y="357166"/>
            <a:ext cx="6480720" cy="1336698"/>
          </a:xfrm>
        </p:spPr>
        <p:txBody>
          <a:bodyPr/>
          <a:lstStyle/>
          <a:p>
            <a:r>
              <a:rPr lang="ru-RU" dirty="0" err="1" smtClean="0">
                <a:solidFill>
                  <a:schemeClr val="tx1"/>
                </a:solidFill>
              </a:rPr>
              <a:t>Що</a:t>
            </a:r>
            <a:r>
              <a:rPr lang="ru-RU" dirty="0" smtClean="0">
                <a:solidFill>
                  <a:schemeClr val="tx1"/>
                </a:solidFill>
              </a:rPr>
              <a:t> ж </a:t>
            </a:r>
            <a:r>
              <a:rPr lang="ru-RU" dirty="0" err="1" smtClean="0">
                <a:solidFill>
                  <a:schemeClr val="tx1"/>
                </a:solidFill>
              </a:rPr>
              <a:t>таке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увага</a:t>
            </a:r>
            <a:r>
              <a:rPr lang="ru-RU" dirty="0" smtClean="0">
                <a:solidFill>
                  <a:schemeClr val="tx1"/>
                </a:solidFill>
              </a:rPr>
              <a:t>?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"/>
            <a:ext cx="9144000" cy="6858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47664" y="620688"/>
            <a:ext cx="6984776" cy="49514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i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		</a:t>
            </a:r>
            <a:r>
              <a:rPr lang="ru-RU" sz="3600" b="1" i="1" dirty="0" err="1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У</a:t>
            </a:r>
            <a:r>
              <a:rPr lang="ru-RU" sz="3600" b="1" dirty="0" err="1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спіхи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вашої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дитини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в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навчанні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й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інших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видах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діяльності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багато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в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чому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залежать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від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сформованої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в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неї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здатності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бути </a:t>
            </a:r>
            <a:r>
              <a:rPr lang="ru-RU" sz="3600" b="1" dirty="0" err="1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уважною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</a:t>
            </a:r>
          </a:p>
          <a:p>
            <a:pPr>
              <a:buNone/>
            </a:pPr>
            <a:r>
              <a:rPr lang="ru-RU" sz="3600" b="1" i="1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i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    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Нерідко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через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недолік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уваги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дитині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важко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вчитися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в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школі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</a:t>
            </a:r>
            <a:r>
              <a:rPr lang="ru-RU" sz="3600" i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 </a:t>
            </a:r>
            <a:endParaRPr lang="ru-RU" sz="3600" i="1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7344816" cy="2448272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ЩО  Ж  ТАКЕ  УВАГА ?</a:t>
            </a:r>
            <a:r>
              <a:rPr lang="uk-UA" dirty="0" smtClean="0">
                <a:solidFill>
                  <a:srgbClr val="FF0000"/>
                </a:solidFill>
              </a:rPr>
              <a:t/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/>
            </a:r>
            <a:br>
              <a:rPr lang="uk-UA" dirty="0" smtClean="0">
                <a:solidFill>
                  <a:srgbClr val="FF0000"/>
                </a:solidFill>
              </a:rPr>
            </a:b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2708920"/>
            <a:ext cx="6264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FF0000"/>
                </a:solidFill>
              </a:rPr>
              <a:t>УВАГА</a:t>
            </a:r>
            <a:r>
              <a:rPr lang="uk-UA" sz="4800" b="1" dirty="0"/>
              <a:t> – це здатність людини зосередитись на певних об’єктах і явищах.</a:t>
            </a:r>
          </a:p>
        </p:txBody>
      </p:sp>
    </p:spTree>
    <p:extLst>
      <p:ext uri="{BB962C8B-B14F-4D97-AF65-F5344CB8AC3E}">
        <p14:creationId xmlns:p14="http://schemas.microsoft.com/office/powerpoint/2010/main" val="1779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00298" y="1500174"/>
            <a:ext cx="6643702" cy="408336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		</a:t>
            </a:r>
            <a:r>
              <a:rPr lang="ru-RU" sz="4000" b="1" dirty="0" err="1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Концентрація</a:t>
            </a:r>
            <a:r>
              <a:rPr lang="ru-RU" sz="4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уваги</a:t>
            </a:r>
            <a:r>
              <a:rPr lang="ru-RU" sz="4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-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уміння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зосередитися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на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потрібному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об'єкті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окремих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його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частинах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або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ознаках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здатність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вникнути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в проблему, </a:t>
            </a:r>
            <a:r>
              <a:rPr lang="ru-RU" sz="3600" b="1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завдання</a:t>
            </a:r>
            <a:r>
              <a:rPr lang="ru-RU" sz="36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</a:t>
            </a:r>
            <a:endParaRPr lang="ru-RU" sz="3600" b="1" i="1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46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912768" cy="4823306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           </a:t>
            </a:r>
            <a:r>
              <a:rPr lang="uk-UA" b="1" dirty="0" smtClean="0">
                <a:solidFill>
                  <a:srgbClr val="FF0000"/>
                </a:solidFill>
              </a:rPr>
              <a:t>Неуважність</a:t>
            </a:r>
            <a:r>
              <a:rPr lang="uk-UA" sz="2800" b="1" dirty="0" smtClean="0">
                <a:solidFill>
                  <a:srgbClr val="FF0000"/>
                </a:solidFill>
              </a:rPr>
              <a:t> – одна із       найпоширеніших причин поганої успішності.</a:t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dirty="0" smtClean="0">
                <a:solidFill>
                  <a:srgbClr val="FF0000"/>
                </a:solidFill>
              </a:rPr>
              <a:t>   </a:t>
            </a:r>
            <a:r>
              <a:rPr lang="uk-UA" sz="2800" b="1" dirty="0" smtClean="0">
                <a:solidFill>
                  <a:srgbClr val="0070C0"/>
                </a:solidFill>
              </a:rPr>
              <a:t>Часто нерозуміння навчального матеріалу, поява помилок під час виконання самостійних завдань,  пояснюється не відсутністю здібностей до цих видів занять, не слабкою кмітливістю, а недостатньою увагою.</a:t>
            </a:r>
            <a:br>
              <a:rPr lang="uk-UA" sz="2800" b="1" dirty="0" smtClean="0">
                <a:solidFill>
                  <a:srgbClr val="0070C0"/>
                </a:solidFill>
              </a:rPr>
            </a:br>
            <a:r>
              <a:rPr lang="uk-UA" sz="2800" b="1" dirty="0" smtClean="0">
                <a:solidFill>
                  <a:srgbClr val="0070C0"/>
                </a:solidFill>
              </a:rPr>
              <a:t>     </a:t>
            </a:r>
            <a:endParaRPr lang="uk-UA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9191" y="4581128"/>
            <a:ext cx="65527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B050"/>
                </a:solidFill>
              </a:rPr>
              <a:t>На несподівано поставлене запитання дитина відповідає не відразу, хоча й може знати відповідь на нього. Їй потрібна пауза…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0"/>
            <a:ext cx="565212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		</a:t>
            </a:r>
          </a:p>
          <a:p>
            <a:pPr>
              <a:buNone/>
            </a:pP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		</a:t>
            </a:r>
            <a:r>
              <a:rPr lang="ru-RU" sz="4400" b="1" dirty="0" err="1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Пам’ять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– 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це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запам’ятовування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збереження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, і 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пізніше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відтворення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людиною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власного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досвіду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.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8" name="Picture 4" descr="Ð ÐµÐ·ÑÐ»ÑÑÐ°Ñ Ð¿Ð¾ÑÑÐºÑ Ð·Ð¾Ð±ÑÐ°Ð¶ÐµÐ½Ñ Ð·Ð° Ð·Ð°Ð¿Ð¸ÑÐ¾Ð¼ &quot;Ð´Ð¸ÑÐ¸Ð½Ð° Ð´ÑÐ¼Ð°Ñ ÐºÐ°ÑÑÐ¸Ð½ÐºÐ°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39179">
            <a:off x="5542795" y="1847779"/>
            <a:ext cx="3414887" cy="3143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" y="-14429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9672" y="2276872"/>
            <a:ext cx="6120680" cy="14401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Залежно від мети діяльності пам’ять поділяють на:</a:t>
            </a:r>
            <a:endParaRPr lang="uk-UA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589795"/>
            <a:ext cx="2520280" cy="7920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мимовільну</a:t>
            </a:r>
            <a:endParaRPr lang="uk-UA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4589795"/>
            <a:ext cx="2520280" cy="7920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довільну</a:t>
            </a:r>
            <a:endParaRPr lang="uk-UA" sz="4000" b="1" dirty="0"/>
          </a:p>
        </p:txBody>
      </p:sp>
      <p:cxnSp>
        <p:nvCxnSpPr>
          <p:cNvPr id="9" name="Прямая со стрелкой 8"/>
          <p:cNvCxnSpPr>
            <a:stCxn id="4" idx="2"/>
            <a:endCxn id="5" idx="0"/>
          </p:cNvCxnSpPr>
          <p:nvPr/>
        </p:nvCxnSpPr>
        <p:spPr>
          <a:xfrm flipH="1">
            <a:off x="2447764" y="3717032"/>
            <a:ext cx="2232248" cy="8727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2"/>
            <a:endCxn id="6" idx="0"/>
          </p:cNvCxnSpPr>
          <p:nvPr/>
        </p:nvCxnSpPr>
        <p:spPr>
          <a:xfrm>
            <a:off x="4680012" y="3717032"/>
            <a:ext cx="2088232" cy="8727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5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1196752"/>
            <a:ext cx="6768752" cy="5229200"/>
          </a:xfrm>
        </p:spPr>
        <p:txBody>
          <a:bodyPr>
            <a:normAutofit/>
          </a:bodyPr>
          <a:lstStyle/>
          <a:p>
            <a:pPr lvl="1"/>
            <a:r>
              <a:rPr lang="uk-UA" b="1" dirty="0" smtClean="0">
                <a:solidFill>
                  <a:srgbClr val="FF0000"/>
                </a:solidFill>
              </a:rPr>
              <a:t>МИМОВІЛЬНА </a:t>
            </a:r>
            <a:r>
              <a:rPr lang="uk-UA" b="1" dirty="0" smtClean="0">
                <a:solidFill>
                  <a:srgbClr val="FF0000"/>
                </a:solidFill>
              </a:rPr>
              <a:t>ПАМ’ЯТЬ-</a:t>
            </a:r>
            <a:r>
              <a:rPr lang="uk-UA" b="1" dirty="0" smtClean="0"/>
              <a:t>відсутня спеціальна мета щось </a:t>
            </a:r>
            <a:r>
              <a:rPr lang="uk-UA" b="1" dirty="0" smtClean="0"/>
              <a:t>запам’ятати.</a:t>
            </a:r>
          </a:p>
          <a:p>
            <a:endParaRPr lang="uk-UA" b="1" dirty="0" smtClean="0"/>
          </a:p>
          <a:p>
            <a:pPr lvl="1"/>
            <a:r>
              <a:rPr lang="uk-UA" b="1" dirty="0" smtClean="0">
                <a:solidFill>
                  <a:srgbClr val="FF0000"/>
                </a:solidFill>
              </a:rPr>
              <a:t>ДОВІЛЬНА ПАМ’ЯТЬ-</a:t>
            </a:r>
          </a:p>
          <a:p>
            <a:pPr marL="0" indent="0">
              <a:buNone/>
            </a:pPr>
            <a:r>
              <a:rPr lang="uk-UA" b="1" dirty="0"/>
              <a:t>п</a:t>
            </a:r>
            <a:r>
              <a:rPr lang="uk-UA" b="1" dirty="0" smtClean="0"/>
              <a:t>ов’язана із постановкою суб’єктом мети, тобто мети запам’ятати, завчити і </a:t>
            </a:r>
            <a:r>
              <a:rPr lang="uk-UA" b="1" dirty="0"/>
              <a:t>зберегти </a:t>
            </a:r>
            <a:r>
              <a:rPr lang="uk-UA" b="1" dirty="0" smtClean="0"/>
              <a:t>певний </a:t>
            </a:r>
            <a:r>
              <a:rPr lang="uk-UA" b="1" dirty="0"/>
              <a:t>обсяг </a:t>
            </a:r>
            <a:r>
              <a:rPr lang="uk-UA" b="1" dirty="0" smtClean="0"/>
              <a:t>матеріалу для наступного відтворення.</a:t>
            </a:r>
            <a:endParaRPr lang="uk-UA" b="1" dirty="0"/>
          </a:p>
          <a:p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4647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23728" y="836712"/>
            <a:ext cx="6768752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/>
              <a:t>       </a:t>
            </a:r>
            <a:r>
              <a:rPr lang="uk-UA" sz="4000" b="1" dirty="0" smtClean="0">
                <a:solidFill>
                  <a:srgbClr val="0070C0"/>
                </a:solidFill>
              </a:rPr>
              <a:t>Ці функції психічної діяльності (</a:t>
            </a:r>
            <a:r>
              <a:rPr lang="uk-UA" sz="4000" b="1" dirty="0" smtClean="0">
                <a:solidFill>
                  <a:srgbClr val="FF0000"/>
                </a:solidFill>
              </a:rPr>
              <a:t>увага, пам’ять</a:t>
            </a:r>
            <a:r>
              <a:rPr lang="uk-UA" sz="4000" b="1" dirty="0" smtClean="0">
                <a:solidFill>
                  <a:srgbClr val="0070C0"/>
                </a:solidFill>
              </a:rPr>
              <a:t>) можна і потрібно  розвивати  та  тренувати.</a:t>
            </a:r>
          </a:p>
          <a:p>
            <a:pPr marL="0" indent="0">
              <a:buNone/>
            </a:pPr>
            <a:r>
              <a:rPr lang="uk-UA" sz="4000" dirty="0" smtClean="0"/>
              <a:t>      </a:t>
            </a:r>
            <a:r>
              <a:rPr lang="uk-UA" sz="4000" b="1" dirty="0" smtClean="0">
                <a:solidFill>
                  <a:srgbClr val="7030A0"/>
                </a:solidFill>
              </a:rPr>
              <a:t>До числа ефективних засобів розвитку та тренування цих функцій належать ігри та ігрові вправи.</a:t>
            </a:r>
            <a:endParaRPr lang="uk-UA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3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bd9521bd61c27d108bff6b2e425a944cf04995"/>
</p:tagLst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261</Words>
  <Application>Microsoft Office PowerPoint</Application>
  <PresentationFormat>Экран (4:3)</PresentationFormat>
  <Paragraphs>42</Paragraphs>
  <Slides>13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«Наші діти-другокласники»   Підготувала вчитель  Борщівського НВК «ЗНЗ І-ІІІ ст. №3 – гімназія ім. Р. Андріяшика» ГЕРАСИМІВ Н. Я.</vt:lpstr>
      <vt:lpstr>Презентация PowerPoint</vt:lpstr>
      <vt:lpstr>Що ж таке увага? </vt:lpstr>
      <vt:lpstr>ЩО  Ж  ТАКЕ  УВАГА ?  </vt:lpstr>
      <vt:lpstr>           Неуважність – одна із       найпоширеніших причин поганої успішності.    Часто нерозуміння навчального матеріалу, поява помилок під час виконання самостійних завдань,  пояснюється не відсутністю здібностей до цих видів занять, не слабкою кмітливістю, а недостатньою увагою.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для учебы</dc:title>
  <dc:creator>obstinate</dc:creator>
  <dc:description>Шаблон презентации с сайта https://presentation-creation.ru/</dc:description>
  <cp:lastModifiedBy>Microsoft Office</cp:lastModifiedBy>
  <cp:revision>1058</cp:revision>
  <dcterms:created xsi:type="dcterms:W3CDTF">2018-02-25T09:09:03Z</dcterms:created>
  <dcterms:modified xsi:type="dcterms:W3CDTF">2019-09-12T11:33:24Z</dcterms:modified>
</cp:coreProperties>
</file>