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80" r:id="rId15"/>
    <p:sldId id="281" r:id="rId16"/>
    <p:sldId id="282" r:id="rId17"/>
    <p:sldId id="270" r:id="rId18"/>
    <p:sldId id="284" r:id="rId19"/>
    <p:sldId id="285" r:id="rId20"/>
    <p:sldId id="271" r:id="rId21"/>
    <p:sldId id="275" r:id="rId22"/>
    <p:sldId id="274" r:id="rId23"/>
    <p:sldId id="272" r:id="rId24"/>
    <p:sldId id="276" r:id="rId25"/>
    <p:sldId id="277" r:id="rId26"/>
    <p:sldId id="268" r:id="rId27"/>
    <p:sldId id="278" r:id="rId28"/>
    <p:sldId id="283" r:id="rId29"/>
    <p:sldId id="27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38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389DE-808C-4A19-8CA8-096109A1222A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58115-8A38-4907-8C5D-CD617C914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257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58115-8A38-4907-8C5D-CD617C914AD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688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58115-8A38-4907-8C5D-CD617C914AD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271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58115-8A38-4907-8C5D-CD617C914AD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472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7B88-E78E-4E67-80E2-1B090EFB7B3F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FFC8-6401-49EB-9DE2-FE4F4280B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654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7B88-E78E-4E67-80E2-1B090EFB7B3F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FFC8-6401-49EB-9DE2-FE4F4280B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362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7B88-E78E-4E67-80E2-1B090EFB7B3F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FFC8-6401-49EB-9DE2-FE4F4280B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842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7B88-E78E-4E67-80E2-1B090EFB7B3F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FFC8-6401-49EB-9DE2-FE4F4280B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548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7B88-E78E-4E67-80E2-1B090EFB7B3F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FFC8-6401-49EB-9DE2-FE4F4280B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103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7B88-E78E-4E67-80E2-1B090EFB7B3F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FFC8-6401-49EB-9DE2-FE4F4280B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09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7B88-E78E-4E67-80E2-1B090EFB7B3F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FFC8-6401-49EB-9DE2-FE4F4280B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39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7B88-E78E-4E67-80E2-1B090EFB7B3F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FFC8-6401-49EB-9DE2-FE4F4280B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80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7B88-E78E-4E67-80E2-1B090EFB7B3F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FFC8-6401-49EB-9DE2-FE4F4280B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794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7B88-E78E-4E67-80E2-1B090EFB7B3F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FFC8-6401-49EB-9DE2-FE4F4280B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73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7B88-E78E-4E67-80E2-1B090EFB7B3F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FFC8-6401-49EB-9DE2-FE4F4280B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003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07B88-E78E-4E67-80E2-1B090EFB7B3F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8FFC8-6401-49EB-9DE2-FE4F4280B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39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.png"/><Relationship Id="rId7" Type="http://schemas.openxmlformats.org/officeDocument/2006/relationships/image" Target="../media/image3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4.png"/><Relationship Id="rId9" Type="http://schemas.openxmlformats.org/officeDocument/2006/relationships/image" Target="../media/image4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6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7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3.gif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6.gif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depositphotos_5859010-Nature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80" y="-99392"/>
            <a:ext cx="9144000" cy="686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76672"/>
            <a:ext cx="8496944" cy="1470025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rabic Typesetting" panose="03020402040406030203" pitchFamily="66" charset="-78"/>
              </a:rPr>
              <a:t>Урок узагальнення знань </a:t>
            </a:r>
            <a:r>
              <a:rPr lang="uk-UA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rabic Typesetting" panose="03020402040406030203" pitchFamily="66" charset="-78"/>
              </a:rPr>
              <a:t/>
            </a:r>
            <a:br>
              <a:rPr lang="uk-UA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rabic Typesetting" panose="03020402040406030203" pitchFamily="66" charset="-78"/>
              </a:rPr>
            </a:br>
            <a:r>
              <a:rPr lang="uk-U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rabic Typesetting" panose="03020402040406030203" pitchFamily="66" charset="-78"/>
              </a:rPr>
              <a:t>    з природознавства</a:t>
            </a:r>
            <a:br>
              <a:rPr lang="uk-U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rabic Typesetting" panose="03020402040406030203" pitchFamily="66" charset="-78"/>
              </a:rPr>
            </a:br>
            <a:r>
              <a:rPr lang="uk-U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rabic Typesetting" panose="03020402040406030203" pitchFamily="66" charset="-78"/>
              </a:rPr>
              <a:t>(1 клас)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  <a:cs typeface="Arabic Typesetting" panose="03020402040406030203" pitchFamily="66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3068960"/>
            <a:ext cx="6400800" cy="1752600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Підготувала</a:t>
            </a:r>
          </a:p>
          <a:p>
            <a:r>
              <a:rPr lang="uk-UA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вчитель Борщівського НВК “ЗНЗ </a:t>
            </a:r>
            <a:r>
              <a:rPr lang="uk-UA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І-ІІІст</a:t>
            </a:r>
            <a:r>
              <a:rPr lang="uk-UA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№3- гімназія </a:t>
            </a:r>
          </a:p>
          <a:p>
            <a:r>
              <a:rPr lang="uk-UA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ім. Р.</a:t>
            </a:r>
            <a:r>
              <a:rPr lang="uk-UA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Андріяшика</a:t>
            </a:r>
            <a:r>
              <a:rPr lang="uk-UA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Герасимів Н.Я.</a:t>
            </a:r>
          </a:p>
          <a:p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7615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11157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688" y="-728221"/>
            <a:ext cx="121920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2" descr="AN00424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06234" y="1052736"/>
            <a:ext cx="381635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1" descr="j00840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29000"/>
            <a:ext cx="3527425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Тварини з обтічною формою тіла, покритою лускою, живуть у водоймах;</a:t>
            </a:r>
          </a:p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іло складається: </a:t>
            </a: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голова, тулуб, хвіст;</a:t>
            </a:r>
          </a:p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ихають зябрами, розмножуються ікрою;</a:t>
            </a:r>
          </a:p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способом живлення:</a:t>
            </a:r>
          </a:p>
          <a:p>
            <a:pPr marL="0" indent="0">
              <a:buNone/>
            </a:pP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рослиноїдні	хижаки	всеїдні.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2699792" y="177145"/>
            <a:ext cx="3312368" cy="1345189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19872" y="33265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Риби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 descr="j00840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53868">
            <a:off x="-707040" y="305336"/>
            <a:ext cx="4151408" cy="26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64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дминистратор\Desktop\squirrel-wallpaper-1920x1200-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56225" y="-1150938"/>
            <a:ext cx="17556163" cy="1097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Тіло вкрите шерстю. Всі звірі народжують малят живими і вигодовують їх молоком;</a:t>
            </a:r>
          </a:p>
          <a:p>
            <a:r>
              <a:rPr lang="uk-UA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uk-UA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способом живлення:</a:t>
            </a:r>
          </a:p>
          <a:p>
            <a:pPr marL="0" indent="0">
              <a:buNone/>
            </a:pP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рослиноїдні	хижі	всеїдні;</a:t>
            </a:r>
          </a:p>
          <a:p>
            <a:pPr marL="0" indent="0">
              <a:buNone/>
            </a:pPr>
            <a:r>
              <a:rPr lang="uk-UA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способом проживання:</a:t>
            </a:r>
          </a:p>
          <a:p>
            <a:pPr marL="0" indent="0">
              <a:buNone/>
            </a:pPr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дикі	свійські.</a:t>
            </a:r>
          </a:p>
          <a:p>
            <a:pPr marL="0" indent="0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2699792" y="177145"/>
            <a:ext cx="3312368" cy="1345189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421856" y="404664"/>
            <a:ext cx="1798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/>
              <a:t>Звірі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5912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истратор\Desktop\0d7f6749ae2ccca444e2bd71e2fca8b5_lar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02075" y="-1263650"/>
            <a:ext cx="16002000" cy="1000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Тіло вкрите пір’ям, є крила, дзьоб;</a:t>
            </a:r>
          </a:p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озмножуються, відкладаючи яйця у гнізда, потім їх вигрівають;</a:t>
            </a:r>
          </a:p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способом живлення поділяються:</a:t>
            </a:r>
          </a:p>
          <a:p>
            <a:pPr marL="0" indent="0">
              <a:buNone/>
            </a:pP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рослиноїдні	     хижі	    всеїдні;</a:t>
            </a:r>
          </a:p>
          <a:p>
            <a:pPr marL="0" indent="0">
              <a:buNone/>
            </a:pPr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способом проживання:</a:t>
            </a:r>
          </a:p>
          <a:p>
            <a:pPr marL="0" indent="0">
              <a:buNone/>
            </a:pP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перелітні	    осілі	  птахи-гості</a:t>
            </a:r>
          </a:p>
          <a:p>
            <a:pPr marL="0" indent="0">
              <a:buNone/>
            </a:pP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(кочівники).</a:t>
            </a:r>
          </a:p>
          <a:p>
            <a:endParaRPr lang="uk-UA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8"/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2699792" y="177144"/>
            <a:ext cx="3312368" cy="1345189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19872" y="332656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Птахи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990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дминистратор\Desktop\nature-background-vector-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85184" y="-171400"/>
            <a:ext cx="15229184" cy="69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700000">
            <a:off x="1769" y="658091"/>
            <a:ext cx="8229600" cy="1143000"/>
          </a:xfrm>
        </p:spPr>
        <p:txBody>
          <a:bodyPr>
            <a:noAutofit/>
          </a:bodyPr>
          <a:lstStyle/>
          <a:p>
            <a:r>
              <a:rPr lang="uk-UA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Фізкультхвилинка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468560" y="2744414"/>
            <a:ext cx="9937104" cy="2916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 з-за парт мерщій </a:t>
            </a:r>
            <a:r>
              <a:rPr lang="uk-UA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встаєм</a:t>
            </a:r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</a:p>
          <a:p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Лінькам волі не </a:t>
            </a:r>
            <a:r>
              <a:rPr lang="uk-UA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даєм</a:t>
            </a:r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84906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depositphotos_5859010-Nature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16312"/>
            <a:ext cx="11593288" cy="686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Навіщо людям потрібні тварини?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лако 5"/>
          <p:cNvSpPr/>
          <p:nvPr/>
        </p:nvSpPr>
        <p:spPr>
          <a:xfrm>
            <a:off x="2555776" y="3354334"/>
            <a:ext cx="3312368" cy="1345189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-82928" y="5013175"/>
            <a:ext cx="3312368" cy="1345189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31684" y="1892309"/>
            <a:ext cx="3312368" cy="1345189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ко 9"/>
          <p:cNvSpPr/>
          <p:nvPr/>
        </p:nvSpPr>
        <p:spPr>
          <a:xfrm>
            <a:off x="3851920" y="1449182"/>
            <a:ext cx="3312368" cy="1345189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/>
          <p:cNvSpPr/>
          <p:nvPr/>
        </p:nvSpPr>
        <p:spPr>
          <a:xfrm>
            <a:off x="6156176" y="2564904"/>
            <a:ext cx="3312368" cy="1345189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3339282" y="5506978"/>
            <a:ext cx="3312368" cy="1345189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лако 13"/>
          <p:cNvSpPr/>
          <p:nvPr/>
        </p:nvSpPr>
        <p:spPr>
          <a:xfrm>
            <a:off x="6012160" y="4379292"/>
            <a:ext cx="3312368" cy="1345189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2506942" y="3156398"/>
            <a:ext cx="649978" cy="3958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797444" y="4525730"/>
            <a:ext cx="396044" cy="10523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1687868" y="4414732"/>
            <a:ext cx="1299956" cy="6371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4391980" y="2794372"/>
            <a:ext cx="972108" cy="5599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5570413" y="3354334"/>
            <a:ext cx="729779" cy="943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814138" y="3888576"/>
            <a:ext cx="1710190" cy="5261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156920" y="3552270"/>
            <a:ext cx="2036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Тварини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7544" y="1956069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продукти харчування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99992" y="1521611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окраса природи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08204" y="2564904"/>
            <a:ext cx="2916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осподарська діяльність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00192" y="4485440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ір’я, шовкові    нитки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5902" y="5362603"/>
            <a:ext cx="2674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утро,шкіра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27984" y="585640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" descr="C:\Users\Администратор\Desktop\3715185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10418" y="4613863"/>
            <a:ext cx="2238304" cy="223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1020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24379435-Иллюстрация-природа-фон-с-зеленой-травой-и-божья-кор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1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497" y="240499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ЗНАЙДИ  ПАРУ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Администратор\Desktop\4c129b77e4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56" y="836712"/>
            <a:ext cx="2164045" cy="18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истратор\Desktop\97558905_large_kuric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5308" flipH="1">
            <a:off x="543201" y="2486707"/>
            <a:ext cx="229695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дминистратор\Desktop\95029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13" y="3865091"/>
            <a:ext cx="2214729" cy="172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Администратор\Desktop\0_b2126_c6d1ffb4_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7550" y="5229200"/>
            <a:ext cx="1834962" cy="183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Администратор\Desktop\6d749c31fe1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00" y="861680"/>
            <a:ext cx="2678212" cy="200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Администратор\Desktop\98d3a0f8d6397f9f09ec3e8363e8538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195" y="2651241"/>
            <a:ext cx="2340621" cy="163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Администратор\Desktop\zh3831lf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81457">
            <a:off x="5830172" y="4054964"/>
            <a:ext cx="1622545" cy="162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Администратор\Desktop\366e5746886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3542" y="5551895"/>
            <a:ext cx="1754488" cy="141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2200335" y="2719946"/>
            <a:ext cx="4171865" cy="16313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392511" y="3634710"/>
            <a:ext cx="3362683" cy="19171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392512" y="1866009"/>
            <a:ext cx="3979688" cy="14189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2392512" y="4866236"/>
            <a:ext cx="3362683" cy="10110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1878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24379435-Иллюстрация-природа-фон-с-зеленой-травой-и-божья-кор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1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Закінчити речення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uk-UA" b="1" dirty="0" smtClean="0"/>
              <a:t>Вовк, ведмідь,білка,кажан-це…</a:t>
            </a:r>
          </a:p>
          <a:p>
            <a:r>
              <a:rPr lang="uk-UA" b="1" dirty="0" smtClean="0"/>
              <a:t>Соловей,зозуля,дятел,сова-це…</a:t>
            </a:r>
          </a:p>
          <a:p>
            <a:r>
              <a:rPr lang="uk-UA" b="1" dirty="0" smtClean="0"/>
              <a:t>Окунь,сом,карась,щука-це…</a:t>
            </a:r>
          </a:p>
          <a:p>
            <a:r>
              <a:rPr lang="uk-UA" b="1" dirty="0" smtClean="0"/>
              <a:t>Метелик,мурашка,комар-це…</a:t>
            </a:r>
          </a:p>
          <a:p>
            <a:r>
              <a:rPr lang="uk-UA" b="1" dirty="0" smtClean="0"/>
              <a:t>Тварини,які самі собі добувають їжу, захищаються від ворогів, самі влаштовують собі житло-називаються…</a:t>
            </a:r>
          </a:p>
          <a:p>
            <a:r>
              <a:rPr lang="uk-UA" b="1" dirty="0" smtClean="0"/>
              <a:t>Тварини, яких розводять, годують люди, будують для них житло-називаються…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77017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2" descr="C:\Users\Администратор\Desktop\24379435-Иллюстрация-природа-фон-с-зеленой-травой-и-божья-кор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1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 “Назви правило”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844824"/>
            <a:ext cx="2448272" cy="2304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94535" y="4309363"/>
            <a:ext cx="2448272" cy="2304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96136" y="1870599"/>
            <a:ext cx="2448272" cy="2304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96136" y="4309363"/>
            <a:ext cx="2448272" cy="2304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002547" y="2060848"/>
            <a:ext cx="2232248" cy="194421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940152" y="2024844"/>
            <a:ext cx="2232248" cy="194421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993237" y="4489383"/>
            <a:ext cx="2232248" cy="194421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904148" y="4470869"/>
            <a:ext cx="2232248" cy="194421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Администратор\Desktop\3715185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491" y="2482683"/>
            <a:ext cx="1522381" cy="152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12029_bisl_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22220">
            <a:off x="855159" y="2101257"/>
            <a:ext cx="1716331" cy="122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1403648" y="2276872"/>
            <a:ext cx="1512168" cy="148175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8" name="Picture 4" descr="C:\Users\Администратор\Desktop\0_8880e_eea2051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7" y="2731052"/>
            <a:ext cx="1558880" cy="120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дминистратор\Desktop\w256h2561372501669Hand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666" y="2124559"/>
            <a:ext cx="1304441" cy="130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6300192" y="2256075"/>
            <a:ext cx="1512168" cy="148175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4" idx="2"/>
            <a:endCxn id="14" idx="7"/>
          </p:cNvCxnSpPr>
          <p:nvPr/>
        </p:nvCxnSpPr>
        <p:spPr>
          <a:xfrm flipV="1">
            <a:off x="993237" y="4774107"/>
            <a:ext cx="1905343" cy="6873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002547" y="5013176"/>
            <a:ext cx="2057285" cy="7397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1145637" y="5301208"/>
            <a:ext cx="2079848" cy="6873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1002547" y="4581128"/>
            <a:ext cx="1621225" cy="5784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1220577" y="4885427"/>
            <a:ext cx="592582" cy="8674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1043608" y="5037827"/>
            <a:ext cx="592582" cy="8674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1403648" y="4581128"/>
            <a:ext cx="736598" cy="11555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1691680" y="4509120"/>
            <a:ext cx="736598" cy="11555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2051720" y="4509120"/>
            <a:ext cx="736598" cy="11555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2395242" y="4581128"/>
            <a:ext cx="736598" cy="11555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30" name="Picture 6" descr="C:\Users\Администратор\Desktop\801054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037827"/>
            <a:ext cx="2072265" cy="134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Прямая соединительная линия 72"/>
          <p:cNvCxnSpPr/>
          <p:nvPr/>
        </p:nvCxnSpPr>
        <p:spPr>
          <a:xfrm>
            <a:off x="1448669" y="4677123"/>
            <a:ext cx="1512168" cy="148175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33" name="Picture 8" descr="C:\Users\Администратор\Desktop\3b982856fb5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03324" flipH="1">
            <a:off x="5831059" y="4978879"/>
            <a:ext cx="2257926" cy="51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6" name="Прямая соединительная линия 75"/>
          <p:cNvCxnSpPr/>
          <p:nvPr/>
        </p:nvCxnSpPr>
        <p:spPr>
          <a:xfrm>
            <a:off x="6300192" y="4677123"/>
            <a:ext cx="1512168" cy="148175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33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24379435-Иллюстрация-природа-фон-с-зеленой-травой-и-божья-кор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1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Чиє дитинча?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987008" cy="5069160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свині…			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корови…			</a:t>
            </a:r>
          </a:p>
          <a:p>
            <a:pPr marL="457200" lvl="1" indent="0">
              <a:buNone/>
            </a:pP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качки…				</a:t>
            </a:r>
          </a:p>
          <a:p>
            <a:pPr marL="457200" lvl="1" indent="0">
              <a:buNone/>
            </a:pP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гуски…				</a:t>
            </a:r>
          </a:p>
          <a:p>
            <a:pPr marL="457200" lvl="1" indent="0">
              <a:buNone/>
            </a:pP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кобили…				</a:t>
            </a:r>
          </a:p>
          <a:p>
            <a:pPr marL="457200" lvl="1" indent="0">
              <a:buNone/>
            </a:pP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вівці…				</a:t>
            </a:r>
          </a:p>
          <a:p>
            <a:pPr marL="457200" lvl="1" indent="0">
              <a:buNone/>
            </a:pP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кішки…</a:t>
            </a: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</a:p>
          <a:p>
            <a:pPr marL="457200" lvl="1" indent="0">
              <a:buNone/>
            </a:pP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собаки…			</a:t>
            </a:r>
            <a:endParaRPr lang="uk-UA" dirty="0" smtClean="0"/>
          </a:p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513055" y="1380526"/>
            <a:ext cx="2664296" cy="6080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порося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теля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каченя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гусеня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лоша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ягня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кошеня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цуценя</a:t>
            </a:r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4612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24379435-Иллюстрация-природа-фон-с-зеленой-травой-и-божья-кор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1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b="1" dirty="0" smtClean="0">
                <a:solidFill>
                  <a:srgbClr val="FF0000"/>
                </a:solidFill>
              </a:rPr>
              <a:t>Чия домівка?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3" descr="C:\Users\Администратор\Desktop\a3bbd4f7bcf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19" y="692696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Администратор\Desktop\3715185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132856"/>
            <a:ext cx="1700808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509ccacb6498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234136"/>
            <a:ext cx="1488188" cy="15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дминистратор\Desktop\muraveyni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17031"/>
            <a:ext cx="1488188" cy="141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дминистратор\Desktop\8009260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7" y="3717032"/>
            <a:ext cx="1741761" cy="158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Администратор\Desktop\skvorechnik-material-klondayk-propavshaya-expediti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287" y="-875509"/>
            <a:ext cx="38884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Администратор\Desktop\med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6846" y="5099753"/>
            <a:ext cx="1752778" cy="181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Администратор\Desktop\NAq0xluJIDY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316" y="2204863"/>
            <a:ext cx="2147796" cy="14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1928608" y="2204863"/>
            <a:ext cx="4587608" cy="37828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259631" y="3243267"/>
            <a:ext cx="5256585" cy="1264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1259632" y="1556792"/>
            <a:ext cx="5688632" cy="30752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1928608" y="2924943"/>
            <a:ext cx="4587608" cy="25202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358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depositphotos_5858249-Nature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1279"/>
            <a:ext cx="9140552" cy="686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Тема:Узагальнюючий урок за темою “Різноманіття тварин”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3" descr="C:\Users\Администратор\Desktop\a3bbd4f7bcf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3933056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Мета:</a:t>
            </a: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формувати в учнів уявлення про 	значення тварин у природі і  цінність їх 	для людей, про види тварин, про 	особливі ознаки тварин; розвивати 	вміння </a:t>
            </a:r>
            <a: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іркувати, порівнювати; 	виховувати любов та бережливе 	ставлення до природи.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Администратор\Desktop\3715185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11960" y="4697760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41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дминистратор\Desktop\24379435-Иллюстрация-природа-фон-с-зеленой-травой-и-божья-кор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1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 товариш приніс з лісу їжака. Що ви порадите товаришу?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4" descr="C:\Users\Администратор\Desktop\539808_html_4b570b8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38335"/>
            <a:ext cx="3180305" cy="410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827584" y="1844824"/>
            <a:ext cx="4536504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27584" y="3284984"/>
            <a:ext cx="4536504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27584" y="4792281"/>
            <a:ext cx="4536504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43607" y="1844824"/>
            <a:ext cx="4222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Залишити собі і потурбуватися про нього.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2809" y="3383994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Віднести в ліс, бо вдома він загине.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608" y="4891291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Погратися з ним, а потім відпустити.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7840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дминистратор\Desktop\24379435-Иллюстрация-природа-фон-с-зеленой-травой-и-божья-кор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1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Діти знайшли в дуплі лісові горіхи і гриби. Що вони повинні зробити?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 descr="C:\Users\Администратор\Desktop\a3bbd4f7bcf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8144" y="2741170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827584" y="1844824"/>
            <a:ext cx="4536504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584" y="3284984"/>
            <a:ext cx="4536504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7584" y="4792281"/>
            <a:ext cx="4536504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71600" y="1988840"/>
            <a:ext cx="4248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Забрати собі.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3458816"/>
            <a:ext cx="4248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чіпати.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600" y="4797152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Покласти в дупло щось смачненьке</a:t>
            </a:r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011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дминистратор\Desktop\24379435-Иллюстрация-природа-фон-с-зеленой-травой-и-божья-кор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1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 побачили гніздо в траві. Ваші дії.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99592" y="1640994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/>
              <a:t>Пройду повз нього</a:t>
            </a:r>
            <a:endParaRPr lang="ru-RU" sz="4000" b="1" dirty="0"/>
          </a:p>
        </p:txBody>
      </p:sp>
      <p:pic>
        <p:nvPicPr>
          <p:cNvPr id="1026" name="Picture 2" descr="C:\Users\Администратор\Desktop\20647_html_m607f96bc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00192" y="2633230"/>
            <a:ext cx="2592288" cy="217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0_8880e_eea2051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11365"/>
            <a:ext cx="2585362" cy="199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827584" y="3284984"/>
            <a:ext cx="4536504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27584" y="4792281"/>
            <a:ext cx="4536504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27584" y="1844824"/>
            <a:ext cx="4536504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99592" y="1994937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Пройду повз нього.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1992" y="3502749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Поспостерігаю.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1992" y="4797152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Пожалію, погодую пташенят.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221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дминистратор\Desktop\24379435-Иллюстрация-природа-фон-с-зеленой-травой-и-божья-кор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1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Твої друзі на городі спіймали крота. Як ти вчиниш?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584" y="1844824"/>
            <a:ext cx="4536504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7584" y="3284984"/>
            <a:ext cx="4536504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7584" y="4792281"/>
            <a:ext cx="4536504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15616" y="2134597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Пройду повз них.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3284984"/>
            <a:ext cx="4400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Помістиш в ящик і будеш годувати і спостерігати.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584" y="4779149"/>
            <a:ext cx="4553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Розкажеш про його користь і попросиш відпустити.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C:\Users\Администратор\Desktop\113419269_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0111" y="2069701"/>
            <a:ext cx="3456384" cy="491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5795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2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8" name="Picture 4" descr="C:\Users\Администратор\Desktop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49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Администратор\Desktop\bc16d4f738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92" y="-27097"/>
            <a:ext cx="9161892" cy="691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Вправа   “ Мікрофон”</a:t>
            </a:r>
            <a:endParaRPr lang="ru-RU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6600" b="1" dirty="0" smtClean="0"/>
              <a:t>Я дізнався…</a:t>
            </a:r>
          </a:p>
          <a:p>
            <a:r>
              <a:rPr lang="uk-UA" sz="6600" b="1" dirty="0" smtClean="0"/>
              <a:t>Я можу відрізнити…</a:t>
            </a:r>
          </a:p>
          <a:p>
            <a:r>
              <a:rPr lang="uk-UA" sz="6600" b="1" dirty="0" smtClean="0"/>
              <a:t>Мені на уроці було…</a:t>
            </a:r>
          </a:p>
          <a:p>
            <a:endParaRPr lang="ru-RU" dirty="0"/>
          </a:p>
        </p:txBody>
      </p:sp>
      <p:pic>
        <p:nvPicPr>
          <p:cNvPr id="7" name="Picture 3" descr="C:\Users\Администратор\Desktop\a3bbd4f7bcf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39952" y="4553744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Администратор\Desktop\539808_html_4b570b84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560" y="5112502"/>
            <a:ext cx="1372503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Администратор\Desktop\3715185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6480" y="4729833"/>
            <a:ext cx="1691678" cy="210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5100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esktop\497474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" y="16312"/>
            <a:ext cx="9128617" cy="684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Прошу вас </a:t>
            </a:r>
            <a:r>
              <a:rPr lang="ru-RU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тільки</a:t>
            </a: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не </a:t>
            </a:r>
            <a:r>
              <a:rPr lang="ru-RU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забувати</a:t>
            </a: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 </a:t>
            </a:r>
            <a:b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Кожна</a:t>
            </a: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тварина</a:t>
            </a: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варта</a:t>
            </a: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любові</a:t>
            </a: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 </a:t>
            </a:r>
            <a:b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Кожного дня і </a:t>
            </a:r>
            <a:r>
              <a:rPr lang="ru-RU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кожну</a:t>
            </a: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хвилинку</a:t>
            </a: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b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Оберігати</a:t>
            </a: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всяку</a:t>
            </a: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звіринку</a:t>
            </a: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 </a:t>
            </a:r>
            <a:b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Тільки</a:t>
            </a: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добра </a:t>
            </a:r>
            <a:r>
              <a:rPr lang="ru-RU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їм</a:t>
            </a: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потрібно</a:t>
            </a: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бажати</a:t>
            </a: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b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 </a:t>
            </a:r>
            <a:r>
              <a:rPr lang="ru-RU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намагатися</a:t>
            </a: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не </a:t>
            </a:r>
            <a:r>
              <a:rPr lang="ru-RU" sz="4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ображати</a:t>
            </a: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 </a:t>
            </a:r>
          </a:p>
        </p:txBody>
      </p:sp>
      <p:pic>
        <p:nvPicPr>
          <p:cNvPr id="6" name="Picture 4" descr="C:\Users\Администратор\Desktop\539808_html_4b570b8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269" y="4941167"/>
            <a:ext cx="1505882" cy="194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Администратор\Desktop\3715185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690" y="5651915"/>
            <a:ext cx="1234349" cy="123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876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дминистратор\Desktop\Bankoboev.Ru_vesennii_peizazh_priro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46"/>
            <a:ext cx="9144000" cy="687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уроці не дрімали</a:t>
            </a:r>
            <a:b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звірів ви розпізнавали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/>
              <a:t>	БІЛКА		ЇЖАЧОК		ЗАЙЦІ</a:t>
            </a:r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r>
              <a:rPr lang="uk-UA" b="1" dirty="0" smtClean="0"/>
              <a:t>		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КАЖУТЬ: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ДІТКИ В 1-А КЛ.- ПРОСТО МОЛОДЦІ!!!</a:t>
            </a:r>
            <a:endParaRPr lang="uk-UA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5" name="Picture 3" descr="C:\Users\Администратор\Desktop\a3bbd4f7bcf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2024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Администратор\Desktop\539808_html_4b570b8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78064"/>
            <a:ext cx="1853878" cy="23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Users\Администратор\Desktop\4c06c5bf7d9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760" y="2041327"/>
            <a:ext cx="2236241" cy="268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61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истратор\Desktop\Bankoboev.Ru_vesennii_peizazh_priro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46"/>
            <a:ext cx="9144000" cy="687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Администратор\Desktop\a3bbd4f7bcf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1052736"/>
            <a:ext cx="561662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bol-gri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76" y="3261191"/>
            <a:ext cx="848221" cy="119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Администратор\Desktop\bol-gri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6517" flipH="1">
            <a:off x="6653425" y="3305275"/>
            <a:ext cx="815627" cy="115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дминистратор\Desktop\s_pr_9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548" y="2175557"/>
            <a:ext cx="2900447" cy="337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Администратор\Desktop\bol-gri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6517" flipH="1">
            <a:off x="5889613" y="2989390"/>
            <a:ext cx="815627" cy="115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истратор\Desktop\pechene-oreshki_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469" y="3566198"/>
            <a:ext cx="2170166" cy="117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231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дминистратор\Desktop\img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3"/>
            <a:ext cx="9144000" cy="685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8000" b="1" dirty="0" smtClean="0"/>
              <a:t>  </a:t>
            </a:r>
            <a:r>
              <a:rPr lang="uk-UA" sz="8000" b="1" dirty="0" smtClean="0">
                <a:solidFill>
                  <a:srgbClr val="FF0000"/>
                </a:solidFill>
              </a:rPr>
              <a:t>Дякую за урок!</a:t>
            </a:r>
          </a:p>
          <a:p>
            <a:pPr marL="0" indent="0">
              <a:buNone/>
            </a:pPr>
            <a:r>
              <a:rPr lang="uk-UA" sz="8000" b="1" dirty="0" smtClean="0"/>
              <a:t>		</a:t>
            </a:r>
          </a:p>
          <a:p>
            <a:pPr marL="0" indent="0">
              <a:buNone/>
            </a:pPr>
            <a:r>
              <a:rPr lang="uk-UA" sz="8000" b="1" dirty="0"/>
              <a:t>	</a:t>
            </a:r>
            <a:r>
              <a:rPr lang="uk-UA" sz="8000" b="1" dirty="0" smtClean="0"/>
              <a:t>	</a:t>
            </a:r>
            <a:r>
              <a:rPr lang="uk-UA" sz="8000" b="1" dirty="0" smtClean="0">
                <a:solidFill>
                  <a:srgbClr val="FF0000"/>
                </a:solidFill>
              </a:rPr>
              <a:t>Молодці!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5" name="Picture 3" descr="C:\Users\Администратор\Desktop\a3bbd4f7bcf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0232" y="3979215"/>
            <a:ext cx="2843808" cy="284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Администратор\Desktop\4c06c5bf7d9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807" y="1988840"/>
            <a:ext cx="1804193" cy="216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Администратор\Desktop\539808_html_4b570b84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3979215"/>
            <a:ext cx="1915449" cy="247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Администратор\Desktop\3715185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450" y="5216276"/>
            <a:ext cx="1606748" cy="160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:\Users\Администратор\Desktop\med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2617695"/>
            <a:ext cx="1560826" cy="161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1557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depositphotos_6075842-Landscape-lawn-flow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14338"/>
            <a:ext cx="9363076" cy="936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C:\Users\Администратор\Desktop\539808_html_4b570b8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510" y="5085184"/>
            <a:ext cx="1853878" cy="23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050" y="836712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Знову день почався діти, </a:t>
            </a:r>
          </a:p>
          <a:p>
            <a:pPr marL="0" indent="0" algn="ctr">
              <a:buNone/>
            </a:pP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Всі зібрались на урок.</a:t>
            </a:r>
          </a:p>
          <a:p>
            <a:pPr marL="0" indent="0" algn="ctr">
              <a:buNone/>
            </a:pP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Тож пора нам </a:t>
            </a:r>
            <a:r>
              <a:rPr lang="uk-UA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поспішити-</a:t>
            </a:r>
            <a:endParaRPr lang="uk-UA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 algn="ctr">
              <a:buNone/>
            </a:pP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Кличе в подорож дзвінок.</a:t>
            </a:r>
          </a:p>
          <a:p>
            <a:pPr marL="0" indent="0" algn="ctr">
              <a:buNone/>
            </a:pP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Сьогодні в нас урок звичайний,</a:t>
            </a:r>
          </a:p>
          <a:p>
            <a:pPr marL="0" indent="0" algn="ctr">
              <a:buNone/>
            </a:pP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Та вчить багато нас чому.</a:t>
            </a:r>
          </a:p>
          <a:p>
            <a:pPr marL="0" indent="0" algn="ctr">
              <a:buNone/>
            </a:pP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Хай буде він для нас повчальний,</a:t>
            </a:r>
          </a:p>
          <a:p>
            <a:pPr marL="0" indent="0" algn="ctr">
              <a:buNone/>
            </a:pP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 це </a:t>
            </a:r>
            <a:r>
              <a:rPr lang="uk-UA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подякуєм</a:t>
            </a: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йому.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624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Девіз уроку: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/>
          <a:lstStyle/>
          <a:p>
            <a:pPr marL="0" indent="0">
              <a:buNone/>
            </a:pPr>
            <a:r>
              <a:rPr lang="uk-UA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ani" panose="020B0502040204020203" pitchFamily="34" charset="0"/>
              </a:rPr>
              <a:t>Працюймо усі:  </a:t>
            </a:r>
          </a:p>
          <a:p>
            <a:pPr marL="0" indent="0">
              <a:buNone/>
            </a:pPr>
            <a:r>
              <a:rPr lang="uk-U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ani" panose="020B0502040204020203" pitchFamily="34" charset="0"/>
              </a:rPr>
              <a:t>	</a:t>
            </a:r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ani" panose="020B0502040204020203" pitchFamily="34" charset="0"/>
              </a:rPr>
              <a:t>		</a:t>
            </a:r>
            <a:r>
              <a:rPr lang="uk-U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ani" panose="020B0502040204020203" pitchFamily="34" charset="0"/>
              </a:rPr>
              <a:t>наполегливо,</a:t>
            </a:r>
          </a:p>
          <a:p>
            <a:pPr marL="0" indent="0">
              <a:buNone/>
            </a:pPr>
            <a:r>
              <a:rPr lang="uk-U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ani" panose="020B0502040204020203" pitchFamily="34" charset="0"/>
              </a:rPr>
              <a:t>			швидко,</a:t>
            </a:r>
            <a:endParaRPr lang="uk-UA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Vani" panose="020B0502040204020203" pitchFamily="34" charset="0"/>
            </a:endParaRPr>
          </a:p>
          <a:p>
            <a:pPr marL="0" indent="0">
              <a:buNone/>
            </a:pPr>
            <a:r>
              <a:rPr lang="uk-U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ani" panose="020B0502040204020203" pitchFamily="34" charset="0"/>
              </a:rPr>
              <a:t>			старанно,</a:t>
            </a:r>
          </a:p>
          <a:p>
            <a:pPr marL="0" indent="0">
              <a:buNone/>
            </a:pPr>
            <a:r>
              <a:rPr lang="uk-UA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ani" panose="020B0502040204020203" pitchFamily="34" charset="0"/>
              </a:rPr>
              <a:t>щ</a:t>
            </a:r>
            <a:r>
              <a:rPr lang="uk-U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ani" panose="020B0502040204020203" pitchFamily="34" charset="0"/>
              </a:rPr>
              <a:t>об жодна хвилина не втратилась марно.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6" descr="C:\Users\Администратор\Desktop\4c06c5bf7d9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157278"/>
            <a:ext cx="2236241" cy="268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дминистратор\Desktop\3715185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74" y="2992297"/>
            <a:ext cx="2069900" cy="20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3508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Администратор\Desktop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Куб 4"/>
          <p:cNvSpPr/>
          <p:nvPr/>
        </p:nvSpPr>
        <p:spPr>
          <a:xfrm>
            <a:off x="2339752" y="2822028"/>
            <a:ext cx="2808312" cy="2304256"/>
          </a:xfrm>
          <a:prstGeom prst="cub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55776" y="3996069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 неба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Users\Администратор\Desktop\6_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409" y="1804410"/>
            <a:ext cx="1989623" cy="151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Куб 6"/>
          <p:cNvSpPr/>
          <p:nvPr/>
        </p:nvSpPr>
        <p:spPr>
          <a:xfrm>
            <a:off x="395536" y="2420888"/>
            <a:ext cx="2376264" cy="1836791"/>
          </a:xfrm>
          <a:prstGeom prst="cub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95536" y="2996952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Яка зараз пора року?</a:t>
            </a:r>
          </a:p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Місяць,число?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C:\Users\Администратор\Desktop\899372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04409"/>
            <a:ext cx="2088232" cy="150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Администратор\Desktop\Снежинки, снеговик, зима, горки, сугробы, 1600x12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1665049" cy="112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1950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1400833993_wvsfexjf1zpyh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525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Вони повзають, стрибають,</a:t>
            </a:r>
            <a:br>
              <a:rPr lang="uk-UA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uk-UA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небі високо літають,</a:t>
            </a:r>
            <a:br>
              <a:rPr lang="uk-UA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uk-UA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добре плавають в </a:t>
            </a:r>
            <a:r>
              <a:rPr lang="uk-UA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воді</a:t>
            </a:r>
            <a:r>
              <a:rPr lang="uk-UA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uk-UA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uk-UA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сірі</a:t>
            </a:r>
            <a:r>
              <a:rPr lang="uk-UA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білі і </a:t>
            </a:r>
            <a:r>
              <a:rPr lang="uk-UA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руді.</a:t>
            </a:r>
            <a:r>
              <a:rPr lang="uk-UA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uk-UA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uk-UA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Вони </a:t>
            </a:r>
            <a:r>
              <a:rPr lang="uk-UA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гавкають, пищать,</a:t>
            </a:r>
            <a:br>
              <a:rPr lang="uk-UA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uk-UA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кукурікають, сичать,</a:t>
            </a:r>
            <a:br>
              <a:rPr lang="uk-UA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uk-UA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можуть навіть покусати,</a:t>
            </a:r>
            <a:br>
              <a:rPr lang="uk-UA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uk-UA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 барліг лягають спати,</a:t>
            </a:r>
            <a:br>
              <a:rPr lang="uk-UA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uk-UA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роблять гнізда, риють нори,</a:t>
            </a:r>
            <a:br>
              <a:rPr lang="uk-UA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uk-UA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ще й залазять у комори;</a:t>
            </a:r>
            <a:br>
              <a:rPr lang="uk-UA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uk-UA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 великі, і малі,</a:t>
            </a:r>
            <a:br>
              <a:rPr lang="uk-UA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uk-UA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добрі й дуже-дуже злі.</a:t>
            </a:r>
            <a:br>
              <a:rPr lang="uk-UA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uk-UA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</a:t>
            </a:r>
            <a:r>
              <a:rPr lang="uk-UA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живем</a:t>
            </a:r>
            <a:r>
              <a:rPr lang="uk-UA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без них і </a:t>
            </a:r>
            <a:r>
              <a:rPr lang="uk-UA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днини,</a:t>
            </a:r>
            <a:r>
              <a:rPr lang="uk-UA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uk-UA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uk-UA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Ну, звичайно, це </a:t>
            </a:r>
            <a:r>
              <a:rPr lang="uk-UA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Администратор\Desktop\539808_html_4b570b8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765" y="4869160"/>
            <a:ext cx="1525696" cy="197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76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15234330-Природа-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2"/>
            <a:ext cx="9144000" cy="690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uk-U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Кубування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6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Хто такі тварини?</a:t>
            </a:r>
          </a:p>
          <a:p>
            <a:r>
              <a:rPr lang="uk-UA" sz="36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 ознаки властиві живим істотам?</a:t>
            </a:r>
          </a:p>
          <a:p>
            <a:r>
              <a:rPr lang="uk-UA" sz="36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Чим тварини відрізняються від рослин?</a:t>
            </a:r>
          </a:p>
          <a:p>
            <a:r>
              <a:rPr lang="uk-UA" sz="36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 живуть тварини?</a:t>
            </a:r>
          </a:p>
          <a:p>
            <a:r>
              <a:rPr lang="uk-UA" sz="36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їдять тварини?</a:t>
            </a:r>
          </a:p>
          <a:p>
            <a:r>
              <a:rPr lang="uk-UA" sz="36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 потрібні тварини рослинам?</a:t>
            </a:r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5" name="Куб 4"/>
          <p:cNvSpPr/>
          <p:nvPr/>
        </p:nvSpPr>
        <p:spPr>
          <a:xfrm>
            <a:off x="6876256" y="188640"/>
            <a:ext cx="2090282" cy="1800200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C:\Users\Администратор\Desktop\a3bbd4f7bcf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6256" y="4077072"/>
            <a:ext cx="2954607" cy="295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Администратор\Desktop\3715185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11" y="5509298"/>
            <a:ext cx="1522381" cy="152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82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истратор\Desktop\green-spring-vector-nature-background_399-21474907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" y="22767"/>
            <a:ext cx="9132851" cy="719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Класифікація тварин: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лако 3"/>
          <p:cNvSpPr/>
          <p:nvPr/>
        </p:nvSpPr>
        <p:spPr>
          <a:xfrm>
            <a:off x="3184451" y="1889643"/>
            <a:ext cx="3312368" cy="1345189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813128" y="2208294"/>
            <a:ext cx="2055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Тварини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179512" y="2447393"/>
            <a:ext cx="2520280" cy="1130272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3548" y="264418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Комахи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971600" y="4005064"/>
            <a:ext cx="2520280" cy="1130272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ко 9"/>
          <p:cNvSpPr/>
          <p:nvPr/>
        </p:nvSpPr>
        <p:spPr>
          <a:xfrm>
            <a:off x="3976539" y="4221088"/>
            <a:ext cx="2520280" cy="1130272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/>
          <p:cNvSpPr/>
          <p:nvPr/>
        </p:nvSpPr>
        <p:spPr>
          <a:xfrm>
            <a:off x="6338958" y="2916180"/>
            <a:ext cx="2520280" cy="1130272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619672" y="4218225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Риби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4008" y="446305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Птахи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20272" y="315815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Звірі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Прямая со стрелкой 16"/>
          <p:cNvCxnSpPr>
            <a:stCxn id="4" idx="1"/>
            <a:endCxn id="10" idx="3"/>
          </p:cNvCxnSpPr>
          <p:nvPr/>
        </p:nvCxnSpPr>
        <p:spPr>
          <a:xfrm>
            <a:off x="4840635" y="3233400"/>
            <a:ext cx="396044" cy="10523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9" idx="3"/>
          </p:cNvCxnSpPr>
          <p:nvPr/>
        </p:nvCxnSpPr>
        <p:spPr>
          <a:xfrm flipH="1">
            <a:off x="2231740" y="3158150"/>
            <a:ext cx="1744799" cy="9115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1" idx="3"/>
          </p:cNvCxnSpPr>
          <p:nvPr/>
        </p:nvCxnSpPr>
        <p:spPr>
          <a:xfrm>
            <a:off x="6338958" y="2812495"/>
            <a:ext cx="1260140" cy="1683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2555776" y="2687367"/>
            <a:ext cx="79209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66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Администратор\Desktop\depositphotos_5858249-Nature-backgroun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90"/>
            <a:ext cx="9144000" cy="686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 істота, в якої 6 ніг, тіло складається: голова, груди, черевце;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Землі живе 2 млн. видів комах;</a:t>
            </a:r>
          </a:p>
          <a:p>
            <a:r>
              <a:rPr lang="ru-RU" b="1" i="1" dirty="0" err="1"/>
              <a:t>к</a:t>
            </a:r>
            <a:r>
              <a:rPr lang="ru-RU" b="1" i="1" dirty="0" err="1" smtClean="0"/>
              <a:t>омахи</a:t>
            </a:r>
            <a:r>
              <a:rPr lang="ru-RU" b="1" i="1" dirty="0" smtClean="0"/>
              <a:t> </a:t>
            </a:r>
            <a:r>
              <a:rPr lang="ru-RU" b="1" i="1" dirty="0" err="1"/>
              <a:t>бувають</a:t>
            </a:r>
            <a:r>
              <a:rPr lang="ru-RU" b="1" i="1" dirty="0"/>
              <a:t> </a:t>
            </a:r>
            <a:r>
              <a:rPr lang="ru-RU" b="1" i="1" dirty="0" err="1">
                <a:solidFill>
                  <a:srgbClr val="FF0000"/>
                </a:solidFill>
              </a:rPr>
              <a:t>корисні</a:t>
            </a:r>
            <a:r>
              <a:rPr lang="ru-RU" b="1" i="1" dirty="0"/>
              <a:t> (</a:t>
            </a:r>
            <a:r>
              <a:rPr lang="ru-RU" b="1" i="1" dirty="0" err="1"/>
              <a:t>сонечко</a:t>
            </a:r>
            <a:r>
              <a:rPr lang="ru-RU" b="1" i="1" dirty="0"/>
              <a:t>, </a:t>
            </a:r>
            <a:r>
              <a:rPr lang="ru-RU" b="1" i="1" dirty="0" err="1"/>
              <a:t>бджола</a:t>
            </a:r>
            <a:r>
              <a:rPr lang="ru-RU" b="1" i="1" dirty="0"/>
              <a:t>, </a:t>
            </a:r>
            <a:r>
              <a:rPr lang="ru-RU" b="1" i="1" dirty="0" err="1"/>
              <a:t>мураха</a:t>
            </a:r>
            <a:r>
              <a:rPr lang="ru-RU" b="1" i="1" dirty="0"/>
              <a:t>, </a:t>
            </a:r>
            <a:r>
              <a:rPr lang="ru-RU" b="1" i="1" dirty="0" err="1"/>
              <a:t>джміль</a:t>
            </a:r>
            <a:r>
              <a:rPr lang="ru-RU" b="1" i="1" dirty="0"/>
              <a:t>, бабка) і </a:t>
            </a:r>
            <a:r>
              <a:rPr lang="ru-RU" b="1" i="1" dirty="0" err="1">
                <a:solidFill>
                  <a:srgbClr val="FF0000"/>
                </a:solidFill>
              </a:rPr>
              <a:t>шкідливі</a:t>
            </a:r>
            <a:r>
              <a:rPr lang="ru-RU" b="1" i="1" dirty="0">
                <a:solidFill>
                  <a:srgbClr val="FF0000"/>
                </a:solidFill>
              </a:rPr>
              <a:t> </a:t>
            </a:r>
            <a:r>
              <a:rPr lang="ru-RU" b="1" i="1" dirty="0"/>
              <a:t>(комар, </a:t>
            </a:r>
            <a:r>
              <a:rPr lang="ru-RU" b="1" i="1" dirty="0" err="1"/>
              <a:t>колорадський</a:t>
            </a:r>
            <a:r>
              <a:rPr lang="ru-RU" b="1" i="1" dirty="0"/>
              <a:t> жук, сарана, </a:t>
            </a:r>
            <a:r>
              <a:rPr lang="ru-RU" b="1" i="1" dirty="0" err="1"/>
              <a:t>капустянка</a:t>
            </a:r>
            <a:r>
              <a:rPr lang="ru-RU" b="1" i="1" dirty="0"/>
              <a:t>).</a:t>
            </a:r>
            <a:endParaRPr lang="uk-UA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7" name="Облако 6"/>
          <p:cNvSpPr/>
          <p:nvPr/>
        </p:nvSpPr>
        <p:spPr>
          <a:xfrm>
            <a:off x="2699792" y="177145"/>
            <a:ext cx="3312368" cy="1345189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91880" y="548680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Комахи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C:\Users\Администратор\Desktop\3715185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39951" y="4581128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03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</TotalTime>
  <Words>490</Words>
  <Application>Microsoft Office PowerPoint</Application>
  <PresentationFormat>Экран (4:3)</PresentationFormat>
  <Paragraphs>136</Paragraphs>
  <Slides>29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Урок узагальнення знань      з природознавства (1 клас)</vt:lpstr>
      <vt:lpstr>Тема:Узагальнюючий урок за темою “Різноманіття тварин”</vt:lpstr>
      <vt:lpstr>Презентация PowerPoint</vt:lpstr>
      <vt:lpstr>Девіз уроку:</vt:lpstr>
      <vt:lpstr>Презентация PowerPoint</vt:lpstr>
      <vt:lpstr>Презентация PowerPoint</vt:lpstr>
      <vt:lpstr>“Кубування”</vt:lpstr>
      <vt:lpstr>Класифікація тварин:</vt:lpstr>
      <vt:lpstr>Презентация PowerPoint</vt:lpstr>
      <vt:lpstr>Презентация PowerPoint</vt:lpstr>
      <vt:lpstr>Презентация PowerPoint</vt:lpstr>
      <vt:lpstr>Презентация PowerPoint</vt:lpstr>
      <vt:lpstr>Фізкультхвилинка</vt:lpstr>
      <vt:lpstr>Навіщо людям потрібні тварини?</vt:lpstr>
      <vt:lpstr>ЗНАЙДИ  ПАРУ</vt:lpstr>
      <vt:lpstr>Закінчити речення</vt:lpstr>
      <vt:lpstr>Гра “Назви правило”</vt:lpstr>
      <vt:lpstr>Чиє дитинча?</vt:lpstr>
      <vt:lpstr>Чия домівка?</vt:lpstr>
      <vt:lpstr>Ваш товариш приніс з лісу їжака. Що ви порадите товаришу?</vt:lpstr>
      <vt:lpstr>Діти знайшли в дуплі лісові горіхи і гриби. Що вони повинні зробити?</vt:lpstr>
      <vt:lpstr>Ви побачили гніздо в траві. Ваші дії.</vt:lpstr>
      <vt:lpstr>Твої друзі на городі спіймали крота. Як ти вчиниш?</vt:lpstr>
      <vt:lpstr>Презентация PowerPoint</vt:lpstr>
      <vt:lpstr>Вправа   “ Мікрофон”</vt:lpstr>
      <vt:lpstr>Презентация PowerPoint</vt:lpstr>
      <vt:lpstr>На уроці не дрімали звірів ви розпізнавали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Урок-подорож з природознавства(1 клас)</dc:title>
  <dc:creator>XTreme.ws</dc:creator>
  <cp:lastModifiedBy>user</cp:lastModifiedBy>
  <cp:revision>57</cp:revision>
  <dcterms:created xsi:type="dcterms:W3CDTF">2015-02-21T18:13:42Z</dcterms:created>
  <dcterms:modified xsi:type="dcterms:W3CDTF">2018-01-31T12:31:18Z</dcterms:modified>
</cp:coreProperties>
</file>