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69" r:id="rId7"/>
    <p:sldId id="291" r:id="rId8"/>
    <p:sldId id="292" r:id="rId9"/>
    <p:sldId id="261" r:id="rId10"/>
    <p:sldId id="262" r:id="rId11"/>
    <p:sldId id="263" r:id="rId12"/>
    <p:sldId id="287" r:id="rId13"/>
    <p:sldId id="266" r:id="rId14"/>
    <p:sldId id="288" r:id="rId15"/>
    <p:sldId id="290" r:id="rId16"/>
    <p:sldId id="280" r:id="rId17"/>
    <p:sldId id="281" r:id="rId18"/>
    <p:sldId id="282" r:id="rId19"/>
    <p:sldId id="270" r:id="rId20"/>
    <p:sldId id="284" r:id="rId21"/>
    <p:sldId id="294" r:id="rId22"/>
    <p:sldId id="285" r:id="rId23"/>
    <p:sldId id="277" r:id="rId24"/>
    <p:sldId id="268" r:id="rId25"/>
    <p:sldId id="278" r:id="rId26"/>
    <p:sldId id="283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89DE-808C-4A19-8CA8-096109A1222A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8115-8A38-4907-8C5D-CD617C91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0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9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B88-E78E-4E67-80E2-1B090EFB7B3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gi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0" y="-99392"/>
            <a:ext cx="9144000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496944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Урок узагальнення знань </a:t>
            </a: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/>
            </a:r>
            <a:b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</a:b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    з математики</a:t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</a:b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(1 клас)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400800" cy="17526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Борщівського НВК “ЗНЗ 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І-ІІІст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№3- гімназія 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 Р.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Андріяшика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Герасимів Н.Я.</a:t>
            </a:r>
          </a:p>
          <a:p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61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green-spring-vector-nature-background_399-214749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" y="22767"/>
            <a:ext cx="9132851" cy="71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ВІДГАДАЙ  ЧИСЛО»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У </a:t>
            </a:r>
            <a:r>
              <a:rPr lang="ru-RU" b="1" dirty="0" err="1" smtClean="0">
                <a:solidFill>
                  <a:srgbClr val="0070C0"/>
                </a:solidFill>
              </a:rPr>
              <a:t>цього</a:t>
            </a:r>
            <a:r>
              <a:rPr lang="ru-RU" b="1" dirty="0" smtClean="0">
                <a:solidFill>
                  <a:srgbClr val="0070C0"/>
                </a:solidFill>
              </a:rPr>
              <a:t> числа: 1 десяток, 3 </a:t>
            </a:r>
            <a:r>
              <a:rPr lang="ru-RU" b="1" dirty="0" err="1" smtClean="0">
                <a:solidFill>
                  <a:srgbClr val="0070C0"/>
                </a:solidFill>
              </a:rPr>
              <a:t>одиниці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1 десяток,  0 </a:t>
            </a:r>
            <a:r>
              <a:rPr lang="ru-RU" b="1" dirty="0" err="1" smtClean="0">
                <a:solidFill>
                  <a:srgbClr val="0070C0"/>
                </a:solidFill>
              </a:rPr>
              <a:t>одиниць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2 десятки,  0 </a:t>
            </a:r>
            <a:r>
              <a:rPr lang="ru-RU" b="1" dirty="0" err="1" smtClean="0">
                <a:solidFill>
                  <a:srgbClr val="0070C0"/>
                </a:solidFill>
              </a:rPr>
              <a:t>одиниць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0 </a:t>
            </a:r>
            <a:r>
              <a:rPr lang="ru-RU" b="1" dirty="0" err="1" smtClean="0">
                <a:solidFill>
                  <a:srgbClr val="0070C0"/>
                </a:solidFill>
              </a:rPr>
              <a:t>десятків</a:t>
            </a:r>
            <a:r>
              <a:rPr lang="ru-RU" b="1" dirty="0" smtClean="0">
                <a:solidFill>
                  <a:srgbClr val="0070C0"/>
                </a:solidFill>
              </a:rPr>
              <a:t>, 7 </a:t>
            </a:r>
            <a:r>
              <a:rPr lang="ru-RU" b="1" dirty="0" err="1" smtClean="0">
                <a:solidFill>
                  <a:srgbClr val="0070C0"/>
                </a:solidFill>
              </a:rPr>
              <a:t>одиниць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8 </a:t>
            </a:r>
            <a:r>
              <a:rPr lang="ru-RU" b="1" dirty="0" err="1" smtClean="0">
                <a:solidFill>
                  <a:srgbClr val="0070C0"/>
                </a:solidFill>
              </a:rPr>
              <a:t>десятків</a:t>
            </a:r>
            <a:r>
              <a:rPr lang="ru-RU" b="1" dirty="0" smtClean="0">
                <a:solidFill>
                  <a:srgbClr val="0070C0"/>
                </a:solidFill>
              </a:rPr>
              <a:t>, 8 </a:t>
            </a:r>
            <a:r>
              <a:rPr lang="ru-RU" b="1" dirty="0" err="1" smtClean="0">
                <a:solidFill>
                  <a:srgbClr val="0070C0"/>
                </a:solidFill>
              </a:rPr>
              <a:t>одиниць</a:t>
            </a:r>
            <a:r>
              <a:rPr lang="ru-RU" b="1" dirty="0" smtClean="0">
                <a:solidFill>
                  <a:srgbClr val="0070C0"/>
                </a:solidFill>
              </a:rPr>
              <a:t>;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9 </a:t>
            </a:r>
            <a:r>
              <a:rPr lang="ru-RU" b="1" dirty="0" err="1" smtClean="0">
                <a:solidFill>
                  <a:srgbClr val="0070C0"/>
                </a:solidFill>
              </a:rPr>
              <a:t>десятків</a:t>
            </a:r>
            <a:r>
              <a:rPr lang="ru-RU" b="1" dirty="0" smtClean="0">
                <a:solidFill>
                  <a:srgbClr val="0070C0"/>
                </a:solidFill>
              </a:rPr>
              <a:t>,  0 </a:t>
            </a:r>
            <a:r>
              <a:rPr lang="ru-RU" b="1" dirty="0" err="1" smtClean="0">
                <a:solidFill>
                  <a:srgbClr val="0070C0"/>
                </a:solidFill>
              </a:rPr>
              <a:t>одиниць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Руденька</a:t>
            </a:r>
            <a:r>
              <a:rPr lang="ru-RU" b="1" dirty="0" smtClean="0">
                <a:solidFill>
                  <a:srgbClr val="FF0000"/>
                </a:solidFill>
              </a:rPr>
              <a:t> і хитренька,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Невелика й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немаленька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Вона –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вовчику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сестричка,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здогадались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?...</a:t>
            </a:r>
            <a:endPara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green-spring-vector-nature-background_399-214749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" y="22767"/>
            <a:ext cx="9132851" cy="71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8+2      11               7+0     10                 8-0     8</a:t>
            </a:r>
          </a:p>
          <a:p>
            <a:r>
              <a:rPr lang="uk-UA" b="1" dirty="0" smtClean="0"/>
              <a:t>16-6      10             18-8      11               47-7     50</a:t>
            </a:r>
          </a:p>
          <a:p>
            <a:r>
              <a:rPr lang="uk-UA" b="1" dirty="0" smtClean="0"/>
              <a:t>13-3      9               22-2      20               66-6     60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2768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852936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4420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2768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577574" y="288038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568466" y="34420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2276872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287276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34420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Users\HP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90" y="4005064"/>
            <a:ext cx="2275608" cy="2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за дивна непосида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стежинки шишки </a:t>
            </a:r>
            <a:r>
              <a:rPr lang="uk-UA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кида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гілки скік та скік на гілку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впізнали хто це?</a:t>
            </a:r>
          </a:p>
        </p:txBody>
      </p:sp>
      <p:pic>
        <p:nvPicPr>
          <p:cNvPr id="7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2190462"/>
            <a:ext cx="4320480" cy="45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squirrel-wallpaper-1920x1200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6225" y="-1150938"/>
            <a:ext cx="17556163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БІЛИХ  ГРИБІВ – 10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ЛИСИЧОК – 4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РАЗОМ ГРИБІВ ?</a:t>
            </a:r>
          </a:p>
        </p:txBody>
      </p:sp>
      <p:pic>
        <p:nvPicPr>
          <p:cNvPr id="5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16" y="4581128"/>
            <a:ext cx="2865591" cy="36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10" y="5556820"/>
            <a:ext cx="2020611" cy="260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00833993_wvsfexjf1zpy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ФІЗКУЛЬТХВИЛИНКА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b="1" i="1" dirty="0">
                <a:solidFill>
                  <a:srgbClr val="002060"/>
                </a:solidFill>
              </a:rPr>
              <a:t>Час настав для </a:t>
            </a:r>
            <a:r>
              <a:rPr lang="uk-UA" b="1" i="1" dirty="0" err="1">
                <a:solidFill>
                  <a:srgbClr val="002060"/>
                </a:solidFill>
              </a:rPr>
              <a:t>відпочинку-</a:t>
            </a:r>
            <a:r>
              <a:rPr lang="uk-UA" b="1" i="1" dirty="0">
                <a:solidFill>
                  <a:srgbClr val="002060"/>
                </a:solidFill>
              </a:rPr>
              <a:t> проведено </a:t>
            </a:r>
            <a:r>
              <a:rPr lang="uk-UA" b="1" i="1" dirty="0" smtClean="0">
                <a:solidFill>
                  <a:srgbClr val="002060"/>
                </a:solidFill>
              </a:rPr>
              <a:t>веселу  </a:t>
            </a:r>
            <a:r>
              <a:rPr lang="uk-UA" b="1" i="1" dirty="0" err="1" smtClean="0">
                <a:solidFill>
                  <a:srgbClr val="002060"/>
                </a:solidFill>
              </a:rPr>
              <a:t>фізкультхвилинку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r>
              <a:rPr lang="uk-UA" sz="2400" b="1" i="1" dirty="0"/>
              <a:t>Дві веселі жабки рахували лапки:</a:t>
            </a:r>
            <a:endParaRPr lang="uk-UA" sz="2400" dirty="0"/>
          </a:p>
          <a:p>
            <a:r>
              <a:rPr lang="uk-UA" sz="2400" b="1" i="1" dirty="0"/>
              <a:t>- В тебе п’ять і в мене п’ять</a:t>
            </a:r>
            <a:endParaRPr lang="uk-UA" sz="2400" dirty="0"/>
          </a:p>
          <a:p>
            <a:r>
              <a:rPr lang="uk-UA" sz="2400" b="1" i="1" dirty="0"/>
              <a:t>Ми </a:t>
            </a:r>
            <a:r>
              <a:rPr lang="uk-UA" sz="2400" b="1" i="1" dirty="0" err="1"/>
              <a:t>умієм</a:t>
            </a:r>
            <a:r>
              <a:rPr lang="uk-UA" sz="2400" b="1" i="1" dirty="0"/>
              <a:t> </a:t>
            </a:r>
            <a:r>
              <a:rPr lang="uk-UA" sz="2400" b="1" i="1" dirty="0" err="1"/>
              <a:t>рахувать</a:t>
            </a:r>
            <a:r>
              <a:rPr lang="uk-UA" sz="2400" b="1" i="1" dirty="0"/>
              <a:t>.</a:t>
            </a:r>
            <a:endParaRPr lang="uk-UA" sz="2400" dirty="0"/>
          </a:p>
          <a:p>
            <a:r>
              <a:rPr lang="uk-UA" sz="2400" b="1" i="1" dirty="0"/>
              <a:t>Вийшов бусол з комишу:</a:t>
            </a:r>
            <a:endParaRPr lang="uk-UA" sz="2400" dirty="0"/>
          </a:p>
          <a:p>
            <a:r>
              <a:rPr lang="uk-UA" sz="2400" b="1" i="1" dirty="0"/>
              <a:t>- Вас до школи запишу!</a:t>
            </a:r>
            <a:endParaRPr lang="uk-UA" sz="2400" dirty="0"/>
          </a:p>
          <a:p>
            <a:r>
              <a:rPr lang="uk-UA" sz="2400" b="1" i="1" dirty="0"/>
              <a:t>Жабки миттю до води</a:t>
            </a:r>
            <a:endParaRPr lang="uk-UA" sz="2400" dirty="0"/>
          </a:p>
          <a:p>
            <a:r>
              <a:rPr lang="uk-UA" sz="2400" b="1" i="1" dirty="0"/>
              <a:t>Поховались хто куди.</a:t>
            </a:r>
            <a:endParaRPr lang="uk-UA" sz="2400" dirty="0"/>
          </a:p>
          <a:p>
            <a:r>
              <a:rPr lang="uk-UA" sz="2400" b="1" i="1" dirty="0"/>
              <a:t>- І чого було тікати?</a:t>
            </a:r>
            <a:endParaRPr lang="uk-UA" sz="2400" dirty="0"/>
          </a:p>
          <a:p>
            <a:r>
              <a:rPr lang="uk-UA" sz="2400" b="1" i="1" dirty="0"/>
              <a:t>- Бо не </a:t>
            </a:r>
            <a:r>
              <a:rPr lang="uk-UA" sz="2400" b="1" i="1" dirty="0" err="1"/>
              <a:t>вмієм</a:t>
            </a:r>
            <a:r>
              <a:rPr lang="uk-UA" sz="2400" b="1" i="1" dirty="0"/>
              <a:t> рахувати.</a:t>
            </a:r>
            <a:endParaRPr lang="uk-UA" sz="2400" dirty="0"/>
          </a:p>
          <a:p>
            <a:pPr marL="0" indent="0">
              <a:buNone/>
            </a:pPr>
            <a:endPara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6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6312"/>
            <a:ext cx="11593288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БУЛО – 10л  меду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У  ДІЖЦІ – 7л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У  БАНЦІ - ?л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" name="Picture 5" descr="C:\Users\Администратор\Desktop\9502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4321"/>
            <a:ext cx="3672408" cy="45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Администратор\Desktop\6d749c31fe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Администратор\Desktop\m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4575697"/>
            <a:ext cx="2844316" cy="2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0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97" y="240499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Він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влітку</a:t>
            </a:r>
            <a:r>
              <a:rPr lang="ru-RU" b="1" dirty="0" smtClean="0">
                <a:solidFill>
                  <a:srgbClr val="7030A0"/>
                </a:solidFill>
              </a:rPr>
              <a:t> медом </a:t>
            </a:r>
            <a:r>
              <a:rPr lang="ru-RU" b="1" dirty="0" err="1" smtClean="0">
                <a:solidFill>
                  <a:srgbClr val="7030A0"/>
                </a:solidFill>
              </a:rPr>
              <a:t>ласував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Досхочу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малини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А як впав </a:t>
            </a:r>
            <a:r>
              <a:rPr lang="ru-RU" b="1" dirty="0" err="1" smtClean="0">
                <a:solidFill>
                  <a:srgbClr val="7030A0"/>
                </a:solidFill>
              </a:rPr>
              <a:t>глибокий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сніг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позіхнув</a:t>
            </a:r>
            <a:r>
              <a:rPr lang="ru-RU" b="1" dirty="0" smtClean="0">
                <a:solidFill>
                  <a:srgbClr val="7030A0"/>
                </a:solidFill>
              </a:rPr>
              <a:t> і </a:t>
            </a:r>
            <a:r>
              <a:rPr lang="ru-RU" b="1" dirty="0" err="1" smtClean="0">
                <a:solidFill>
                  <a:srgbClr val="7030A0"/>
                </a:solidFill>
              </a:rPr>
              <a:t>спати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Бачив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чи</a:t>
            </a:r>
            <a:r>
              <a:rPr lang="ru-RU" b="1" dirty="0" smtClean="0">
                <a:solidFill>
                  <a:srgbClr val="7030A0"/>
                </a:solidFill>
              </a:rPr>
              <a:t> не  </a:t>
            </a:r>
            <a:r>
              <a:rPr lang="ru-RU" b="1" dirty="0" err="1" smtClean="0">
                <a:solidFill>
                  <a:srgbClr val="7030A0"/>
                </a:solidFill>
              </a:rPr>
              <a:t>бачив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сни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А проспав аж до </a:t>
            </a:r>
            <a:r>
              <a:rPr lang="ru-RU" b="1" dirty="0" err="1" smtClean="0">
                <a:solidFill>
                  <a:srgbClr val="7030A0"/>
                </a:solidFill>
              </a:rPr>
              <a:t>весни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²ÐµÐ´Ð¼ÑÐ´Ñ Ð¿Ð½Ð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449251" cy="32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87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Що</a:t>
            </a:r>
            <a:r>
              <a:rPr lang="ru-RU" b="1" dirty="0" smtClean="0"/>
              <a:t> у </a:t>
            </a:r>
            <a:r>
              <a:rPr lang="ru-RU" b="1" dirty="0" err="1" smtClean="0"/>
              <a:t>лісі</a:t>
            </a:r>
            <a:r>
              <a:rPr lang="ru-RU" b="1" dirty="0" smtClean="0"/>
              <a:t> так </a:t>
            </a:r>
            <a:r>
              <a:rPr lang="ru-RU" b="1" dirty="0" err="1" smtClean="0"/>
              <a:t>гримить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b="1" dirty="0" err="1" smtClean="0"/>
              <a:t>Робить</a:t>
            </a:r>
            <a:r>
              <a:rPr lang="ru-RU" b="1" dirty="0" smtClean="0"/>
              <a:t> </a:t>
            </a:r>
            <a:r>
              <a:rPr lang="ru-RU" b="1" dirty="0" err="1" smtClean="0"/>
              <a:t>вулики</a:t>
            </a:r>
            <a:r>
              <a:rPr lang="ru-RU" b="1" dirty="0" smtClean="0"/>
              <a:t> </a:t>
            </a:r>
            <a:r>
              <a:rPr lang="ru-RU" b="1" dirty="0" err="1" smtClean="0"/>
              <a:t>ведмідь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зробив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сім</a:t>
            </a:r>
            <a:r>
              <a:rPr lang="ru-RU" b="1" dirty="0" smtClean="0"/>
              <a:t>-</a:t>
            </a:r>
          </a:p>
          <a:p>
            <a:pPr marL="0" indent="0">
              <a:buNone/>
            </a:pPr>
            <a:r>
              <a:rPr lang="ru-RU" b="1" dirty="0" smtClean="0"/>
              <a:t>На два </a:t>
            </a:r>
            <a:r>
              <a:rPr lang="ru-RU" b="1" dirty="0" err="1" smtClean="0"/>
              <a:t>менше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хотів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 smtClean="0"/>
              <a:t>Заєць</a:t>
            </a:r>
            <a:r>
              <a:rPr lang="ru-RU" b="1" dirty="0" smtClean="0"/>
              <a:t> </a:t>
            </a:r>
            <a:r>
              <a:rPr lang="ru-RU" b="1" dirty="0" err="1" smtClean="0"/>
              <a:t>вуха</a:t>
            </a:r>
            <a:r>
              <a:rPr lang="ru-RU" b="1" dirty="0" smtClean="0"/>
              <a:t> насторожив-</a:t>
            </a:r>
          </a:p>
          <a:p>
            <a:pPr marL="0" indent="0">
              <a:buNone/>
            </a:pPr>
            <a:r>
              <a:rPr lang="ru-RU" b="1" dirty="0" err="1" smtClean="0"/>
              <a:t>Ліс</a:t>
            </a:r>
            <a:r>
              <a:rPr lang="ru-RU" b="1" dirty="0" smtClean="0"/>
              <a:t> </a:t>
            </a:r>
            <a:r>
              <a:rPr lang="ru-RU" b="1" dirty="0" err="1" smtClean="0"/>
              <a:t>шумів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кінців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сказати</a:t>
            </a:r>
            <a:r>
              <a:rPr lang="ru-RU" b="1" dirty="0" smtClean="0"/>
              <a:t> </a:t>
            </a:r>
            <a:r>
              <a:rPr lang="ru-RU" b="1" dirty="0" err="1" smtClean="0"/>
              <a:t>мені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вух</a:t>
            </a:r>
            <a:r>
              <a:rPr lang="ru-RU" b="1" dirty="0" smtClean="0"/>
              <a:t> у </a:t>
            </a:r>
            <a:r>
              <a:rPr lang="ru-RU" b="1" dirty="0" err="1" smtClean="0"/>
              <a:t>трьох</a:t>
            </a:r>
            <a:r>
              <a:rPr lang="ru-RU" b="1" dirty="0" smtClean="0"/>
              <a:t> </a:t>
            </a:r>
            <a:r>
              <a:rPr lang="ru-RU" b="1" dirty="0" err="1" smtClean="0"/>
              <a:t>зайців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²ÐµÐ´Ð¼ÑÐ´Ñ Ð¿Ð½Ð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60" y="1196752"/>
            <a:ext cx="20193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1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 ось </a:t>
            </a:r>
            <a:r>
              <a:rPr lang="ru-RU" b="1" dirty="0" err="1" smtClean="0">
                <a:solidFill>
                  <a:srgbClr val="FF0000"/>
                </a:solidFill>
              </a:rPr>
              <a:t>між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листями</a:t>
            </a:r>
            <a:r>
              <a:rPr lang="ru-RU" b="1" dirty="0" smtClean="0">
                <a:solidFill>
                  <a:srgbClr val="FF0000"/>
                </a:solidFill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</a:rPr>
              <a:t>гілками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b="1" dirty="0" err="1" smtClean="0">
                <a:solidFill>
                  <a:srgbClr val="FF0000"/>
                </a:solidFill>
              </a:rPr>
              <a:t>вузькій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доріжці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FF0000"/>
                </a:solidFill>
              </a:rPr>
              <a:t>іжить</a:t>
            </a:r>
            <a:r>
              <a:rPr lang="ru-RU" b="1" dirty="0" smtClean="0">
                <a:solidFill>
                  <a:srgbClr val="FF0000"/>
                </a:solidFill>
              </a:rPr>
              <a:t> клубок з </a:t>
            </a:r>
            <a:r>
              <a:rPr lang="ru-RU" b="1" dirty="0" err="1" smtClean="0">
                <a:solidFill>
                  <a:srgbClr val="FF0000"/>
                </a:solidFill>
              </a:rPr>
              <a:t>голками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 коротеньких </a:t>
            </a:r>
            <a:r>
              <a:rPr lang="ru-RU" b="1" dirty="0" err="1" smtClean="0">
                <a:solidFill>
                  <a:srgbClr val="FF0000"/>
                </a:solidFill>
              </a:rPr>
              <a:t>ніжках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069902" cy="26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depositphotos_5858249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279"/>
            <a:ext cx="9140552" cy="68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Тема:Повторення вивченого матеріалу. Узагальнення і систематизація знань учнів.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93305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узагальнювати навички додавання та віднімання чисел, поняття числа і натуральної послідовності чисел, вправляти учнів у розв’язуванні задач вивчених видів, розвивати логічне мислення; розвивати вміння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іркувати, порівнювати; 	виховувати любов та бережливе	ставлення до природи.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697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" y="-6166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691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uk-UA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Накреслити</a:t>
            </a:r>
            <a:r>
              <a:rPr lang="ru-RU" b="1" dirty="0" smtClean="0">
                <a:solidFill>
                  <a:srgbClr val="7030A0"/>
                </a:solidFill>
              </a:rPr>
              <a:t> два </a:t>
            </a:r>
            <a:r>
              <a:rPr lang="ru-RU" b="1" dirty="0" err="1" smtClean="0">
                <a:solidFill>
                  <a:srgbClr val="7030A0"/>
                </a:solidFill>
              </a:rPr>
              <a:t>відрізки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Дожина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першого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відрізка</a:t>
            </a:r>
            <a:r>
              <a:rPr lang="ru-RU" b="1" dirty="0" smtClean="0">
                <a:solidFill>
                  <a:srgbClr val="7030A0"/>
                </a:solidFill>
              </a:rPr>
              <a:t> – 7см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Другий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відрізок</a:t>
            </a:r>
            <a:r>
              <a:rPr lang="ru-RU" b="1" dirty="0" smtClean="0">
                <a:solidFill>
                  <a:srgbClr val="7030A0"/>
                </a:solidFill>
              </a:rPr>
              <a:t> – на 5см </a:t>
            </a:r>
            <a:r>
              <a:rPr lang="ru-RU" b="1" dirty="0" err="1" smtClean="0">
                <a:solidFill>
                  <a:srgbClr val="7030A0"/>
                </a:solidFill>
              </a:rPr>
              <a:t>довший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13055" y="1380526"/>
            <a:ext cx="2664296" cy="608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069902" cy="26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11" descr="http://i059.radikal.ru/0902/45/1a032c37cd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5112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Гімнастика для очей</a:t>
            </a:r>
            <a:endParaRPr lang="ru-RU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Рисунок 3" descr="http://img-fotki.yandex.ru/get/5007/ladyo2004.207/0_5b85d_c79cd665_XXL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0" y="1916832"/>
            <a:ext cx="9143999" cy="508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6841654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404664" y="1028124"/>
            <a:ext cx="1384609" cy="131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6841654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22764" y="885248"/>
            <a:ext cx="1384609" cy="131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2463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1.10643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00602 L 1.10643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736 L -1.17188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0.02338 L -1.14045 0.02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03704E-6 C 0.14966 0.35903 0.29932 0.71829 0.48716 0.71806 C 0.67501 0.71783 1.02102 0.11829 1.12692 -0.00162 " pathEditMode="relative" ptsTypes="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-0.15278 0.36898 -0.30555 0.7382 -0.49462 0.73681 C -0.68368 0.73542 -0.90903 0.36343 -1.13437 -0.00833 " pathEditMode="relative" ptsTypes="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66667E-6 C 0.15018 0.37408 0.30036 0.74839 0.48595 0.7419 C 0.67136 0.73542 0.89202 0.34815 1.11286 -0.03911 " pathEditMode="relative" ptsTypes="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-0.14444 0.37291 -0.28889 0.74583 -0.47795 0.74861 C -0.66719 0.75139 -0.90087 0.38403 -1.13437 0.0169 " pathEditMode="relative" ptsTypes="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03704E-6 C 0.16511 -0.11689 0.33022 -0.23379 0.49619 -0.19143 C 0.66216 -0.14907 0.99341 0.08751 0.99619 0.25463 C 0.99897 0.42176 0.69966 0.84538 0.51286 0.81204 C 0.32605 0.77871 0.10088 0.41667 -0.12432 0.05463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185 C -0.2158 -0.10764 -0.3757 -0.21713 -0.54167 -0.17176 C -0.70747 -0.12639 -1.06059 0.10949 -1.05226 0.27384 C -1.04375 0.4382 -0.67952 0.84329 -0.49045 0.81412 C -0.30122 0.78495 -0.10972 0.44167 0.08194 0.09838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2963E-6 C 0.15539 -0.11736 0.31094 -0.23472 0.47761 -0.19467 C 0.64428 -0.15462 0.9915 0.07501 0.99983 0.24052 C 1.00816 0.40579 0.71945 0.83427 0.52761 0.79653 C 0.33577 0.7588 0.09219 0.38635 -0.15139 0.01413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0.00185 C -0.23125 -0.10648 -0.40781 -0.21481 -0.57448 -0.17014 C -0.74115 -0.12546 -1.06163 0.10579 -1.05469 0.27014 C -1.04792 0.43449 -0.72396 0.83796 -0.53247 0.81597 C -0.34063 0.79398 -0.12292 0.4662 0.09514 0.13866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ГЕОМЕТРИЧНІ  ФІГУРИ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851920" y="2528900"/>
            <a:ext cx="144016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23728" y="4437112"/>
            <a:ext cx="1944216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149080"/>
            <a:ext cx="15127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35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истратор\Desktop\bc16d4f73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2" y="-27097"/>
            <a:ext cx="9161892" cy="69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  “ Мікрофон”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Чи цікаво вам було на уроці?</a:t>
            </a:r>
          </a:p>
          <a:p>
            <a:r>
              <a:rPr lang="uk-UA" sz="4400" b="1" dirty="0" smtClean="0"/>
              <a:t>А яке із завдань найцікавіше?</a:t>
            </a:r>
          </a:p>
          <a:p>
            <a:r>
              <a:rPr lang="uk-UA" sz="4400" b="1" dirty="0" smtClean="0"/>
              <a:t>Чого навчилися, що закріпили?</a:t>
            </a:r>
          </a:p>
          <a:p>
            <a:endParaRPr lang="ru-RU" sz="4400" dirty="0"/>
          </a:p>
        </p:txBody>
      </p:sp>
      <p:pic>
        <p:nvPicPr>
          <p:cNvPr id="7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45537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5112502"/>
            <a:ext cx="137250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480" y="4729833"/>
            <a:ext cx="1691678" cy="2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1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49747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" y="16312"/>
            <a:ext cx="9128617" cy="68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Прошу вас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забувати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варта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любові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Кожного дня 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хвилинку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Оберігати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всяку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добра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їм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намагатися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69" y="4941167"/>
            <a:ext cx="1505882" cy="19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0" y="5651915"/>
            <a:ext cx="1234349" cy="12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не дрімали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звіряткам ви допомагали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	БІЛКА		ЇЖАЧОК		ЗАЙЦІ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		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КАЖУТЬ: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ДІТКИ В 1-А КЛ.- ПРОСТО МОЛОДЦІ!!!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20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8064"/>
            <a:ext cx="1853878" cy="23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60" y="2041327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52736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76" y="3261191"/>
            <a:ext cx="848221" cy="1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6653425" y="3305275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s_pr_9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48" y="2175557"/>
            <a:ext cx="2900447" cy="33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5889613" y="2989390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echene-oreshki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69" y="3566198"/>
            <a:ext cx="2170166" cy="11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"/>
            <a:ext cx="9144000" cy="68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dirty="0" smtClean="0"/>
              <a:t> </a:t>
            </a:r>
            <a:r>
              <a:rPr lang="uk-UA" sz="8000" b="1" dirty="0" smtClean="0">
                <a:solidFill>
                  <a:srgbClr val="FF0000"/>
                </a:solidFill>
              </a:rPr>
              <a:t>Спасибі за урок!</a:t>
            </a:r>
          </a:p>
          <a:p>
            <a:pPr marL="0" indent="0">
              <a:buNone/>
            </a:pPr>
            <a:r>
              <a:rPr lang="uk-UA" sz="8000" b="1" dirty="0" smtClean="0"/>
              <a:t>	</a:t>
            </a:r>
            <a:r>
              <a:rPr lang="uk-UA" sz="5400" b="1" dirty="0"/>
              <a:t> </a:t>
            </a:r>
            <a:r>
              <a:rPr lang="uk-UA" sz="5400" b="1" dirty="0" smtClean="0"/>
              <a:t>   </a:t>
            </a:r>
            <a:r>
              <a:rPr lang="uk-UA" sz="5400" b="1" dirty="0" smtClean="0">
                <a:solidFill>
                  <a:srgbClr val="FF0000"/>
                </a:solidFill>
              </a:rPr>
              <a:t>Я вами  задоволена</a:t>
            </a:r>
            <a:endParaRPr lang="uk-UA" sz="8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8000" b="1" dirty="0"/>
              <a:t>	</a:t>
            </a:r>
            <a:r>
              <a:rPr lang="uk-UA" sz="8000" b="1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</a:rPr>
              <a:t>Молодці!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979215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7" y="1988840"/>
            <a:ext cx="1804193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979215"/>
            <a:ext cx="1915449" cy="24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50" y="5216276"/>
            <a:ext cx="1606748" cy="1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Администратор\Desktop\me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617695"/>
            <a:ext cx="1560826" cy="16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5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depositphotos_6075842-Landscape-lawn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14338"/>
            <a:ext cx="9363076" cy="93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10" y="5085184"/>
            <a:ext cx="1853878" cy="23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Всі сідайте тихо , діти,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Домовляємось не шуміти,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Руку гарно підіймати,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уроці не дрімати,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свої знання всім показати.</a:t>
            </a:r>
          </a:p>
        </p:txBody>
      </p:sp>
    </p:spTree>
    <p:extLst>
      <p:ext uri="{BB962C8B-B14F-4D97-AF65-F5344CB8AC3E}">
        <p14:creationId xmlns:p14="http://schemas.microsoft.com/office/powerpoint/2010/main" val="3816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Девіз уроку: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uk-UA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ani" panose="020B0502040204020203" pitchFamily="34" charset="0"/>
            </a:endParaRPr>
          </a:p>
          <a:p>
            <a:pPr marL="0" indent="0">
              <a:buNone/>
            </a:pP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Думай, працюй, встигай! Розум вміння проявляй! Активним і уважним будь і про кмітливість не забудь.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7278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069900" cy="20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0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   Каліграфічна хвилинка: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   </a:t>
            </a:r>
            <a:r>
              <a:rPr lang="uk-U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Сядем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рівно,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   спинка прямо,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   зошит з нахилом </a:t>
            </a:r>
            <a:r>
              <a:rPr lang="uk-U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кладем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    Цифри старанно </a:t>
            </a:r>
            <a:r>
              <a:rPr lang="uk-U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ведем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7278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069900" cy="20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36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00833993_wvsfexjf1zpy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МАТЕМАТИЧНИЙ  ДИКТАНТ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Він маленький і вухатий,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попелястий, волохатий.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Високо стрибає і спритно тікає.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Дуже куций хвостик має…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0354"/>
            <a:ext cx="4108449" cy="49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1232243" cy="13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HP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58" y="0"/>
            <a:ext cx="9231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48478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УСНИЙ РАХУНОК З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Lego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010924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10+5=</a:t>
            </a:r>
            <a:r>
              <a:rPr lang="uk-UA" sz="4400" b="1" dirty="0" smtClean="0">
                <a:solidFill>
                  <a:srgbClr val="0070C0"/>
                </a:solidFill>
              </a:rPr>
              <a:t>                                        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smtClean="0">
                <a:solidFill>
                  <a:srgbClr val="0070C0"/>
                </a:solidFill>
              </a:rPr>
              <a:t>9-8=</a:t>
            </a:r>
            <a:r>
              <a:rPr lang="uk-UA" sz="4400" b="1" dirty="0" smtClean="0">
                <a:solidFill>
                  <a:srgbClr val="0070C0"/>
                </a:solidFill>
              </a:rPr>
              <a:t>                        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smtClean="0">
                <a:solidFill>
                  <a:srgbClr val="0070C0"/>
                </a:solidFill>
              </a:rPr>
              <a:t>10+10=</a:t>
            </a:r>
          </a:p>
          <a:p>
            <a:r>
              <a:rPr lang="uk-UA" sz="4400" b="1" dirty="0" smtClean="0">
                <a:solidFill>
                  <a:srgbClr val="0070C0"/>
                </a:solidFill>
              </a:rPr>
              <a:t>45-5=</a:t>
            </a:r>
          </a:p>
          <a:p>
            <a:r>
              <a:rPr lang="uk-UA" sz="4400" b="1" dirty="0">
                <a:solidFill>
                  <a:srgbClr val="0070C0"/>
                </a:solidFill>
              </a:rPr>
              <a:t>2</a:t>
            </a:r>
            <a:r>
              <a:rPr lang="uk-UA" sz="4400" b="1" dirty="0" smtClean="0">
                <a:solidFill>
                  <a:srgbClr val="0070C0"/>
                </a:solidFill>
              </a:rPr>
              <a:t>9+1=</a:t>
            </a:r>
          </a:p>
          <a:p>
            <a:r>
              <a:rPr lang="uk-UA" sz="4400" b="1" dirty="0" smtClean="0">
                <a:solidFill>
                  <a:srgbClr val="0070C0"/>
                </a:solidFill>
              </a:rPr>
              <a:t>50-1=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192670"/>
            <a:ext cx="1705062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1</a:t>
            </a:r>
            <a:endParaRPr lang="uk-UA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2780928"/>
            <a:ext cx="1705062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49</a:t>
            </a:r>
            <a:endParaRPr lang="uk-UA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429000"/>
            <a:ext cx="1705062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15</a:t>
            </a:r>
            <a:endParaRPr lang="uk-UA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0319" y="4088416"/>
            <a:ext cx="1705062" cy="4770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20</a:t>
            </a:r>
            <a:endParaRPr lang="uk-UA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4717870"/>
            <a:ext cx="1705062" cy="4770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40</a:t>
            </a:r>
            <a:endParaRPr lang="uk-UA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5243369" y="5347324"/>
            <a:ext cx="1705062" cy="4770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30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5722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HP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58" y="0"/>
            <a:ext cx="9231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48478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      </a:t>
            </a:r>
            <a:r>
              <a:rPr lang="uk-UA" sz="4400" b="1" dirty="0" smtClean="0">
                <a:solidFill>
                  <a:srgbClr val="FF0000"/>
                </a:solidFill>
              </a:rPr>
              <a:t>ВІДПОВІДЬ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022481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                                       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uk-UA" sz="4400" b="1" dirty="0" smtClean="0">
                <a:solidFill>
                  <a:srgbClr val="0070C0"/>
                </a:solidFill>
              </a:rPr>
              <a:t>                        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endParaRPr lang="en-US" sz="4400" b="1" dirty="0" smtClean="0">
              <a:solidFill>
                <a:srgbClr val="0070C0"/>
              </a:solidFill>
            </a:endParaRPr>
          </a:p>
          <a:p>
            <a:endParaRPr lang="uk-UA" sz="4400" b="1" dirty="0" smtClean="0">
              <a:solidFill>
                <a:srgbClr val="0070C0"/>
              </a:solidFill>
            </a:endParaRPr>
          </a:p>
          <a:p>
            <a:endParaRPr lang="uk-UA" sz="4400" b="1" dirty="0" smtClean="0">
              <a:solidFill>
                <a:srgbClr val="0070C0"/>
              </a:solidFill>
            </a:endParaRPr>
          </a:p>
          <a:p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192670"/>
            <a:ext cx="1705062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</a:t>
            </a:r>
            <a:endParaRPr lang="uk-UA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2780928"/>
            <a:ext cx="1705062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</a:t>
            </a:r>
            <a:endParaRPr lang="uk-UA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429000"/>
            <a:ext cx="1705062" cy="4770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</a:t>
            </a:r>
            <a:endParaRPr lang="uk-UA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0319" y="4088416"/>
            <a:ext cx="1705062" cy="4770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</a:t>
            </a:r>
            <a:endParaRPr lang="uk-UA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4717870"/>
            <a:ext cx="1705062" cy="4770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</a:t>
            </a:r>
            <a:endParaRPr lang="uk-UA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5243369" y="5347324"/>
            <a:ext cx="1705062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500" dirty="0"/>
              <a:t> </a:t>
            </a:r>
            <a:r>
              <a:rPr lang="uk-UA" sz="2500" dirty="0" smtClean="0"/>
              <a:t>        </a:t>
            </a:r>
            <a:endParaRPr lang="uk-UA" sz="2500" dirty="0"/>
          </a:p>
        </p:txBody>
      </p:sp>
      <p:pic>
        <p:nvPicPr>
          <p:cNvPr id="12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4458892"/>
            <a:ext cx="2572787" cy="25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15234330-Природа-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"/>
            <a:ext cx="9144000" cy="69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Кубування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Назвати числа при додаванні.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Назвати числа при відніманні.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яких частин складається задача?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Прочитати різними способами: 5+4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Одиниця вимірювання ємкості?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Одиниця вимірювання довжини?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6876256" y="188640"/>
            <a:ext cx="2090282" cy="18002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293096"/>
            <a:ext cx="2738583" cy="27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5509298"/>
            <a:ext cx="1522381" cy="15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502</Words>
  <Application>Microsoft Office PowerPoint</Application>
  <PresentationFormat>Экран (4:3)</PresentationFormat>
  <Paragraphs>140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узагальнення знань      з математики (1 клас)</vt:lpstr>
      <vt:lpstr>Тема:Повторення вивченого матеріалу. Узагальнення і систематизація знань учнів.</vt:lpstr>
      <vt:lpstr>Презентация PowerPoint</vt:lpstr>
      <vt:lpstr>Девіз уроку:</vt:lpstr>
      <vt:lpstr>     Каліграфічна хвилинка:</vt:lpstr>
      <vt:lpstr>Презентация PowerPoint</vt:lpstr>
      <vt:lpstr>Презентация PowerPoint</vt:lpstr>
      <vt:lpstr>Презентация PowerPoint</vt:lpstr>
      <vt:lpstr>“Кубування”</vt:lpstr>
      <vt:lpstr>« ВІДГАДАЙ  ЧИСЛО»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Гімнастика для очей</vt:lpstr>
      <vt:lpstr>ГЕОМЕТРИЧНІ  ФІГУРИ</vt:lpstr>
      <vt:lpstr>Вправа   “ Мікрофон”</vt:lpstr>
      <vt:lpstr>Презентация PowerPoint</vt:lpstr>
      <vt:lpstr>На уроці не дрімали звіряткам ви допомагали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Урок-подорож з природознавства(1 клас)</dc:title>
  <dc:creator>XTreme.ws</dc:creator>
  <cp:lastModifiedBy>Microsoft Office</cp:lastModifiedBy>
  <cp:revision>82</cp:revision>
  <dcterms:created xsi:type="dcterms:W3CDTF">2015-02-21T18:13:42Z</dcterms:created>
  <dcterms:modified xsi:type="dcterms:W3CDTF">2019-07-04T15:59:07Z</dcterms:modified>
</cp:coreProperties>
</file>