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9" r:id="rId6"/>
    <p:sldId id="261" r:id="rId7"/>
    <p:sldId id="262" r:id="rId8"/>
    <p:sldId id="263" r:id="rId9"/>
    <p:sldId id="264" r:id="rId10"/>
    <p:sldId id="266" r:id="rId11"/>
    <p:sldId id="265" r:id="rId12"/>
    <p:sldId id="280" r:id="rId13"/>
    <p:sldId id="281" r:id="rId14"/>
    <p:sldId id="267" r:id="rId15"/>
    <p:sldId id="286" r:id="rId16"/>
    <p:sldId id="270" r:id="rId17"/>
    <p:sldId id="284" r:id="rId18"/>
    <p:sldId id="285" r:id="rId19"/>
    <p:sldId id="271" r:id="rId20"/>
    <p:sldId id="275" r:id="rId21"/>
    <p:sldId id="274" r:id="rId22"/>
    <p:sldId id="272" r:id="rId23"/>
    <p:sldId id="277" r:id="rId24"/>
    <p:sldId id="268" r:id="rId25"/>
    <p:sldId id="278" r:id="rId26"/>
    <p:sldId id="283" r:id="rId27"/>
    <p:sldId id="27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098" y="-58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389DE-808C-4A19-8CA8-096109A1222A}" type="datetimeFigureOut">
              <a:rPr lang="ru-RU" smtClean="0"/>
              <a:t>08.07.2019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58115-8A38-4907-8C5D-CD617C914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257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58115-8A38-4907-8C5D-CD617C914AD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688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58115-8A38-4907-8C5D-CD617C914AD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271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58115-8A38-4907-8C5D-CD617C914AD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472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58115-8A38-4907-8C5D-CD617C914AD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568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7B88-E78E-4E67-80E2-1B090EFB7B3F}" type="datetimeFigureOut">
              <a:rPr lang="ru-RU" smtClean="0"/>
              <a:t>08.07.2019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FFC8-6401-49EB-9DE2-FE4F4280B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654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7B88-E78E-4E67-80E2-1B090EFB7B3F}" type="datetimeFigureOut">
              <a:rPr lang="ru-RU" smtClean="0"/>
              <a:t>08.07.2019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FFC8-6401-49EB-9DE2-FE4F4280B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362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7B88-E78E-4E67-80E2-1B090EFB7B3F}" type="datetimeFigureOut">
              <a:rPr lang="ru-RU" smtClean="0"/>
              <a:t>08.07.2019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FFC8-6401-49EB-9DE2-FE4F4280B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842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7B88-E78E-4E67-80E2-1B090EFB7B3F}" type="datetimeFigureOut">
              <a:rPr lang="ru-RU" smtClean="0"/>
              <a:t>08.07.2019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FFC8-6401-49EB-9DE2-FE4F4280B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548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7B88-E78E-4E67-80E2-1B090EFB7B3F}" type="datetimeFigureOut">
              <a:rPr lang="ru-RU" smtClean="0"/>
              <a:t>08.07.2019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FFC8-6401-49EB-9DE2-FE4F4280B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103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7B88-E78E-4E67-80E2-1B090EFB7B3F}" type="datetimeFigureOut">
              <a:rPr lang="ru-RU" smtClean="0"/>
              <a:t>08.07.2019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FFC8-6401-49EB-9DE2-FE4F4280B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09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7B88-E78E-4E67-80E2-1B090EFB7B3F}" type="datetimeFigureOut">
              <a:rPr lang="ru-RU" smtClean="0"/>
              <a:t>08.07.2019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FFC8-6401-49EB-9DE2-FE4F4280B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39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7B88-E78E-4E67-80E2-1B090EFB7B3F}" type="datetimeFigureOut">
              <a:rPr lang="ru-RU" smtClean="0"/>
              <a:t>08.07.2019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FFC8-6401-49EB-9DE2-FE4F4280B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80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7B88-E78E-4E67-80E2-1B090EFB7B3F}" type="datetimeFigureOut">
              <a:rPr lang="ru-RU" smtClean="0"/>
              <a:t>08.07.2019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FFC8-6401-49EB-9DE2-FE4F4280B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794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7B88-E78E-4E67-80E2-1B090EFB7B3F}" type="datetimeFigureOut">
              <a:rPr lang="ru-RU" smtClean="0"/>
              <a:t>08.07.2019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FFC8-6401-49EB-9DE2-FE4F4280B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73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7B88-E78E-4E67-80E2-1B090EFB7B3F}" type="datetimeFigureOut">
              <a:rPr lang="ru-RU" smtClean="0"/>
              <a:t>08.07.2019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FFC8-6401-49EB-9DE2-FE4F4280B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003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07B88-E78E-4E67-80E2-1B090EFB7B3F}" type="datetimeFigureOut">
              <a:rPr lang="ru-RU" smtClean="0"/>
              <a:t>08.07.2019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8FFC8-6401-49EB-9DE2-FE4F4280B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39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1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6.gif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depositphotos_5859010-Nature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80" y="-99392"/>
            <a:ext cx="9144000" cy="686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76672"/>
            <a:ext cx="8496944" cy="1470025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rabic Typesetting" panose="03020402040406030203" pitchFamily="66" charset="-78"/>
              </a:rPr>
              <a:t>Інтегрований урок з української мови та природознавства</a:t>
            </a:r>
            <a:br>
              <a:rPr lang="uk-U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rabic Typesetting" panose="03020402040406030203" pitchFamily="66" charset="-78"/>
              </a:rPr>
            </a:br>
            <a:r>
              <a:rPr lang="uk-U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rabic Typesetting" panose="03020402040406030203" pitchFamily="66" charset="-78"/>
              </a:rPr>
              <a:t>(2 клас)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  <a:cs typeface="Arabic Typesetting" panose="03020402040406030203" pitchFamily="66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3068960"/>
            <a:ext cx="6400800" cy="1752600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Підготувала</a:t>
            </a:r>
          </a:p>
          <a:p>
            <a:r>
              <a:rPr lang="uk-UA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вчитель Борщівського НВК “ЗНЗ </a:t>
            </a:r>
            <a:r>
              <a:rPr lang="uk-UA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І-ІІІст</a:t>
            </a:r>
            <a:r>
              <a:rPr lang="uk-UA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№3- гімназія </a:t>
            </a:r>
          </a:p>
          <a:p>
            <a:r>
              <a:rPr lang="uk-UA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ім. Р.</a:t>
            </a:r>
            <a:r>
              <a:rPr lang="uk-UA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Андріяшика</a:t>
            </a:r>
            <a:r>
              <a:rPr lang="uk-UA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Герасимів Н.Я.</a:t>
            </a:r>
          </a:p>
          <a:p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7615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3" descr="C:\Users\Администратор\Desktop\depositphotos_5858249-Nature-backgroun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90"/>
            <a:ext cx="9144000" cy="686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лако 8"/>
          <p:cNvSpPr/>
          <p:nvPr/>
        </p:nvSpPr>
        <p:spPr>
          <a:xfrm>
            <a:off x="1907703" y="177145"/>
            <a:ext cx="4536503" cy="1345189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rgbClr val="FF0000"/>
                </a:solidFill>
              </a:rPr>
              <a:t>Хвилинка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каліграфії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2276872"/>
            <a:ext cx="6984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i="1" dirty="0" smtClean="0">
                <a:solidFill>
                  <a:srgbClr val="002060"/>
                </a:solidFill>
              </a:rPr>
              <a:t>Ж  а  ї  к  ь  т </a:t>
            </a:r>
          </a:p>
          <a:p>
            <a:r>
              <a:rPr lang="uk-UA" sz="8000" b="1" i="1" dirty="0" smtClean="0">
                <a:solidFill>
                  <a:srgbClr val="002060"/>
                </a:solidFill>
              </a:rPr>
              <a:t>   с  п  и  б  </a:t>
            </a:r>
            <a:r>
              <a:rPr lang="uk-UA" sz="8000" i="1" dirty="0" smtClean="0">
                <a:solidFill>
                  <a:srgbClr val="002060"/>
                </a:solidFill>
              </a:rPr>
              <a:t>і</a:t>
            </a:r>
            <a:endParaRPr lang="uk-UA" sz="8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12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endParaRPr lang="uk-UA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8"/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3" descr="C:\Users\Администратор\Desktop\depositphotos_5858249-Nature-backgroun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90"/>
            <a:ext cx="9144000" cy="686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лако 7"/>
          <p:cNvSpPr/>
          <p:nvPr/>
        </p:nvSpPr>
        <p:spPr>
          <a:xfrm>
            <a:off x="1907703" y="177145"/>
            <a:ext cx="4536503" cy="1345189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rgbClr val="FF0000"/>
                </a:solidFill>
              </a:rPr>
              <a:t>Еврестична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бесіда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340768"/>
            <a:ext cx="842493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2200" b="1" dirty="0" smtClean="0">
                <a:solidFill>
                  <a:srgbClr val="002060"/>
                </a:solidFill>
              </a:rPr>
              <a:t>Приблизно 15 </a:t>
            </a:r>
            <a:r>
              <a:rPr lang="uk-UA" sz="2200" b="1" dirty="0">
                <a:solidFill>
                  <a:srgbClr val="002060"/>
                </a:solidFill>
              </a:rPr>
              <a:t>мільйонів років тому з’явилися їжаки на нашій планеті</a:t>
            </a:r>
            <a:r>
              <a:rPr lang="uk-UA" sz="2200" b="1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uk-UA" sz="2200" b="1" dirty="0" smtClean="0">
                <a:solidFill>
                  <a:srgbClr val="002060"/>
                </a:solidFill>
              </a:rPr>
              <a:t>  </a:t>
            </a:r>
            <a:r>
              <a:rPr lang="uk-UA" sz="2200" b="1" dirty="0">
                <a:solidFill>
                  <a:srgbClr val="002060"/>
                </a:solidFill>
              </a:rPr>
              <a:t>У звичайного їжачка приблизно </a:t>
            </a:r>
            <a:r>
              <a:rPr lang="uk-UA" sz="2200" b="1" dirty="0" smtClean="0">
                <a:solidFill>
                  <a:srgbClr val="002060"/>
                </a:solidFill>
              </a:rPr>
              <a:t>10 </a:t>
            </a:r>
            <a:r>
              <a:rPr lang="uk-UA" sz="2200" b="1" dirty="0">
                <a:solidFill>
                  <a:srgbClr val="002060"/>
                </a:solidFill>
              </a:rPr>
              <a:t>тисяч голок. Раз на три роки відбувається оновлення голок. Голки у їжака ростуть досить довго, приблизно рік. До великої радості їжака, оновлення голок здійснюється поступово. </a:t>
            </a:r>
            <a:endParaRPr lang="uk-UA" sz="2200" b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uk-UA" sz="2200" b="1" dirty="0" smtClean="0">
                <a:solidFill>
                  <a:srgbClr val="002060"/>
                </a:solidFill>
              </a:rPr>
              <a:t> 36 </a:t>
            </a:r>
            <a:r>
              <a:rPr lang="uk-UA" sz="2200" b="1" dirty="0">
                <a:solidFill>
                  <a:srgbClr val="002060"/>
                </a:solidFill>
              </a:rPr>
              <a:t>зубів налічується у їжака. Також, як і у людей, до старості у їжака можуть випасти зуби. </a:t>
            </a:r>
            <a:endParaRPr lang="uk-UA" sz="2200" b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uk-UA" sz="2200" b="1" dirty="0" smtClean="0">
                <a:solidFill>
                  <a:srgbClr val="002060"/>
                </a:solidFill>
              </a:rPr>
              <a:t> </a:t>
            </a:r>
            <a:r>
              <a:rPr lang="uk-UA" sz="2200" b="1" dirty="0">
                <a:solidFill>
                  <a:srgbClr val="002060"/>
                </a:solidFill>
              </a:rPr>
              <a:t>Всього </a:t>
            </a:r>
            <a:r>
              <a:rPr lang="uk-UA" sz="2200" b="1" dirty="0" smtClean="0">
                <a:solidFill>
                  <a:srgbClr val="002060"/>
                </a:solidFill>
              </a:rPr>
              <a:t>128 днів </a:t>
            </a:r>
            <a:r>
              <a:rPr lang="uk-UA" sz="2200" b="1" dirty="0">
                <a:solidFill>
                  <a:srgbClr val="002060"/>
                </a:solidFill>
              </a:rPr>
              <a:t>триває зимова сплячка їжаків. Коли їжак спить — його температура тіла падає до двох градусів тепла. А в нормальних умовах температура тіла їжака становить </a:t>
            </a:r>
            <a:r>
              <a:rPr lang="uk-UA" sz="2200" b="1" dirty="0" smtClean="0">
                <a:solidFill>
                  <a:srgbClr val="002060"/>
                </a:solidFill>
              </a:rPr>
              <a:t>34 градуси</a:t>
            </a:r>
            <a:r>
              <a:rPr lang="uk-UA" sz="2200" b="1" dirty="0">
                <a:solidFill>
                  <a:srgbClr val="002060"/>
                </a:solidFill>
              </a:rPr>
              <a:t>. У сплячих їжаків дихання істотно загальмовано: не більше 8</a:t>
            </a:r>
            <a:r>
              <a:rPr lang="uk-UA" sz="2200" b="1" dirty="0" smtClean="0">
                <a:solidFill>
                  <a:srgbClr val="002060"/>
                </a:solidFill>
              </a:rPr>
              <a:t> </a:t>
            </a:r>
            <a:r>
              <a:rPr lang="uk-UA" sz="2200" b="1" dirty="0">
                <a:solidFill>
                  <a:srgbClr val="002060"/>
                </a:solidFill>
              </a:rPr>
              <a:t>вдихів-видихів за хвилину. У звичайних умовах їжаки роблять </a:t>
            </a:r>
            <a:r>
              <a:rPr lang="uk-UA" sz="2200" b="1" dirty="0" smtClean="0">
                <a:solidFill>
                  <a:srgbClr val="002060"/>
                </a:solidFill>
              </a:rPr>
              <a:t>40 —50 вдихів-видихів </a:t>
            </a:r>
            <a:r>
              <a:rPr lang="uk-UA" sz="2200" b="1" dirty="0">
                <a:solidFill>
                  <a:srgbClr val="002060"/>
                </a:solidFill>
              </a:rPr>
              <a:t>за хвилину. </a:t>
            </a:r>
            <a:r>
              <a:rPr lang="uk-UA" sz="2200" b="1" dirty="0" smtClean="0">
                <a:solidFill>
                  <a:srgbClr val="002060"/>
                </a:solidFill>
              </a:rPr>
              <a:t>Прокидається їжак </a:t>
            </a:r>
            <a:r>
              <a:rPr lang="uk-UA" sz="2200" b="1" dirty="0">
                <a:solidFill>
                  <a:srgbClr val="002060"/>
                </a:solidFill>
              </a:rPr>
              <a:t>неймовірно голодний. Протягом декількох днів після зимової </a:t>
            </a:r>
            <a:r>
              <a:rPr lang="uk-UA" sz="2200" b="1" dirty="0" smtClean="0">
                <a:solidFill>
                  <a:srgbClr val="002060"/>
                </a:solidFill>
              </a:rPr>
              <a:t>сплячки він </a:t>
            </a:r>
            <a:r>
              <a:rPr lang="uk-UA" sz="2200" b="1" dirty="0">
                <a:solidFill>
                  <a:srgbClr val="002060"/>
                </a:solidFill>
              </a:rPr>
              <a:t>зайнятий виключно пошуками їжі.... </a:t>
            </a:r>
            <a:br>
              <a:rPr lang="uk-UA" sz="2200" b="1" dirty="0">
                <a:solidFill>
                  <a:srgbClr val="002060"/>
                </a:solidFill>
              </a:rPr>
            </a:br>
            <a:r>
              <a:rPr lang="uk-UA" sz="2200" b="1" dirty="0">
                <a:solidFill>
                  <a:srgbClr val="002060"/>
                </a:solidFill>
              </a:rPr>
              <a:t/>
            </a:r>
            <a:br>
              <a:rPr lang="uk-UA" sz="2200" b="1" dirty="0">
                <a:solidFill>
                  <a:srgbClr val="002060"/>
                </a:solidFill>
              </a:rPr>
            </a:br>
            <a:endParaRPr lang="uk-UA" sz="2200" dirty="0"/>
          </a:p>
        </p:txBody>
      </p:sp>
      <p:pic>
        <p:nvPicPr>
          <p:cNvPr id="10" name="Picture 4" descr="C:\Users\Администратор\Desktop\539808_html_4b570b8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-10890"/>
            <a:ext cx="1224136" cy="153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90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depositphotos_5859010-Nature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16312"/>
            <a:ext cx="11593288" cy="686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Вибірковий диктант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435280" cy="500141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600" b="1" dirty="0" smtClean="0">
                <a:solidFill>
                  <a:srgbClr val="002060"/>
                </a:solidFill>
              </a:rPr>
              <a:t>      Буркотливий</a:t>
            </a:r>
            <a:r>
              <a:rPr lang="uk-UA" sz="3600" b="1" dirty="0">
                <a:solidFill>
                  <a:srgbClr val="002060"/>
                </a:solidFill>
              </a:rPr>
              <a:t>, вайлуватий,</a:t>
            </a:r>
          </a:p>
          <a:p>
            <a:pPr marL="0" indent="0" algn="ctr">
              <a:buNone/>
            </a:pPr>
            <a:r>
              <a:rPr lang="uk-UA" sz="3600" b="1" dirty="0" smtClean="0">
                <a:solidFill>
                  <a:srgbClr val="002060"/>
                </a:solidFill>
              </a:rPr>
              <a:t>          Ходить </a:t>
            </a:r>
            <a:r>
              <a:rPr lang="uk-UA" sz="3600" b="1" dirty="0">
                <a:solidFill>
                  <a:srgbClr val="002060"/>
                </a:solidFill>
              </a:rPr>
              <a:t>лісом дід </a:t>
            </a:r>
            <a:r>
              <a:rPr lang="uk-UA" sz="3600" b="1" dirty="0" smtClean="0">
                <a:solidFill>
                  <a:srgbClr val="002060"/>
                </a:solidFill>
              </a:rPr>
              <a:t>кошлатий.</a:t>
            </a:r>
          </a:p>
          <a:p>
            <a:pPr marL="0" indent="0" algn="ctr">
              <a:buNone/>
            </a:pPr>
            <a:r>
              <a:rPr lang="uk-UA" sz="3600" b="1" dirty="0" smtClean="0">
                <a:solidFill>
                  <a:srgbClr val="002060"/>
                </a:solidFill>
              </a:rPr>
              <a:t>    Одягнеться в кожушину,</a:t>
            </a:r>
          </a:p>
          <a:p>
            <a:pPr marL="0" indent="0" algn="ctr">
              <a:buNone/>
            </a:pPr>
            <a:r>
              <a:rPr lang="uk-UA" sz="3600" b="1" dirty="0" smtClean="0">
                <a:solidFill>
                  <a:srgbClr val="002060"/>
                </a:solidFill>
              </a:rPr>
              <a:t> Мед шукає та ожину.</a:t>
            </a:r>
          </a:p>
          <a:p>
            <a:pPr marL="0" indent="0" algn="ctr">
              <a:buNone/>
            </a:pPr>
            <a:r>
              <a:rPr lang="uk-UA" sz="3600" b="1" dirty="0" smtClean="0">
                <a:solidFill>
                  <a:srgbClr val="002060"/>
                </a:solidFill>
              </a:rPr>
              <a:t>     Любить </a:t>
            </a:r>
            <a:r>
              <a:rPr lang="uk-UA" sz="3600" b="1" dirty="0">
                <a:solidFill>
                  <a:srgbClr val="002060"/>
                </a:solidFill>
              </a:rPr>
              <a:t>літом полювати,</a:t>
            </a:r>
          </a:p>
          <a:p>
            <a:pPr marL="0" indent="0" algn="ctr">
              <a:buNone/>
            </a:pPr>
            <a:r>
              <a:rPr lang="uk-UA" sz="3600" b="1" dirty="0" smtClean="0">
                <a:solidFill>
                  <a:srgbClr val="002060"/>
                </a:solidFill>
              </a:rPr>
              <a:t>         Взимку </a:t>
            </a:r>
            <a:r>
              <a:rPr lang="uk-UA" sz="3600" b="1" dirty="0">
                <a:solidFill>
                  <a:srgbClr val="002060"/>
                </a:solidFill>
              </a:rPr>
              <a:t>– в лігві спочивати.</a:t>
            </a:r>
          </a:p>
          <a:p>
            <a:pPr marL="0" indent="0" algn="ctr">
              <a:buNone/>
            </a:pPr>
            <a:r>
              <a:rPr lang="uk-UA" sz="3600" b="1" dirty="0">
                <a:solidFill>
                  <a:srgbClr val="002060"/>
                </a:solidFill>
              </a:rPr>
              <a:t>Як зачує він весну –</a:t>
            </a:r>
          </a:p>
          <a:p>
            <a:pPr marL="0" indent="0" algn="ctr">
              <a:buNone/>
            </a:pPr>
            <a:r>
              <a:rPr lang="uk-UA" sz="3600" b="1" dirty="0">
                <a:solidFill>
                  <a:srgbClr val="002060"/>
                </a:solidFill>
              </a:rPr>
              <a:t>Прокидається зі сну.</a:t>
            </a:r>
          </a:p>
          <a:p>
            <a:pPr algn="ctr"/>
            <a:r>
              <a:rPr lang="uk-UA" sz="3600" b="1" dirty="0">
                <a:solidFill>
                  <a:srgbClr val="002060"/>
                </a:solidFill>
              </a:rPr>
              <a:t>Хто це?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25" name="Picture 2" descr="C:\Users\Администратор\Desktop\3715185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10418" y="4613863"/>
            <a:ext cx="2238304" cy="223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1020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24379435-Иллюстрация-природа-фон-с-зеленой-травой-и-божья-кор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1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497" y="240499"/>
            <a:ext cx="8229600" cy="1143000"/>
          </a:xfrm>
        </p:spPr>
        <p:txBody>
          <a:bodyPr/>
          <a:lstStyle/>
          <a:p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uk-UA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Еврестична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бесіда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19256" cy="5001419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uk-UA" sz="3600" b="1" dirty="0">
                <a:solidFill>
                  <a:srgbClr val="002060"/>
                </a:solidFill>
              </a:rPr>
              <a:t>Цікаві факти про ведмедів — сплячка. Перед тем як залягти на зимівлю, ведмідь повинен </a:t>
            </a:r>
            <a:r>
              <a:rPr lang="uk-UA" sz="3600" b="1" dirty="0" smtClean="0">
                <a:solidFill>
                  <a:srgbClr val="002060"/>
                </a:solidFill>
              </a:rPr>
              <a:t>набрати </a:t>
            </a:r>
            <a:r>
              <a:rPr lang="uk-UA" sz="3600" b="1" dirty="0">
                <a:solidFill>
                  <a:srgbClr val="002060"/>
                </a:solidFill>
              </a:rPr>
              <a:t>якнайбільше жирового запасу. Місце для барлога тварина вибирає особливо довго й </a:t>
            </a:r>
            <a:r>
              <a:rPr lang="uk-UA" sz="3600" b="1" dirty="0" smtClean="0">
                <a:solidFill>
                  <a:srgbClr val="002060"/>
                </a:solidFill>
              </a:rPr>
              <a:t>прискіпливо</a:t>
            </a:r>
            <a:r>
              <a:rPr lang="uk-UA" sz="3600" b="1" dirty="0">
                <a:solidFill>
                  <a:srgbClr val="002060"/>
                </a:solidFill>
              </a:rPr>
              <a:t>. Притулок </a:t>
            </a:r>
            <a:r>
              <a:rPr lang="uk-UA" sz="3600" b="1" dirty="0" smtClean="0">
                <a:solidFill>
                  <a:srgbClr val="002060"/>
                </a:solidFill>
              </a:rPr>
              <a:t>повинен </a:t>
            </a:r>
            <a:r>
              <a:rPr lang="uk-UA" sz="3600" b="1" dirty="0">
                <a:solidFill>
                  <a:srgbClr val="002060"/>
                </a:solidFill>
              </a:rPr>
              <a:t>бути спокійним, сухим, теплим. Розташовуватися барліг повинен неподалік від болота або на березі ріки, у буреломах або затишних печерах. Усередині ведмідь облаштовує житло м’якою підстилкою, а зовні маскує й утеплює гілками дерев. Якщо барліг вдається на славу, ведмідь може використовувати його для зимівлі декілька років підряд.</a:t>
            </a:r>
          </a:p>
          <a:p>
            <a:pPr fontAlgn="base"/>
            <a:r>
              <a:rPr lang="uk-UA" sz="3600" b="1" dirty="0">
                <a:solidFill>
                  <a:srgbClr val="002060"/>
                </a:solidFill>
              </a:rPr>
              <a:t>Під час сплячки температура в бурих хижаків не падає, тому цю звичку іноді називають зимовим сном.</a:t>
            </a:r>
            <a:r>
              <a:rPr lang="uk-UA" dirty="0"/>
              <a:t> </a:t>
            </a:r>
          </a:p>
          <a:p>
            <a:endParaRPr lang="ru-RU" dirty="0"/>
          </a:p>
        </p:txBody>
      </p:sp>
      <p:pic>
        <p:nvPicPr>
          <p:cNvPr id="18" name="Picture 2" descr="C:\Users\HP\Desktop\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517233"/>
            <a:ext cx="1296144" cy="140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1878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Администратор\Desktop\24379435-Иллюстрация-природа-фон-с-зеленой-травой-и-божья-кор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1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700000">
            <a:off x="-580312" y="314715"/>
            <a:ext cx="9322964" cy="2150826"/>
          </a:xfrm>
        </p:spPr>
        <p:txBody>
          <a:bodyPr>
            <a:noAutofit/>
          </a:bodyPr>
          <a:lstStyle/>
          <a:p>
            <a:r>
              <a:rPr lang="uk-UA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Фізкультхвилинка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924944"/>
            <a:ext cx="8892480" cy="3672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 з-за парт мерщій </a:t>
            </a:r>
            <a:r>
              <a:rPr lang="uk-UA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встаєм</a:t>
            </a:r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</a:p>
          <a:p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Лінькам волі не </a:t>
            </a:r>
            <a:r>
              <a:rPr lang="uk-UA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даєм</a:t>
            </a:r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84906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Picture 2" descr="C:\Users\Администратор\Desktop\24379435-Иллюстрация-природа-фон-с-зеленой-травой-и-божья-кор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1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63688" y="365661"/>
            <a:ext cx="71825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2060"/>
                </a:solidFill>
              </a:rPr>
              <a:t>Косооке </a:t>
            </a:r>
            <a:r>
              <a:rPr lang="uk-UA" sz="3600" b="1" dirty="0" err="1">
                <a:solidFill>
                  <a:srgbClr val="002060"/>
                </a:solidFill>
              </a:rPr>
              <a:t>зайченятко-</a:t>
            </a:r>
            <a:endParaRPr lang="uk-UA" sz="3600" b="1" dirty="0">
              <a:solidFill>
                <a:srgbClr val="002060"/>
              </a:solidFill>
            </a:endParaRPr>
          </a:p>
          <a:p>
            <a:r>
              <a:rPr lang="uk-UA" sz="3600" b="1" dirty="0">
                <a:solidFill>
                  <a:srgbClr val="002060"/>
                </a:solidFill>
              </a:rPr>
              <a:t>Довгі вуха, гарні </a:t>
            </a:r>
            <a:r>
              <a:rPr lang="uk-UA" sz="3600" b="1" dirty="0" err="1">
                <a:solidFill>
                  <a:srgbClr val="002060"/>
                </a:solidFill>
              </a:rPr>
              <a:t>лапки-</a:t>
            </a:r>
            <a:endParaRPr lang="uk-UA" sz="3600" b="1" dirty="0">
              <a:solidFill>
                <a:srgbClr val="002060"/>
              </a:solidFill>
            </a:endParaRPr>
          </a:p>
          <a:p>
            <a:r>
              <a:rPr lang="uk-UA" sz="3600" b="1" dirty="0">
                <a:solidFill>
                  <a:srgbClr val="002060"/>
                </a:solidFill>
              </a:rPr>
              <a:t>Повернулось вправо, вліво,</a:t>
            </a:r>
          </a:p>
          <a:p>
            <a:r>
              <a:rPr lang="uk-UA" sz="3600" b="1" dirty="0">
                <a:solidFill>
                  <a:srgbClr val="002060"/>
                </a:solidFill>
              </a:rPr>
              <a:t>Головою покрутило.</a:t>
            </a:r>
          </a:p>
          <a:p>
            <a:r>
              <a:rPr lang="uk-UA" sz="3600" b="1" dirty="0">
                <a:solidFill>
                  <a:srgbClr val="002060"/>
                </a:solidFill>
              </a:rPr>
              <a:t>Пострибало, потягнулось,</a:t>
            </a:r>
          </a:p>
          <a:p>
            <a:r>
              <a:rPr lang="uk-UA" sz="3600" b="1" dirty="0">
                <a:solidFill>
                  <a:srgbClr val="002060"/>
                </a:solidFill>
              </a:rPr>
              <a:t>За морквинами нагнулось.</a:t>
            </a:r>
          </a:p>
          <a:p>
            <a:r>
              <a:rPr lang="uk-UA" sz="3600" b="1" dirty="0">
                <a:solidFill>
                  <a:srgbClr val="002060"/>
                </a:solidFill>
              </a:rPr>
              <a:t>І почало їх </a:t>
            </a:r>
            <a:r>
              <a:rPr lang="uk-UA" sz="3600" b="1" dirty="0" err="1">
                <a:solidFill>
                  <a:srgbClr val="002060"/>
                </a:solidFill>
              </a:rPr>
              <a:t>збирать</a:t>
            </a:r>
            <a:r>
              <a:rPr lang="uk-UA" sz="3600" b="1" dirty="0">
                <a:solidFill>
                  <a:srgbClr val="002060"/>
                </a:solidFill>
              </a:rPr>
              <a:t> – 1, 2, 3, 4, 5.</a:t>
            </a:r>
          </a:p>
          <a:p>
            <a:r>
              <a:rPr lang="uk-UA" sz="3600" b="1" dirty="0">
                <a:solidFill>
                  <a:srgbClr val="002060"/>
                </a:solidFill>
              </a:rPr>
              <a:t>Першу й другу – мамі й тату,</a:t>
            </a:r>
          </a:p>
          <a:p>
            <a:r>
              <a:rPr lang="uk-UA" sz="3600" b="1" dirty="0">
                <a:solidFill>
                  <a:srgbClr val="002060"/>
                </a:solidFill>
              </a:rPr>
              <a:t>Дві морквини – сестрі й брату,</a:t>
            </a:r>
          </a:p>
          <a:p>
            <a:r>
              <a:rPr lang="uk-UA" sz="3600" b="1" dirty="0">
                <a:solidFill>
                  <a:srgbClr val="002060"/>
                </a:solidFill>
              </a:rPr>
              <a:t>На пеньочок тихо сіло,</a:t>
            </a:r>
          </a:p>
          <a:p>
            <a:r>
              <a:rPr lang="uk-UA" sz="3600" b="1" dirty="0">
                <a:solidFill>
                  <a:srgbClr val="002060"/>
                </a:solidFill>
              </a:rPr>
              <a:t>П’яту моркву смачно з’їло.</a:t>
            </a:r>
          </a:p>
        </p:txBody>
      </p:sp>
      <p:pic>
        <p:nvPicPr>
          <p:cNvPr id="7" name="Picture 6" descr="C:\Users\Администратор\Desktop\4c06c5bf7d9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65660"/>
            <a:ext cx="2592288" cy="356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48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2" descr="C:\Users\Администратор\Desktop\24379435-Иллюстрация-природа-фон-с-зеленой-травой-и-божья-кор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91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Еврестична</a:t>
            </a:r>
            <a:r>
              <a:rPr lang="uk-UA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бесіда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4857403"/>
          </a:xfrm>
        </p:spPr>
        <p:txBody>
          <a:bodyPr>
            <a:noAutofit/>
          </a:bodyPr>
          <a:lstStyle/>
          <a:p>
            <a:r>
              <a:rPr lang="uk-UA" dirty="0"/>
              <a:t> </a:t>
            </a:r>
            <a:r>
              <a:rPr lang="uk-UA" b="1" dirty="0">
                <a:solidFill>
                  <a:srgbClr val="002060"/>
                </a:solidFill>
              </a:rPr>
              <a:t>З</a:t>
            </a:r>
            <a:r>
              <a:rPr lang="uk-UA" b="1" dirty="0" smtClean="0">
                <a:solidFill>
                  <a:srgbClr val="002060"/>
                </a:solidFill>
              </a:rPr>
              <a:t>айців </a:t>
            </a:r>
            <a:r>
              <a:rPr lang="uk-UA" b="1" dirty="0">
                <a:solidFill>
                  <a:srgbClr val="002060"/>
                </a:solidFill>
              </a:rPr>
              <a:t>часто називають косими, хоча насправді косоокості у цих звірків немає. А називають їх так, за вміння зайчика кружляти під час бігу. Таким </a:t>
            </a:r>
            <a:r>
              <a:rPr lang="uk-UA" b="1" dirty="0" err="1">
                <a:solidFill>
                  <a:srgbClr val="002060"/>
                </a:solidFill>
              </a:rPr>
              <a:t>спобом</a:t>
            </a:r>
            <a:r>
              <a:rPr lang="uk-UA" b="1" dirty="0">
                <a:solidFill>
                  <a:srgbClr val="002060"/>
                </a:solidFill>
              </a:rPr>
              <a:t> заєць намагається заплутати  свого переслідувача і втекти від погоні. </a:t>
            </a:r>
          </a:p>
          <a:p>
            <a:r>
              <a:rPr lang="uk-UA" b="1" dirty="0">
                <a:solidFill>
                  <a:srgbClr val="002060"/>
                </a:solidFill>
              </a:rPr>
              <a:t> – Цікавий факт про зайців: взимку у зайців на черевці шерсть подовжується на пару міліметрів, щоб зайчик не заморозив животик. Волоски відростають і навколо носика, захищаючи його від </a:t>
            </a:r>
            <a:r>
              <a:rPr lang="uk-UA" b="1" dirty="0" smtClean="0">
                <a:solidFill>
                  <a:srgbClr val="002060"/>
                </a:solidFill>
              </a:rPr>
              <a:t>морозу.</a:t>
            </a:r>
            <a:endParaRPr lang="uk-UA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3" name="Picture 6" descr="C:\Users\Администратор\Desktop\4c06c5bf7d9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-42169"/>
            <a:ext cx="1726610" cy="195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33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24379435-Иллюстрация-природа-фон-с-зеленой-травой-и-божья-кор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1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 «АУКЦІОН»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84784"/>
            <a:ext cx="7848872" cy="518457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Моя мама </a:t>
            </a:r>
            <a:r>
              <a:rPr lang="ru-RU" sz="5400" b="1" dirty="0" err="1" smtClean="0">
                <a:solidFill>
                  <a:srgbClr val="002060"/>
                </a:solidFill>
              </a:rPr>
              <a:t>найкраща</a:t>
            </a:r>
            <a:r>
              <a:rPr lang="ru-RU" sz="5400" b="1" dirty="0" smtClean="0">
                <a:solidFill>
                  <a:srgbClr val="002060"/>
                </a:solidFill>
              </a:rPr>
              <a:t>. Вона </a:t>
            </a:r>
            <a:r>
              <a:rPr lang="ru-RU" sz="5400" b="1" dirty="0" err="1" smtClean="0">
                <a:solidFill>
                  <a:srgbClr val="002060"/>
                </a:solidFill>
              </a:rPr>
              <a:t>вміє</a:t>
            </a:r>
            <a:r>
              <a:rPr lang="ru-RU" sz="5400" b="1" dirty="0" smtClean="0">
                <a:solidFill>
                  <a:srgbClr val="002060"/>
                </a:solidFill>
              </a:rPr>
              <a:t>…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513055" y="1380526"/>
            <a:ext cx="2664296" cy="6080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4612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24379435-Иллюстрация-природа-фон-с-зеленой-травой-и-божья-кор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1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Гра</a:t>
            </a:r>
            <a:r>
              <a:rPr lang="ru-RU" b="1" dirty="0" smtClean="0">
                <a:solidFill>
                  <a:srgbClr val="FF0000"/>
                </a:solidFill>
              </a:rPr>
              <a:t>  «ХТО  БІЛЬШЕ»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Два </a:t>
            </a:r>
            <a:r>
              <a:rPr lang="ru-RU" dirty="0" err="1" smtClean="0"/>
              <a:t>учні</a:t>
            </a:r>
            <a:r>
              <a:rPr lang="ru-RU" dirty="0" smtClean="0"/>
              <a:t> по </a:t>
            </a:r>
            <a:r>
              <a:rPr lang="ru-RU" dirty="0" err="1" smtClean="0"/>
              <a:t>черзі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по 1 </a:t>
            </a:r>
            <a:r>
              <a:rPr lang="ru-RU" dirty="0" err="1" smtClean="0"/>
              <a:t>дієслову</a:t>
            </a:r>
            <a:r>
              <a:rPr lang="ru-RU" dirty="0" smtClean="0"/>
              <a:t>.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зупинився</a:t>
            </a:r>
            <a:r>
              <a:rPr lang="ru-RU" dirty="0" smtClean="0"/>
              <a:t> першим, той </a:t>
            </a:r>
            <a:r>
              <a:rPr lang="ru-RU" dirty="0" err="1" smtClean="0"/>
              <a:t>програв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2358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дминистратор\Desktop\24379435-Иллюстрация-природа-фон-с-зеленой-травой-и-божья-кор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1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 товариш приніс з лісу їжака. Що ви порадите товаришу?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4" descr="C:\Users\Администратор\Desktop\539808_html_4b570b8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38335"/>
            <a:ext cx="3180305" cy="410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827584" y="1844824"/>
            <a:ext cx="4536504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27584" y="3284984"/>
            <a:ext cx="4536504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27584" y="4792281"/>
            <a:ext cx="4536504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43607" y="1844824"/>
            <a:ext cx="4222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Залишити собі і потурбуватися про нього.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2809" y="3383994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Віднести в ліс, бо вдома він загине.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608" y="4891291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Погратися з ним, а потім відпустити.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7840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depositphotos_5858249-Nature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1279"/>
            <a:ext cx="9140552" cy="686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Тема:Узагальнення знань і вмінь учнів за темою «Слова, які означають дії предметів. Тварини взимку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3" descr="C:\Users\Администратор\Desktop\a3bbd4f7bcf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3921968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Мета:</a:t>
            </a: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узагальнити знання учнів про дієслово, його істотні ознаки та роль у реченні, удосконалювати вміння добирати дієслова, вживати їх в прямому та переносному значеннях. Виявити зміни, що сталися взимку в житті тварин, з’ясувати причини, що зумовлюють ці зміни. Прививати любов та бережливе ставлення до природи.	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Администратор\Desktop\3715185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11960" y="4697760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41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дминистратор\Desktop\24379435-Иллюстрация-природа-фон-с-зеленой-травой-и-божья-кор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1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Діти знайшли в дуплі лісові горіхи і гриби. Що вони повинні зробити?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 descr="C:\Users\Администратор\Desktop\a3bbd4f7bcf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1838" y="1988840"/>
            <a:ext cx="4712770" cy="492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827584" y="1844824"/>
            <a:ext cx="4536504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584" y="3284984"/>
            <a:ext cx="4536504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7584" y="4792281"/>
            <a:ext cx="4536504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71600" y="1988840"/>
            <a:ext cx="4248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Забрати собі.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3458816"/>
            <a:ext cx="4248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чіпати.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600" y="4797152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Покласти в дупло щось смачненьке</a:t>
            </a:r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011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дминистратор\Desktop\24379435-Иллюстрация-природа-фон-с-зеленой-травой-и-божья-кор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1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 побачили в траві маленьке зайченя. Ваші дії.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640994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/>
              <a:t>Пройду повз нього</a:t>
            </a:r>
            <a:endParaRPr lang="ru-RU" sz="4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7584" y="3284984"/>
            <a:ext cx="4536504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27584" y="4792281"/>
            <a:ext cx="4536504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27584" y="1844824"/>
            <a:ext cx="4536504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99592" y="1994937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Пройду повз нього.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1992" y="3502749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Поспостерігаю.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1992" y="4797152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Пожалію, погодую.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6" descr="C:\Users\Администратор\Desktop\4c06c5bf7d9c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981" y="2318102"/>
            <a:ext cx="3897357" cy="442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21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дминистратор\Desktop\24379435-Иллюстрация-природа-фон-с-зеленой-травой-и-божья-кор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1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Твої друзі  спіймали маленьке ведмежа. Як ти вчиниш?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584" y="1844824"/>
            <a:ext cx="4536504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7584" y="3284984"/>
            <a:ext cx="4536504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7584" y="4792281"/>
            <a:ext cx="4536504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15616" y="2134597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Пройду повз них.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3284984"/>
            <a:ext cx="4400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Помістиш в ящик і будеш годувати і спостерігати.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584" y="4779149"/>
            <a:ext cx="4553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Розкажеш про його користь і попросиш відпустити.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 descr="C:\Users\HP\Desktop\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39091"/>
            <a:ext cx="2123902" cy="270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5795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2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Администратор\Desktop\bc16d4f738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92" y="-27097"/>
            <a:ext cx="9161892" cy="691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Вправа   “ Мікрофон”</a:t>
            </a:r>
            <a:endParaRPr lang="ru-RU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4857403"/>
          </a:xfrm>
        </p:spPr>
        <p:txBody>
          <a:bodyPr>
            <a:normAutofit/>
          </a:bodyPr>
          <a:lstStyle/>
          <a:p>
            <a:r>
              <a:rPr lang="uk-UA" sz="4000" b="1" dirty="0" smtClean="0"/>
              <a:t>Що ви запам’ятали про дієслово?  </a:t>
            </a:r>
          </a:p>
          <a:p>
            <a:r>
              <a:rPr lang="uk-UA" sz="4000" b="1" dirty="0" smtClean="0"/>
              <a:t>Яку роль дієслова виконують в реченні?</a:t>
            </a:r>
          </a:p>
          <a:p>
            <a:r>
              <a:rPr lang="uk-UA" sz="4000" b="1" dirty="0" smtClean="0"/>
              <a:t>Чи могли б ми обійтись без них?</a:t>
            </a:r>
          </a:p>
          <a:p>
            <a:r>
              <a:rPr lang="uk-UA" sz="4000" b="1" dirty="0" smtClean="0"/>
              <a:t>Що спричинює зимову сплячку звірів?</a:t>
            </a:r>
          </a:p>
          <a:p>
            <a:r>
              <a:rPr lang="uk-UA" sz="4000" b="1" dirty="0" smtClean="0"/>
              <a:t>             </a:t>
            </a:r>
          </a:p>
        </p:txBody>
      </p:sp>
      <p:pic>
        <p:nvPicPr>
          <p:cNvPr id="7" name="Picture 3" descr="C:\Users\Администратор\Desktop\a3bbd4f7bcf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8304" y="1785144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Администратор\Desktop\539808_html_4b570b84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1680" y="5143706"/>
            <a:ext cx="1372503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Администратор\Desktop\3715185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2750" y="4784688"/>
            <a:ext cx="1691678" cy="210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Администратор\Desktop\4c06c5bf7d9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608446"/>
            <a:ext cx="1996043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5100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esktop\497474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" y="16312"/>
            <a:ext cx="9128617" cy="684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Прошу вас </a:t>
            </a:r>
            <a:r>
              <a:rPr lang="ru-RU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тільки</a:t>
            </a: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не </a:t>
            </a:r>
            <a:r>
              <a:rPr lang="ru-RU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забувати</a:t>
            </a: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 </a:t>
            </a:r>
            <a:b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Кожна</a:t>
            </a: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тварина</a:t>
            </a: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варта</a:t>
            </a: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любові</a:t>
            </a: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 </a:t>
            </a:r>
            <a:b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Кожного дня і </a:t>
            </a:r>
            <a:r>
              <a:rPr lang="ru-RU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кожну</a:t>
            </a: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хвилинку</a:t>
            </a: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b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Оберігати</a:t>
            </a: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всяку</a:t>
            </a: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звіринку</a:t>
            </a: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 </a:t>
            </a:r>
            <a:b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Тільки</a:t>
            </a: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добра </a:t>
            </a:r>
            <a:r>
              <a:rPr lang="ru-RU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їм</a:t>
            </a: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потрібно</a:t>
            </a: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бажати</a:t>
            </a: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b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 </a:t>
            </a:r>
            <a:r>
              <a:rPr lang="ru-RU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намагатися</a:t>
            </a: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не </a:t>
            </a:r>
            <a:r>
              <a:rPr lang="ru-RU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ображати</a:t>
            </a: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 </a:t>
            </a:r>
          </a:p>
        </p:txBody>
      </p:sp>
      <p:pic>
        <p:nvPicPr>
          <p:cNvPr id="6" name="Picture 4" descr="C:\Users\Администратор\Desktop\539808_html_4b570b8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269" y="4941167"/>
            <a:ext cx="1505882" cy="194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Администратор\Desktop\3715185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690" y="5651915"/>
            <a:ext cx="1234349" cy="123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876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дминистратор\Desktop\Bankoboev.Ru_vesennii_peizazh_priro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46"/>
            <a:ext cx="9144000" cy="687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уроці не дрімали</a:t>
            </a:r>
            <a:b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звірів ви розпізнавали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/>
              <a:t>	БІЛКА		ЇЖАЧОК		ЗАЙЦІ</a:t>
            </a:r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r>
              <a:rPr lang="uk-UA" b="1" dirty="0" smtClean="0"/>
              <a:t>		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КАЖУТЬ: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      </a:t>
            </a:r>
            <a:r>
              <a:rPr lang="uk-UA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ДІТКИ </a:t>
            </a:r>
            <a:r>
              <a:rPr lang="uk-UA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ПРОСТО МОЛОДЦІ!!!</a:t>
            </a:r>
            <a:endParaRPr lang="uk-UA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5" name="Picture 3" descr="C:\Users\Администратор\Desktop\a3bbd4f7bcf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2024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Администратор\Desktop\539808_html_4b570b8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78064"/>
            <a:ext cx="1853878" cy="23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Users\Администратор\Desktop\4c06c5bf7d9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760" y="2041327"/>
            <a:ext cx="2236241" cy="268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61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истратор\Desktop\Bankoboev.Ru_vesennii_peizazh_priro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46"/>
            <a:ext cx="9144000" cy="687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Администратор\Desktop\a3bbd4f7bcf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1052736"/>
            <a:ext cx="561662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bol-gri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76" y="3261191"/>
            <a:ext cx="848221" cy="119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Администратор\Desktop\bol-gri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6517" flipH="1">
            <a:off x="6653425" y="3305275"/>
            <a:ext cx="815627" cy="115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дминистратор\Desktop\s_pr_9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548" y="2175557"/>
            <a:ext cx="2900447" cy="337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Администратор\Desktop\bol-gri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6517" flipH="1">
            <a:off x="5889613" y="2989390"/>
            <a:ext cx="815627" cy="115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истратор\Desktop\pechene-oreshki_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469" y="3566198"/>
            <a:ext cx="2170166" cy="117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231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дминистратор\Desktop\img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3"/>
            <a:ext cx="9144000" cy="685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8000" b="1" dirty="0" smtClean="0"/>
              <a:t>  </a:t>
            </a:r>
            <a:r>
              <a:rPr lang="uk-UA" sz="8000" b="1" dirty="0" smtClean="0">
                <a:solidFill>
                  <a:srgbClr val="FF0000"/>
                </a:solidFill>
              </a:rPr>
              <a:t>Дякую за урок!</a:t>
            </a:r>
          </a:p>
          <a:p>
            <a:pPr marL="0" indent="0">
              <a:buNone/>
            </a:pPr>
            <a:r>
              <a:rPr lang="uk-UA" sz="8000" b="1" dirty="0" smtClean="0"/>
              <a:t>		</a:t>
            </a:r>
          </a:p>
          <a:p>
            <a:pPr marL="0" indent="0">
              <a:buNone/>
            </a:pPr>
            <a:r>
              <a:rPr lang="uk-UA" sz="8000" b="1" dirty="0"/>
              <a:t>	</a:t>
            </a:r>
            <a:r>
              <a:rPr lang="uk-UA" sz="8000" b="1" dirty="0" smtClean="0"/>
              <a:t>	</a:t>
            </a:r>
            <a:r>
              <a:rPr lang="uk-UA" sz="8000" b="1" dirty="0" smtClean="0">
                <a:solidFill>
                  <a:srgbClr val="FF0000"/>
                </a:solidFill>
              </a:rPr>
              <a:t>Молодці!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5" name="Picture 3" descr="C:\Users\Администратор\Desktop\a3bbd4f7bcf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0232" y="3979215"/>
            <a:ext cx="2843808" cy="284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Администратор\Desktop\4c06c5bf7d9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807" y="1988840"/>
            <a:ext cx="1804193" cy="216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Администратор\Desktop\539808_html_4b570b84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3979215"/>
            <a:ext cx="1915449" cy="247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Администратор\Desktop\3715185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450" y="5216276"/>
            <a:ext cx="1606748" cy="160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:\Users\Администратор\Desktop\med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2617695"/>
            <a:ext cx="1560826" cy="161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1557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depositphotos_6075842-Landscape-lawn-flow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14338"/>
            <a:ext cx="9363076" cy="936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 descr="C:\Users\Администратор\Desktop\539808_html_4b570b8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122" y="5517232"/>
            <a:ext cx="185387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050" y="836712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Знову </a:t>
            </a: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день почався діти, </a:t>
            </a:r>
          </a:p>
          <a:p>
            <a:pPr marL="0" indent="0" algn="ctr">
              <a:buNone/>
            </a:pP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Всі зібрались на урок.</a:t>
            </a:r>
          </a:p>
          <a:p>
            <a:pPr marL="0" indent="0" algn="ctr">
              <a:buNone/>
            </a:pP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Тож пора нам </a:t>
            </a:r>
            <a:r>
              <a:rPr lang="uk-UA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поспішити-</a:t>
            </a:r>
            <a:endParaRPr lang="uk-UA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 algn="ctr">
              <a:buNone/>
            </a:pP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Кличе в подорож дзвінок.</a:t>
            </a:r>
          </a:p>
          <a:p>
            <a:pPr marL="0" indent="0" algn="ctr">
              <a:buNone/>
            </a:pP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Сьогодні в нас урок звичайний,</a:t>
            </a:r>
          </a:p>
          <a:p>
            <a:pPr marL="0" indent="0" algn="ctr">
              <a:buNone/>
            </a:pP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Та вчить багато нас чому.</a:t>
            </a:r>
          </a:p>
          <a:p>
            <a:pPr marL="0" indent="0" algn="ctr">
              <a:buNone/>
            </a:pP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Хай буде він для нас повчальний,</a:t>
            </a:r>
          </a:p>
          <a:p>
            <a:pPr marL="0" indent="0" algn="ctr">
              <a:buNone/>
            </a:pP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 це </a:t>
            </a:r>
            <a:r>
              <a:rPr lang="uk-UA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подякуєм</a:t>
            </a: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йому.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3" descr="C:\Users\Администратор\Desktop\a3bbd4f7bcf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-407194"/>
            <a:ext cx="2880320" cy="332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24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Девіз уроку: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/>
          <a:lstStyle/>
          <a:p>
            <a:pPr marL="0" indent="0">
              <a:buNone/>
            </a:pPr>
            <a:r>
              <a:rPr lang="uk-UA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ani" panose="020B0502040204020203" pitchFamily="34" charset="0"/>
              </a:rPr>
              <a:t>Працюймо усі:  </a:t>
            </a:r>
          </a:p>
          <a:p>
            <a:pPr marL="0" indent="0">
              <a:buNone/>
            </a:pPr>
            <a:r>
              <a:rPr lang="uk-U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ani" panose="020B0502040204020203" pitchFamily="34" charset="0"/>
              </a:rPr>
              <a:t>	</a:t>
            </a:r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ani" panose="020B0502040204020203" pitchFamily="34" charset="0"/>
              </a:rPr>
              <a:t>		</a:t>
            </a:r>
            <a:r>
              <a:rPr lang="uk-U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ani" panose="020B0502040204020203" pitchFamily="34" charset="0"/>
              </a:rPr>
              <a:t>наполегливо,</a:t>
            </a:r>
          </a:p>
          <a:p>
            <a:pPr marL="0" indent="0">
              <a:buNone/>
            </a:pPr>
            <a:r>
              <a:rPr lang="uk-U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ani" panose="020B0502040204020203" pitchFamily="34" charset="0"/>
              </a:rPr>
              <a:t>			швидко,</a:t>
            </a:r>
            <a:endParaRPr lang="uk-UA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Vani" panose="020B0502040204020203" pitchFamily="34" charset="0"/>
            </a:endParaRPr>
          </a:p>
          <a:p>
            <a:pPr marL="0" indent="0">
              <a:buNone/>
            </a:pPr>
            <a:r>
              <a:rPr lang="uk-U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ani" panose="020B0502040204020203" pitchFamily="34" charset="0"/>
              </a:rPr>
              <a:t>			старанно,</a:t>
            </a:r>
          </a:p>
          <a:p>
            <a:pPr marL="0" indent="0">
              <a:buNone/>
            </a:pPr>
            <a:r>
              <a:rPr lang="uk-UA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ani" panose="020B0502040204020203" pitchFamily="34" charset="0"/>
              </a:rPr>
              <a:t>щ</a:t>
            </a:r>
            <a:r>
              <a:rPr lang="uk-U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ani" panose="020B0502040204020203" pitchFamily="34" charset="0"/>
              </a:rPr>
              <a:t>об жодна хвилина не втратилась марно.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6" descr="C:\Users\Администратор\Desktop\4c06c5bf7d9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157278"/>
            <a:ext cx="2236241" cy="268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дминистратор\Desktop\3715185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74" y="2992297"/>
            <a:ext cx="2069900" cy="20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3508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1400833993_wvsfexjf1zpyh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52534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uk-UA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>
              <a:buNone/>
            </a:pPr>
            <a:r>
              <a:rPr lang="uk-UA" b="1" dirty="0">
                <a:solidFill>
                  <a:srgbClr val="002060"/>
                </a:solidFill>
              </a:rPr>
              <a:t>Пролунав дзвінок.</a:t>
            </a:r>
            <a:endParaRPr lang="uk-UA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uk-UA" b="1" dirty="0">
                <a:solidFill>
                  <a:srgbClr val="002060"/>
                </a:solidFill>
              </a:rPr>
              <a:t>Починаємо урок.</a:t>
            </a:r>
            <a:endParaRPr lang="uk-UA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uk-UA" b="1" dirty="0" err="1">
                <a:solidFill>
                  <a:srgbClr val="002060"/>
                </a:solidFill>
              </a:rPr>
              <a:t>Працюватимем</a:t>
            </a:r>
            <a:r>
              <a:rPr lang="uk-UA" b="1" dirty="0">
                <a:solidFill>
                  <a:srgbClr val="002060"/>
                </a:solidFill>
              </a:rPr>
              <a:t> старанно,</a:t>
            </a:r>
            <a:endParaRPr lang="uk-UA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uk-UA" b="1" dirty="0">
                <a:solidFill>
                  <a:srgbClr val="002060"/>
                </a:solidFill>
              </a:rPr>
              <a:t>Щоб почути у кінці, що у нашому класі</a:t>
            </a:r>
            <a:endParaRPr lang="uk-UA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uk-UA" b="1" dirty="0">
                <a:solidFill>
                  <a:srgbClr val="002060"/>
                </a:solidFill>
              </a:rPr>
              <a:t>Дітки просто молодці.</a:t>
            </a:r>
            <a:endParaRPr lang="uk-UA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Администратор\Desktop\539808_html_4b570b8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765" y="4869160"/>
            <a:ext cx="1525696" cy="197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76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15234330-Природа-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2"/>
            <a:ext cx="9144000" cy="690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uk-U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Кубування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6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чого складається наше мовлення?</a:t>
            </a:r>
          </a:p>
          <a:p>
            <a:r>
              <a:rPr lang="uk-UA" sz="36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виражають речення?</a:t>
            </a:r>
          </a:p>
          <a:p>
            <a:r>
              <a:rPr lang="uk-UA" sz="36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чого складаються речення?</a:t>
            </a:r>
          </a:p>
          <a:p>
            <a:r>
              <a:rPr lang="uk-UA" sz="36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які питання відповідають слова-назви предметів?</a:t>
            </a:r>
          </a:p>
          <a:p>
            <a:r>
              <a:rPr lang="uk-UA" sz="36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Назви-ознак?</a:t>
            </a:r>
          </a:p>
          <a:p>
            <a:r>
              <a:rPr lang="uk-UA" sz="36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Назви-дій?</a:t>
            </a:r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5" name="Куб 4"/>
          <p:cNvSpPr/>
          <p:nvPr/>
        </p:nvSpPr>
        <p:spPr>
          <a:xfrm>
            <a:off x="6876256" y="179016"/>
            <a:ext cx="2016224" cy="1593800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C:\Users\Администратор\Desktop\a3bbd4f7bcf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6256" y="4077072"/>
            <a:ext cx="2954607" cy="295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Администратор\Desktop\3715185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11" y="5509298"/>
            <a:ext cx="1522381" cy="152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82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истратор\Desktop\green-spring-vector-nature-background_399-21474907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" y="22767"/>
            <a:ext cx="9132851" cy="719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«Впіймай оплеском дієслово»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4000" b="1" dirty="0">
                <a:solidFill>
                  <a:srgbClr val="002060"/>
                </a:solidFill>
              </a:rPr>
              <a:t>Бігати, розмовляти, сніжок, плакати, радіти, сонечко, згадати, хвалити, зелений, працювати, ліс, густий, встає, засинає, їжачок, колючий, ведмідь.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666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Администратор\Desktop\depositphotos_5858249-Nature-backgroun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90"/>
            <a:ext cx="9144000" cy="686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b="1" dirty="0" err="1" smtClean="0">
                <a:solidFill>
                  <a:srgbClr val="002060"/>
                </a:solidFill>
              </a:rPr>
              <a:t>Сніжок</a:t>
            </a:r>
            <a:r>
              <a:rPr lang="ru-RU" sz="6000" b="1" dirty="0" smtClean="0">
                <a:solidFill>
                  <a:srgbClr val="002060"/>
                </a:solidFill>
              </a:rPr>
              <a:t> ….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Сонечко ….</a:t>
            </a:r>
          </a:p>
          <a:p>
            <a:r>
              <a:rPr lang="ru-RU" sz="6000" b="1" dirty="0" err="1" smtClean="0">
                <a:solidFill>
                  <a:srgbClr val="002060"/>
                </a:solidFill>
              </a:rPr>
              <a:t>Ліс</a:t>
            </a:r>
            <a:r>
              <a:rPr lang="ru-RU" sz="6000" b="1" dirty="0" smtClean="0">
                <a:solidFill>
                  <a:srgbClr val="002060"/>
                </a:solidFill>
              </a:rPr>
              <a:t> ….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1907703" y="177145"/>
            <a:ext cx="4536503" cy="1345189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47762" y="526573"/>
            <a:ext cx="3636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Добір дієслів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C:\Users\Администратор\Desktop\3715185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39951" y="4581128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03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4379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2" name="Picture 3" descr="C:\Users\Администратор\Desktop\depositphotos_5858249-Nature-backgroun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90"/>
            <a:ext cx="9144000" cy="686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лако 12"/>
          <p:cNvSpPr/>
          <p:nvPr/>
        </p:nvSpPr>
        <p:spPr>
          <a:xfrm>
            <a:off x="1907703" y="177145"/>
            <a:ext cx="4536503" cy="1345189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rgbClr val="FF0000"/>
                </a:solidFill>
              </a:rPr>
              <a:t>Добір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іменників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592" y="2060848"/>
            <a:ext cx="799288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002060"/>
                </a:solidFill>
              </a:rPr>
              <a:t>Плаче…</a:t>
            </a:r>
          </a:p>
          <a:p>
            <a:endParaRPr lang="uk-UA" sz="6000" b="1" dirty="0" smtClean="0">
              <a:solidFill>
                <a:srgbClr val="002060"/>
              </a:solidFill>
            </a:endParaRPr>
          </a:p>
          <a:p>
            <a:r>
              <a:rPr lang="uk-UA" sz="6000" b="1" dirty="0" smtClean="0">
                <a:solidFill>
                  <a:srgbClr val="002060"/>
                </a:solidFill>
              </a:rPr>
              <a:t>Дрімає</a:t>
            </a:r>
            <a:r>
              <a:rPr lang="uk-UA" sz="6000" b="1" dirty="0" smtClean="0">
                <a:solidFill>
                  <a:srgbClr val="002060"/>
                </a:solidFill>
              </a:rPr>
              <a:t>…</a:t>
            </a:r>
          </a:p>
          <a:p>
            <a:endParaRPr lang="uk-UA" sz="6000" b="1" dirty="0">
              <a:solidFill>
                <a:srgbClr val="002060"/>
              </a:solidFill>
            </a:endParaRPr>
          </a:p>
          <a:p>
            <a:r>
              <a:rPr lang="uk-UA" sz="6000" b="1" dirty="0" smtClean="0">
                <a:solidFill>
                  <a:srgbClr val="002060"/>
                </a:solidFill>
              </a:rPr>
              <a:t>Пестить…</a:t>
            </a:r>
            <a:endParaRPr lang="uk-UA" sz="6000" b="1" dirty="0" smtClean="0">
              <a:solidFill>
                <a:srgbClr val="002060"/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4664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</TotalTime>
  <Words>849</Words>
  <Application>Microsoft Office PowerPoint</Application>
  <PresentationFormat>Экран (4:3)</PresentationFormat>
  <Paragraphs>129</Paragraphs>
  <Slides>27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Інтегрований урок з української мови та природознавства (2 клас)</vt:lpstr>
      <vt:lpstr>Тема:Узагальнення знань і вмінь учнів за темою «Слова, які означають дії предметів. Тварини взимку.</vt:lpstr>
      <vt:lpstr>Презентация PowerPoint</vt:lpstr>
      <vt:lpstr>Девіз уроку:</vt:lpstr>
      <vt:lpstr>Презентация PowerPoint</vt:lpstr>
      <vt:lpstr>“Кубування”</vt:lpstr>
      <vt:lpstr>«Впіймай оплеском дієслово»</vt:lpstr>
      <vt:lpstr>Презентация PowerPoint</vt:lpstr>
      <vt:lpstr>Презентация PowerPoint</vt:lpstr>
      <vt:lpstr>Презентация PowerPoint</vt:lpstr>
      <vt:lpstr>Презентация PowerPoint</vt:lpstr>
      <vt:lpstr>  Вибірковий диктант</vt:lpstr>
      <vt:lpstr>     Еврестична бесіда</vt:lpstr>
      <vt:lpstr>Фізкультхвилинка</vt:lpstr>
      <vt:lpstr>Презентация PowerPoint</vt:lpstr>
      <vt:lpstr>Еврестична бесіда</vt:lpstr>
      <vt:lpstr>Гра «АУКЦІОН»</vt:lpstr>
      <vt:lpstr>Гра  «ХТО  БІЛЬШЕ»</vt:lpstr>
      <vt:lpstr>Ваш товариш приніс з лісу їжака. Що ви порадите товаришу?</vt:lpstr>
      <vt:lpstr>Діти знайшли в дуплі лісові горіхи і гриби. Що вони повинні зробити?</vt:lpstr>
      <vt:lpstr>Ви побачили в траві маленьке зайченя. Ваші дії.</vt:lpstr>
      <vt:lpstr>Твої друзі  спіймали маленьке ведмежа. Як ти вчиниш?</vt:lpstr>
      <vt:lpstr>Вправа   “ Мікрофон”</vt:lpstr>
      <vt:lpstr>Презентация PowerPoint</vt:lpstr>
      <vt:lpstr>На уроці не дрімали звірів ви розпізнавали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Урок-подорож з природознавства(1 клас)</dc:title>
  <dc:creator>XTreme.ws</dc:creator>
  <cp:lastModifiedBy>Microsoft Office</cp:lastModifiedBy>
  <cp:revision>81</cp:revision>
  <dcterms:created xsi:type="dcterms:W3CDTF">2015-02-21T18:13:42Z</dcterms:created>
  <dcterms:modified xsi:type="dcterms:W3CDTF">2019-07-08T19:07:52Z</dcterms:modified>
</cp:coreProperties>
</file>