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9" r:id="rId4"/>
    <p:sldId id="260" r:id="rId5"/>
    <p:sldId id="261" r:id="rId6"/>
    <p:sldId id="263" r:id="rId7"/>
    <p:sldId id="262" r:id="rId8"/>
    <p:sldId id="264" r:id="rId9"/>
    <p:sldId id="265" r:id="rId10"/>
    <p:sldId id="272" r:id="rId11"/>
    <p:sldId id="266" r:id="rId12"/>
    <p:sldId id="267" r:id="rId13"/>
    <p:sldId id="268" r:id="rId14"/>
    <p:sldId id="269" r:id="rId15"/>
    <p:sldId id="270" r:id="rId16"/>
    <p:sldId id="273" r:id="rId17"/>
    <p:sldId id="274" r:id="rId18"/>
    <p:sldId id="278" r:id="rId19"/>
    <p:sldId id="275" r:id="rId20"/>
    <p:sldId id="276" r:id="rId21"/>
    <p:sldId id="277" r:id="rId2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9" autoAdjust="0"/>
    <p:restoredTop sz="94660"/>
  </p:normalViewPr>
  <p:slideViewPr>
    <p:cSldViewPr>
      <p:cViewPr varScale="1">
        <p:scale>
          <a:sx n="82" d="100"/>
          <a:sy n="82" d="100"/>
        </p:scale>
        <p:origin x="-763"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476E8A-BFD9-4D41-AC64-71C80243767B}" type="datetimeFigureOut">
              <a:rPr lang="uk-UA" smtClean="0"/>
              <a:t>25.08.2019</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5B55BC-C969-49C9-A6F7-AAC5AB68F5CD}" type="slidenum">
              <a:rPr lang="uk-UA" smtClean="0"/>
              <a:t>‹#›</a:t>
            </a:fld>
            <a:endParaRPr lang="uk-UA"/>
          </a:p>
        </p:txBody>
      </p:sp>
    </p:spTree>
    <p:extLst>
      <p:ext uri="{BB962C8B-B14F-4D97-AF65-F5344CB8AC3E}">
        <p14:creationId xmlns:p14="http://schemas.microsoft.com/office/powerpoint/2010/main" val="1419024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575044FF-55AE-4C10-AFF0-792C97F563F7}" type="datetimeFigureOut">
              <a:rPr lang="uk-UA" smtClean="0"/>
              <a:t>25.08.2019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102124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75044FF-55AE-4C10-AFF0-792C97F563F7}" type="datetimeFigureOut">
              <a:rPr lang="uk-UA" smtClean="0"/>
              <a:t>25.08.2019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1660021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75044FF-55AE-4C10-AFF0-792C97F563F7}" type="datetimeFigureOut">
              <a:rPr lang="uk-UA" smtClean="0"/>
              <a:t>25.08.2019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263013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75044FF-55AE-4C10-AFF0-792C97F563F7}" type="datetimeFigureOut">
              <a:rPr lang="uk-UA" smtClean="0"/>
              <a:t>25.08.2019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4015670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75044FF-55AE-4C10-AFF0-792C97F563F7}" type="datetimeFigureOut">
              <a:rPr lang="uk-UA" smtClean="0"/>
              <a:t>25.08.2019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56986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575044FF-55AE-4C10-AFF0-792C97F563F7}" type="datetimeFigureOut">
              <a:rPr lang="uk-UA" smtClean="0"/>
              <a:t>25.08.2019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243167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575044FF-55AE-4C10-AFF0-792C97F563F7}" type="datetimeFigureOut">
              <a:rPr lang="uk-UA" smtClean="0"/>
              <a:t>25.08.2019</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2074863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575044FF-55AE-4C10-AFF0-792C97F563F7}" type="datetimeFigureOut">
              <a:rPr lang="uk-UA" smtClean="0"/>
              <a:t>25.08.2019</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692805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75044FF-55AE-4C10-AFF0-792C97F563F7}" type="datetimeFigureOut">
              <a:rPr lang="uk-UA" smtClean="0"/>
              <a:t>25.08.2019</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3613430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5044FF-55AE-4C10-AFF0-792C97F563F7}" type="datetimeFigureOut">
              <a:rPr lang="uk-UA" smtClean="0"/>
              <a:t>25.08.2019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3709432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5044FF-55AE-4C10-AFF0-792C97F563F7}" type="datetimeFigureOut">
              <a:rPr lang="uk-UA" smtClean="0"/>
              <a:t>25.08.2019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82A83B8-4B94-4B95-805A-570C40395A3A}" type="slidenum">
              <a:rPr lang="uk-UA" smtClean="0"/>
              <a:t>‹#›</a:t>
            </a:fld>
            <a:endParaRPr lang="uk-UA"/>
          </a:p>
        </p:txBody>
      </p:sp>
    </p:spTree>
    <p:extLst>
      <p:ext uri="{BB962C8B-B14F-4D97-AF65-F5344CB8AC3E}">
        <p14:creationId xmlns:p14="http://schemas.microsoft.com/office/powerpoint/2010/main" val="1697300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044FF-55AE-4C10-AFF0-792C97F563F7}" type="datetimeFigureOut">
              <a:rPr lang="uk-UA" smtClean="0"/>
              <a:t>25.08.2019</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2A83B8-4B94-4B95-805A-570C40395A3A}" type="slidenum">
              <a:rPr lang="uk-UA" smtClean="0"/>
              <a:t>‹#›</a:t>
            </a:fld>
            <a:endParaRPr lang="uk-UA"/>
          </a:p>
        </p:txBody>
      </p:sp>
    </p:spTree>
    <p:extLst>
      <p:ext uri="{BB962C8B-B14F-4D97-AF65-F5344CB8AC3E}">
        <p14:creationId xmlns:p14="http://schemas.microsoft.com/office/powerpoint/2010/main" val="578949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121" y="-17284"/>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23728" y="692696"/>
            <a:ext cx="6768752" cy="2862322"/>
          </a:xfrm>
          <a:prstGeom prst="rect">
            <a:avLst/>
          </a:prstGeom>
          <a:noFill/>
        </p:spPr>
        <p:txBody>
          <a:bodyPr wrap="square" rtlCol="0">
            <a:spAutoFit/>
          </a:bodyPr>
          <a:lstStyle/>
          <a:p>
            <a:r>
              <a:rPr lang="uk-UA" sz="3600" b="1" dirty="0" smtClean="0">
                <a:solidFill>
                  <a:srgbClr val="FF0000"/>
                </a:solidFill>
              </a:rPr>
              <a:t>ТЕМА: </a:t>
            </a:r>
            <a:r>
              <a:rPr lang="uk-UA" sz="3600" b="1" dirty="0" smtClean="0">
                <a:solidFill>
                  <a:srgbClr val="0070C0"/>
                </a:solidFill>
              </a:rPr>
              <a:t>Іменники-синоніми, іменники-антоніми. Однозначні та багатозначні іменники</a:t>
            </a:r>
            <a:r>
              <a:rPr lang="uk-UA" sz="3600" b="1" dirty="0">
                <a:solidFill>
                  <a:srgbClr val="0070C0"/>
                </a:solidFill>
              </a:rPr>
              <a:t>. Пряме і переносне значення іменників.</a:t>
            </a:r>
          </a:p>
          <a:p>
            <a:endParaRPr lang="uk-UA" sz="3600" b="1" dirty="0"/>
          </a:p>
        </p:txBody>
      </p:sp>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611560" y="4221088"/>
            <a:ext cx="8064896" cy="2369880"/>
          </a:xfrm>
          <a:prstGeom prst="rect">
            <a:avLst/>
          </a:prstGeom>
          <a:noFill/>
        </p:spPr>
        <p:txBody>
          <a:bodyPr wrap="square" rtlCol="0">
            <a:spAutoFit/>
          </a:bodyPr>
          <a:lstStyle/>
          <a:p>
            <a:r>
              <a:rPr lang="uk-UA" sz="2800" b="1" dirty="0" smtClean="0">
                <a:solidFill>
                  <a:srgbClr val="0070C0"/>
                </a:solidFill>
                <a:effectLst>
                  <a:outerShdw blurRad="38100" dist="38100" dir="2700000" algn="tl">
                    <a:srgbClr val="000000">
                      <a:alpha val="43137"/>
                    </a:srgbClr>
                  </a:outerShdw>
                </a:effectLst>
              </a:rPr>
              <a:t>                            Підготувала</a:t>
            </a:r>
            <a:endParaRPr lang="uk-UA" sz="2800" b="1" dirty="0" smtClean="0">
              <a:solidFill>
                <a:srgbClr val="0070C0"/>
              </a:solidFill>
              <a:effectLst>
                <a:outerShdw blurRad="38100" dist="38100" dir="2700000" algn="tl">
                  <a:srgbClr val="000000">
                    <a:alpha val="43137"/>
                  </a:srgbClr>
                </a:outerShdw>
              </a:effectLst>
            </a:endParaRPr>
          </a:p>
          <a:p>
            <a:r>
              <a:rPr lang="uk-UA" sz="2800" b="1" dirty="0" smtClean="0">
                <a:solidFill>
                  <a:srgbClr val="0070C0"/>
                </a:solidFill>
                <a:effectLst>
                  <a:outerShdw blurRad="38100" dist="38100" dir="2700000" algn="tl">
                    <a:srgbClr val="000000">
                      <a:alpha val="43137"/>
                    </a:srgbClr>
                  </a:outerShdw>
                </a:effectLst>
              </a:rPr>
              <a:t>вчитель Борщівського НВК “ЗНЗ </a:t>
            </a:r>
            <a:r>
              <a:rPr lang="uk-UA" sz="2800" b="1" dirty="0" err="1" smtClean="0">
                <a:solidFill>
                  <a:srgbClr val="0070C0"/>
                </a:solidFill>
                <a:effectLst>
                  <a:outerShdw blurRad="38100" dist="38100" dir="2700000" algn="tl">
                    <a:srgbClr val="000000">
                      <a:alpha val="43137"/>
                    </a:srgbClr>
                  </a:outerShdw>
                </a:effectLst>
              </a:rPr>
              <a:t>І-ІІІст</a:t>
            </a:r>
            <a:r>
              <a:rPr lang="uk-UA" sz="2800" b="1" dirty="0" smtClean="0">
                <a:solidFill>
                  <a:srgbClr val="0070C0"/>
                </a:solidFill>
                <a:effectLst>
                  <a:outerShdw blurRad="38100" dist="38100" dir="2700000" algn="tl">
                    <a:srgbClr val="000000">
                      <a:alpha val="43137"/>
                    </a:srgbClr>
                  </a:outerShdw>
                </a:effectLst>
              </a:rPr>
              <a:t>. №</a:t>
            </a:r>
            <a:r>
              <a:rPr lang="uk-UA" sz="2800" b="1" dirty="0" smtClean="0">
                <a:solidFill>
                  <a:srgbClr val="0070C0"/>
                </a:solidFill>
                <a:effectLst>
                  <a:outerShdw blurRad="38100" dist="38100" dir="2700000" algn="tl">
                    <a:srgbClr val="000000">
                      <a:alpha val="43137"/>
                    </a:srgbClr>
                  </a:outerShdw>
                </a:effectLst>
              </a:rPr>
              <a:t>3-</a:t>
            </a:r>
            <a:r>
              <a:rPr lang="uk-UA" sz="2800" b="1" dirty="0" smtClean="0">
                <a:solidFill>
                  <a:srgbClr val="0070C0"/>
                </a:solidFill>
                <a:effectLst>
                  <a:outerShdw blurRad="38100" dist="38100" dir="2700000" algn="tl">
                    <a:srgbClr val="000000">
                      <a:alpha val="43137"/>
                    </a:srgbClr>
                  </a:outerShdw>
                </a:effectLst>
              </a:rPr>
              <a:t> </a:t>
            </a:r>
            <a:r>
              <a:rPr lang="uk-UA" sz="2800" b="1" dirty="0">
                <a:solidFill>
                  <a:srgbClr val="0070C0"/>
                </a:solidFill>
                <a:effectLst>
                  <a:outerShdw blurRad="38100" dist="38100" dir="2700000" algn="tl">
                    <a:srgbClr val="000000">
                      <a:alpha val="43137"/>
                    </a:srgbClr>
                  </a:outerShdw>
                </a:effectLst>
              </a:rPr>
              <a:t>гімназія </a:t>
            </a:r>
            <a:r>
              <a:rPr lang="uk-UA" sz="2800" b="1" dirty="0" smtClean="0">
                <a:solidFill>
                  <a:srgbClr val="0070C0"/>
                </a:solidFill>
                <a:effectLst>
                  <a:outerShdw blurRad="38100" dist="38100" dir="2700000" algn="tl">
                    <a:srgbClr val="000000">
                      <a:alpha val="43137"/>
                    </a:srgbClr>
                  </a:outerShdw>
                </a:effectLst>
              </a:rPr>
              <a:t>ім. </a:t>
            </a:r>
            <a:r>
              <a:rPr lang="uk-UA" sz="2800" b="1" dirty="0">
                <a:solidFill>
                  <a:srgbClr val="0070C0"/>
                </a:solidFill>
                <a:effectLst>
                  <a:outerShdw blurRad="38100" dist="38100" dir="2700000" algn="tl">
                    <a:srgbClr val="000000">
                      <a:alpha val="43137"/>
                    </a:srgbClr>
                  </a:outerShdw>
                </a:effectLst>
              </a:rPr>
              <a:t>Р </a:t>
            </a:r>
            <a:r>
              <a:rPr lang="uk-UA" sz="2800" b="1" dirty="0" err="1">
                <a:solidFill>
                  <a:srgbClr val="0070C0"/>
                </a:solidFill>
                <a:effectLst>
                  <a:outerShdw blurRad="38100" dist="38100" dir="2700000" algn="tl">
                    <a:srgbClr val="000000">
                      <a:alpha val="43137"/>
                    </a:srgbClr>
                  </a:outerShdw>
                </a:effectLst>
              </a:rPr>
              <a:t>Андріяшика</a:t>
            </a:r>
            <a:r>
              <a:rPr lang="uk-UA" sz="2800" b="1" dirty="0" smtClean="0">
                <a:solidFill>
                  <a:srgbClr val="0070C0"/>
                </a:solidFill>
                <a:effectLst>
                  <a:outerShdw blurRad="38100" dist="38100" dir="2700000" algn="tl">
                    <a:srgbClr val="000000">
                      <a:alpha val="43137"/>
                    </a:srgbClr>
                  </a:outerShdw>
                </a:effectLst>
              </a:rPr>
              <a:t>”</a:t>
            </a:r>
            <a:endParaRPr lang="uk-UA" sz="2800" b="1" dirty="0" smtClean="0">
              <a:solidFill>
                <a:srgbClr val="0070C0"/>
              </a:solidFill>
              <a:effectLst>
                <a:outerShdw blurRad="38100" dist="38100" dir="2700000" algn="tl">
                  <a:srgbClr val="000000">
                    <a:alpha val="43137"/>
                  </a:srgbClr>
                </a:outerShdw>
              </a:effectLst>
            </a:endParaRPr>
          </a:p>
          <a:p>
            <a:r>
              <a:rPr lang="uk-UA" sz="2800" b="1" dirty="0" smtClean="0">
                <a:solidFill>
                  <a:srgbClr val="FF0000"/>
                </a:solidFill>
                <a:effectLst>
                  <a:outerShdw blurRad="38100" dist="38100" dir="2700000" algn="tl">
                    <a:srgbClr val="000000">
                      <a:alpha val="43137"/>
                    </a:srgbClr>
                  </a:outerShdw>
                </a:effectLst>
              </a:rPr>
              <a:t>Герасимів Н.Я.</a:t>
            </a:r>
          </a:p>
          <a:p>
            <a:endParaRPr lang="ru-RU" b="1" dirty="0" smtClean="0">
              <a:solidFill>
                <a:srgbClr val="FF0000"/>
              </a:solidFill>
              <a:effectLst>
                <a:outerShdw blurRad="38100" dist="38100" dir="2700000" algn="tl">
                  <a:srgbClr val="000000">
                    <a:alpha val="43137"/>
                  </a:srgbClr>
                </a:outerShdw>
              </a:effectLst>
            </a:endParaRPr>
          </a:p>
          <a:p>
            <a:endParaRPr lang="uk-UA" dirty="0"/>
          </a:p>
        </p:txBody>
      </p:sp>
    </p:spTree>
    <p:extLst>
      <p:ext uri="{BB962C8B-B14F-4D97-AF65-F5344CB8AC3E}">
        <p14:creationId xmlns:p14="http://schemas.microsoft.com/office/powerpoint/2010/main" val="2046615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977512" y="948237"/>
            <a:ext cx="3384376" cy="1754326"/>
          </a:xfrm>
          <a:prstGeom prst="rect">
            <a:avLst/>
          </a:prstGeom>
          <a:noFill/>
        </p:spPr>
        <p:txBody>
          <a:bodyPr wrap="square" rtlCol="0">
            <a:spAutoFit/>
          </a:bodyPr>
          <a:lstStyle/>
          <a:p>
            <a:r>
              <a:rPr lang="uk-UA" b="1" dirty="0"/>
              <a:t>ТЕМА: Іменники-синоніми, іменники-антоніми.       Однозначні та багатозначні іменники. Пряме і переносне значення іменників.</a:t>
            </a:r>
            <a:endParaRPr lang="uk-UA" dirty="0"/>
          </a:p>
          <a:p>
            <a:endParaRPr lang="uk-UA" dirty="0"/>
          </a:p>
        </p:txBody>
      </p:sp>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187624" y="3356992"/>
            <a:ext cx="7272808" cy="1754326"/>
          </a:xfrm>
          <a:prstGeom prst="rect">
            <a:avLst/>
          </a:prstGeom>
          <a:noFill/>
        </p:spPr>
        <p:txBody>
          <a:bodyPr wrap="square" rtlCol="0">
            <a:spAutoFit/>
          </a:bodyPr>
          <a:lstStyle/>
          <a:p>
            <a:r>
              <a:rPr lang="uk-UA" b="1" dirty="0" smtClean="0">
                <a:solidFill>
                  <a:srgbClr val="0070C0"/>
                </a:solidFill>
                <a:effectLst>
                  <a:outerShdw blurRad="38100" dist="38100" dir="2700000" algn="tl">
                    <a:srgbClr val="000000">
                      <a:alpha val="43137"/>
                    </a:srgbClr>
                  </a:outerShdw>
                </a:effectLst>
              </a:rPr>
              <a:t>Підготувала</a:t>
            </a:r>
          </a:p>
          <a:p>
            <a:r>
              <a:rPr lang="uk-UA" b="1" dirty="0" smtClean="0">
                <a:solidFill>
                  <a:srgbClr val="0070C0"/>
                </a:solidFill>
                <a:effectLst>
                  <a:outerShdw blurRad="38100" dist="38100" dir="2700000" algn="tl">
                    <a:srgbClr val="000000">
                      <a:alpha val="43137"/>
                    </a:srgbClr>
                  </a:outerShdw>
                </a:effectLst>
              </a:rPr>
              <a:t>вчитель Борщівського НВК “ЗНЗ </a:t>
            </a:r>
            <a:r>
              <a:rPr lang="uk-UA" b="1" dirty="0" err="1" smtClean="0">
                <a:solidFill>
                  <a:srgbClr val="0070C0"/>
                </a:solidFill>
                <a:effectLst>
                  <a:outerShdw blurRad="38100" dist="38100" dir="2700000" algn="tl">
                    <a:srgbClr val="000000">
                      <a:alpha val="43137"/>
                    </a:srgbClr>
                  </a:outerShdw>
                </a:effectLst>
              </a:rPr>
              <a:t>І-ІІІст</a:t>
            </a:r>
            <a:r>
              <a:rPr lang="uk-UA" b="1" dirty="0" smtClean="0">
                <a:solidFill>
                  <a:srgbClr val="0070C0"/>
                </a:solidFill>
                <a:effectLst>
                  <a:outerShdw blurRad="38100" dist="38100" dir="2700000" algn="tl">
                    <a:srgbClr val="000000">
                      <a:alpha val="43137"/>
                    </a:srgbClr>
                  </a:outerShdw>
                </a:effectLst>
              </a:rPr>
              <a:t>. №3- гімназія </a:t>
            </a:r>
          </a:p>
          <a:p>
            <a:r>
              <a:rPr lang="uk-UA" b="1" dirty="0" smtClean="0">
                <a:solidFill>
                  <a:srgbClr val="0070C0"/>
                </a:solidFill>
                <a:effectLst>
                  <a:outerShdw blurRad="38100" dist="38100" dir="2700000" algn="tl">
                    <a:srgbClr val="000000">
                      <a:alpha val="43137"/>
                    </a:srgbClr>
                  </a:outerShdw>
                </a:effectLst>
              </a:rPr>
              <a:t>ім. Р.</a:t>
            </a:r>
            <a:r>
              <a:rPr lang="uk-UA" b="1" dirty="0" err="1" smtClean="0">
                <a:solidFill>
                  <a:srgbClr val="0070C0"/>
                </a:solidFill>
                <a:effectLst>
                  <a:outerShdw blurRad="38100" dist="38100" dir="2700000" algn="tl">
                    <a:srgbClr val="000000">
                      <a:alpha val="43137"/>
                    </a:srgbClr>
                  </a:outerShdw>
                </a:effectLst>
              </a:rPr>
              <a:t>Андріяшика</a:t>
            </a:r>
            <a:r>
              <a:rPr lang="uk-UA" b="1" dirty="0" smtClean="0">
                <a:solidFill>
                  <a:srgbClr val="0070C0"/>
                </a:solidFill>
                <a:effectLst>
                  <a:outerShdw blurRad="38100" dist="38100" dir="2700000" algn="tl">
                    <a:srgbClr val="000000">
                      <a:alpha val="43137"/>
                    </a:srgbClr>
                  </a:outerShdw>
                </a:effectLst>
              </a:rPr>
              <a:t>”</a:t>
            </a:r>
          </a:p>
          <a:p>
            <a:r>
              <a:rPr lang="uk-UA" b="1" dirty="0" smtClean="0">
                <a:solidFill>
                  <a:srgbClr val="FF0000"/>
                </a:solidFill>
                <a:effectLst>
                  <a:outerShdw blurRad="38100" dist="38100" dir="2700000" algn="tl">
                    <a:srgbClr val="000000">
                      <a:alpha val="43137"/>
                    </a:srgbClr>
                  </a:outerShdw>
                </a:effectLst>
              </a:rPr>
              <a:t>Герасимів Н.Я.</a:t>
            </a:r>
          </a:p>
          <a:p>
            <a:endParaRPr lang="ru-RU" b="1" dirty="0" smtClean="0">
              <a:solidFill>
                <a:srgbClr val="FF0000"/>
              </a:solidFill>
              <a:effectLst>
                <a:outerShdw blurRad="38100" dist="38100" dir="2700000" algn="tl">
                  <a:srgbClr val="000000">
                    <a:alpha val="43137"/>
                  </a:srgbClr>
                </a:outerShdw>
              </a:effectLst>
            </a:endParaRPr>
          </a:p>
          <a:p>
            <a:endParaRPr lang="uk-UA" dirty="0"/>
          </a:p>
        </p:txBody>
      </p:sp>
      <p:pic>
        <p:nvPicPr>
          <p:cNvPr id="3074" name="Picture 2" descr="C:\Users\HP\Desktop\замок.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576" y="-315416"/>
            <a:ext cx="10724653" cy="850043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71600" y="119471"/>
            <a:ext cx="7704856" cy="6247864"/>
          </a:xfrm>
          <a:prstGeom prst="rect">
            <a:avLst/>
          </a:prstGeom>
          <a:noFill/>
        </p:spPr>
        <p:txBody>
          <a:bodyPr wrap="square" rtlCol="0">
            <a:spAutoFit/>
          </a:bodyPr>
          <a:lstStyle/>
          <a:p>
            <a:pPr algn="ctr"/>
            <a:r>
              <a:rPr lang="uk-UA" sz="4000" b="1" dirty="0">
                <a:solidFill>
                  <a:srgbClr val="FF0000"/>
                </a:solidFill>
              </a:rPr>
              <a:t>ЗАГАДКА: </a:t>
            </a:r>
            <a:endParaRPr lang="uk-UA" sz="4000" b="1" dirty="0" smtClean="0">
              <a:solidFill>
                <a:srgbClr val="FF0000"/>
              </a:solidFill>
            </a:endParaRPr>
          </a:p>
          <a:p>
            <a:pPr algn="ctr"/>
            <a:endParaRPr lang="uk-UA" sz="4000" b="1" dirty="0">
              <a:solidFill>
                <a:srgbClr val="FF0000"/>
              </a:solidFill>
            </a:endParaRPr>
          </a:p>
          <a:p>
            <a:r>
              <a:rPr lang="uk-UA" sz="4000" b="1" dirty="0">
                <a:solidFill>
                  <a:srgbClr val="002060"/>
                </a:solidFill>
              </a:rPr>
              <a:t>В зеленім лісі побував</a:t>
            </a:r>
          </a:p>
          <a:p>
            <a:r>
              <a:rPr lang="uk-UA" sz="4000" b="1" dirty="0">
                <a:solidFill>
                  <a:srgbClr val="002060"/>
                </a:solidFill>
              </a:rPr>
              <a:t>Якийсь художник-і поволі</a:t>
            </a:r>
          </a:p>
          <a:p>
            <a:r>
              <a:rPr lang="uk-UA" sz="4000" b="1" dirty="0">
                <a:solidFill>
                  <a:srgbClr val="002060"/>
                </a:solidFill>
              </a:rPr>
              <a:t>Дерева перефарбував</a:t>
            </a:r>
          </a:p>
          <a:p>
            <a:r>
              <a:rPr lang="uk-UA" sz="4000" b="1" dirty="0">
                <a:solidFill>
                  <a:srgbClr val="002060"/>
                </a:solidFill>
              </a:rPr>
              <a:t>У золотисто-жовтий колір.</a:t>
            </a:r>
          </a:p>
          <a:p>
            <a:r>
              <a:rPr lang="uk-UA" sz="4000" b="1" dirty="0" err="1">
                <a:solidFill>
                  <a:srgbClr val="002060"/>
                </a:solidFill>
              </a:rPr>
              <a:t>-Ти</a:t>
            </a:r>
            <a:r>
              <a:rPr lang="uk-UA" sz="4000" b="1" dirty="0">
                <a:solidFill>
                  <a:srgbClr val="002060"/>
                </a:solidFill>
              </a:rPr>
              <a:t> хто такий?- я здивувавсь,</a:t>
            </a:r>
          </a:p>
          <a:p>
            <a:r>
              <a:rPr lang="uk-UA" sz="4000" b="1" dirty="0">
                <a:solidFill>
                  <a:srgbClr val="002060"/>
                </a:solidFill>
              </a:rPr>
              <a:t>Чому тебе не бачив досі?</a:t>
            </a:r>
          </a:p>
          <a:p>
            <a:r>
              <a:rPr lang="uk-UA" sz="4000" b="1" dirty="0" err="1">
                <a:solidFill>
                  <a:srgbClr val="002060"/>
                </a:solidFill>
              </a:rPr>
              <a:t>-То</a:t>
            </a:r>
            <a:r>
              <a:rPr lang="uk-UA" sz="4000" b="1" dirty="0">
                <a:solidFill>
                  <a:srgbClr val="002060"/>
                </a:solidFill>
              </a:rPr>
              <a:t> придивися, хтось озвавсь,-</a:t>
            </a:r>
          </a:p>
          <a:p>
            <a:r>
              <a:rPr lang="uk-UA" sz="4000" b="1" dirty="0">
                <a:solidFill>
                  <a:srgbClr val="002060"/>
                </a:solidFill>
              </a:rPr>
              <a:t>І ти тоді побачиш … </a:t>
            </a:r>
          </a:p>
        </p:txBody>
      </p:sp>
    </p:spTree>
    <p:extLst>
      <p:ext uri="{BB962C8B-B14F-4D97-AF65-F5344CB8AC3E}">
        <p14:creationId xmlns:p14="http://schemas.microsoft.com/office/powerpoint/2010/main" val="1325937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977512" y="948237"/>
            <a:ext cx="3384376" cy="1754326"/>
          </a:xfrm>
          <a:prstGeom prst="rect">
            <a:avLst/>
          </a:prstGeom>
          <a:noFill/>
        </p:spPr>
        <p:txBody>
          <a:bodyPr wrap="square" rtlCol="0">
            <a:spAutoFit/>
          </a:bodyPr>
          <a:lstStyle/>
          <a:p>
            <a:r>
              <a:rPr lang="uk-UA" b="1" dirty="0"/>
              <a:t>ТЕМА: Іменники-синоніми, іменники-антоніми.       Однозначні та багатозначні іменники. Пряме і переносне значення іменників.</a:t>
            </a:r>
            <a:endParaRPr lang="uk-UA" dirty="0"/>
          </a:p>
          <a:p>
            <a:endParaRPr lang="uk-UA" dirty="0"/>
          </a:p>
        </p:txBody>
      </p:sp>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pic>
        <p:nvPicPr>
          <p:cNvPr id="4098" name="Picture 2" descr="C:\Users\HP\Desktop\осінь.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0"/>
            <a:ext cx="6840760" cy="699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547664" y="980728"/>
            <a:ext cx="8064896" cy="4001095"/>
          </a:xfrm>
          <a:prstGeom prst="rect">
            <a:avLst/>
          </a:prstGeom>
          <a:noFill/>
        </p:spPr>
        <p:txBody>
          <a:bodyPr wrap="square" rtlCol="0">
            <a:spAutoFit/>
          </a:bodyPr>
          <a:lstStyle/>
          <a:p>
            <a:r>
              <a:rPr lang="uk-UA" sz="4000" b="1" dirty="0">
                <a:solidFill>
                  <a:srgbClr val="FF0000"/>
                </a:solidFill>
              </a:rPr>
              <a:t>Що ми можемо сказати про правителя країни Слово?</a:t>
            </a:r>
          </a:p>
          <a:p>
            <a:r>
              <a:rPr lang="uk-UA" dirty="0"/>
              <a:t>(Воно складається із звуків, ділиться на склади, служить для побудови речень.)</a:t>
            </a:r>
          </a:p>
          <a:p>
            <a:r>
              <a:rPr lang="uk-UA" sz="4000" b="1" dirty="0" err="1">
                <a:solidFill>
                  <a:srgbClr val="FF0000"/>
                </a:solidFill>
              </a:rPr>
              <a:t>-Яке</a:t>
            </a:r>
            <a:r>
              <a:rPr lang="uk-UA" sz="4000" b="1" dirty="0">
                <a:solidFill>
                  <a:srgbClr val="FF0000"/>
                </a:solidFill>
              </a:rPr>
              <a:t> його головне призначення?</a:t>
            </a:r>
          </a:p>
          <a:p>
            <a:r>
              <a:rPr lang="uk-UA" dirty="0"/>
              <a:t>(Служить засобом називання навколишніх предметів, ознак, дій.)</a:t>
            </a:r>
          </a:p>
          <a:p>
            <a:r>
              <a:rPr lang="uk-UA" sz="4000" b="1" dirty="0" err="1">
                <a:solidFill>
                  <a:srgbClr val="FF0000"/>
                </a:solidFill>
              </a:rPr>
              <a:t>-Тому</a:t>
            </a:r>
            <a:r>
              <a:rPr lang="uk-UA" sz="4000" b="1" dirty="0">
                <a:solidFill>
                  <a:srgbClr val="FF0000"/>
                </a:solidFill>
              </a:rPr>
              <a:t> нам потрібно знати слова та їх значення.</a:t>
            </a:r>
          </a:p>
          <a:p>
            <a:r>
              <a:rPr lang="uk-UA" dirty="0">
                <a:solidFill>
                  <a:srgbClr val="FF0000"/>
                </a:solidFill>
              </a:rPr>
              <a:t> </a:t>
            </a:r>
          </a:p>
        </p:txBody>
      </p:sp>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907704" y="760310"/>
            <a:ext cx="6768752" cy="5293757"/>
          </a:xfrm>
          <a:prstGeom prst="rect">
            <a:avLst/>
          </a:prstGeom>
          <a:noFill/>
        </p:spPr>
        <p:txBody>
          <a:bodyPr wrap="square" rtlCol="0">
            <a:spAutoFit/>
          </a:bodyPr>
          <a:lstStyle/>
          <a:p>
            <a:r>
              <a:rPr lang="uk-UA" sz="4000" b="1" dirty="0">
                <a:solidFill>
                  <a:srgbClr val="0070C0"/>
                </a:solidFill>
              </a:rPr>
              <a:t>Якось вітер ніс листок</a:t>
            </a:r>
          </a:p>
          <a:p>
            <a:r>
              <a:rPr lang="uk-UA" sz="4000" b="1" dirty="0">
                <a:solidFill>
                  <a:srgbClr val="0070C0"/>
                </a:solidFill>
              </a:rPr>
              <a:t>І прикульгував </a:t>
            </a:r>
            <a:r>
              <a:rPr lang="uk-UA" sz="4000" b="1" dirty="0" err="1">
                <a:solidFill>
                  <a:srgbClr val="0070C0"/>
                </a:solidFill>
              </a:rPr>
              <a:t>щокрок</a:t>
            </a:r>
            <a:r>
              <a:rPr lang="uk-UA" sz="4000" b="1" dirty="0">
                <a:solidFill>
                  <a:srgbClr val="0070C0"/>
                </a:solidFill>
              </a:rPr>
              <a:t>.</a:t>
            </a:r>
          </a:p>
          <a:p>
            <a:r>
              <a:rPr lang="uk-UA" sz="4000" b="1" dirty="0">
                <a:solidFill>
                  <a:srgbClr val="0070C0"/>
                </a:solidFill>
              </a:rPr>
              <a:t>І </a:t>
            </a:r>
            <a:r>
              <a:rPr lang="uk-UA" sz="4000" b="1" dirty="0" err="1">
                <a:solidFill>
                  <a:srgbClr val="0070C0"/>
                </a:solidFill>
              </a:rPr>
              <a:t>щокрок</a:t>
            </a:r>
            <a:r>
              <a:rPr lang="uk-UA" sz="4000" b="1" dirty="0">
                <a:solidFill>
                  <a:srgbClr val="0070C0"/>
                </a:solidFill>
              </a:rPr>
              <a:t> відпочивав,</a:t>
            </a:r>
          </a:p>
          <a:p>
            <a:r>
              <a:rPr lang="uk-UA" sz="4000" b="1" dirty="0">
                <a:solidFill>
                  <a:srgbClr val="0070C0"/>
                </a:solidFill>
              </a:rPr>
              <a:t>І листок на землю клав.</a:t>
            </a:r>
          </a:p>
          <a:p>
            <a:r>
              <a:rPr lang="uk-UA" sz="4000" b="1" dirty="0">
                <a:solidFill>
                  <a:srgbClr val="0070C0"/>
                </a:solidFill>
              </a:rPr>
              <a:t>Так сердешний занеміг,</a:t>
            </a:r>
          </a:p>
          <a:p>
            <a:r>
              <a:rPr lang="uk-UA" sz="4000" b="1" dirty="0">
                <a:solidFill>
                  <a:srgbClr val="0070C0"/>
                </a:solidFill>
              </a:rPr>
              <a:t>Ніби ніс він збіжжя міх,</a:t>
            </a:r>
          </a:p>
          <a:p>
            <a:r>
              <a:rPr lang="uk-UA" sz="4000" b="1" dirty="0">
                <a:solidFill>
                  <a:srgbClr val="0070C0"/>
                </a:solidFill>
              </a:rPr>
              <a:t>Важко дихав і сопів,</a:t>
            </a:r>
          </a:p>
          <a:p>
            <a:r>
              <a:rPr lang="uk-UA" sz="4000" b="1" dirty="0">
                <a:solidFill>
                  <a:srgbClr val="0070C0"/>
                </a:solidFill>
              </a:rPr>
              <a:t>Аж упав нарешті в рів.</a:t>
            </a:r>
          </a:p>
          <a:p>
            <a:endParaRPr lang="uk-UA" dirty="0"/>
          </a:p>
        </p:txBody>
      </p:sp>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853748" y="836712"/>
            <a:ext cx="7272808" cy="2523768"/>
          </a:xfrm>
          <a:prstGeom prst="rect">
            <a:avLst/>
          </a:prstGeom>
          <a:noFill/>
        </p:spPr>
        <p:txBody>
          <a:bodyPr wrap="square" rtlCol="0">
            <a:spAutoFit/>
          </a:bodyPr>
          <a:lstStyle/>
          <a:p>
            <a:r>
              <a:rPr lang="uk-UA" b="1" dirty="0"/>
              <a:t> </a:t>
            </a:r>
            <a:r>
              <a:rPr lang="uk-UA" b="1" dirty="0" smtClean="0"/>
              <a:t>                                     </a:t>
            </a:r>
            <a:r>
              <a:rPr lang="uk-UA" sz="3200" b="1" dirty="0" smtClean="0">
                <a:solidFill>
                  <a:srgbClr val="FF0000"/>
                </a:solidFill>
              </a:rPr>
              <a:t>«Третій </a:t>
            </a:r>
            <a:r>
              <a:rPr lang="uk-UA" sz="3200" b="1" dirty="0">
                <a:solidFill>
                  <a:srgbClr val="FF0000"/>
                </a:solidFill>
              </a:rPr>
              <a:t>зайвий»</a:t>
            </a:r>
            <a:endParaRPr lang="uk-UA" sz="3200" dirty="0">
              <a:solidFill>
                <a:srgbClr val="FF0000"/>
              </a:solidFill>
            </a:endParaRPr>
          </a:p>
          <a:p>
            <a:r>
              <a:rPr lang="uk-UA" dirty="0" smtClean="0"/>
              <a:t>                                   (</a:t>
            </a:r>
            <a:r>
              <a:rPr lang="uk-UA" dirty="0"/>
              <a:t>Знайдіть зайві словосполучення</a:t>
            </a:r>
            <a:r>
              <a:rPr lang="uk-UA" dirty="0" smtClean="0"/>
              <a:t>)</a:t>
            </a:r>
          </a:p>
          <a:p>
            <a:endParaRPr lang="uk-UA" dirty="0"/>
          </a:p>
          <a:p>
            <a:r>
              <a:rPr lang="uk-UA" dirty="0"/>
              <a:t> </a:t>
            </a:r>
          </a:p>
          <a:p>
            <a:r>
              <a:rPr lang="uk-UA" b="1" dirty="0">
                <a:solidFill>
                  <a:srgbClr val="7030A0"/>
                </a:solidFill>
              </a:rPr>
              <a:t>Золота ложка;                       сумує ліс;                             весела дівчина;</a:t>
            </a:r>
          </a:p>
          <a:p>
            <a:r>
              <a:rPr lang="uk-UA" b="1" dirty="0">
                <a:solidFill>
                  <a:srgbClr val="7030A0"/>
                </a:solidFill>
              </a:rPr>
              <a:t>золота людина;                     сумує мати;                          веселе літо;</a:t>
            </a:r>
          </a:p>
          <a:p>
            <a:r>
              <a:rPr lang="uk-UA" b="1" dirty="0">
                <a:solidFill>
                  <a:srgbClr val="7030A0"/>
                </a:solidFill>
              </a:rPr>
              <a:t>золоті руки.                           сумує небо.                          веселі сніжинки.</a:t>
            </a:r>
          </a:p>
          <a:p>
            <a:r>
              <a:rPr lang="uk-UA" b="1" dirty="0">
                <a:solidFill>
                  <a:srgbClr val="7030A0"/>
                </a:solidFill>
              </a:rPr>
              <a:t> </a:t>
            </a:r>
          </a:p>
        </p:txBody>
      </p:sp>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07504" y="836712"/>
            <a:ext cx="9865096" cy="5262979"/>
          </a:xfrm>
          <a:prstGeom prst="rect">
            <a:avLst/>
          </a:prstGeom>
          <a:noFill/>
        </p:spPr>
        <p:txBody>
          <a:bodyPr wrap="square" rtlCol="0">
            <a:spAutoFit/>
          </a:bodyPr>
          <a:lstStyle/>
          <a:p>
            <a:r>
              <a:rPr lang="uk-UA" b="1" dirty="0" smtClean="0"/>
              <a:t>                                                    </a:t>
            </a:r>
            <a:r>
              <a:rPr lang="uk-UA" sz="4000" b="1" dirty="0" smtClean="0">
                <a:solidFill>
                  <a:srgbClr val="FF0000"/>
                </a:solidFill>
              </a:rPr>
              <a:t>Творчий диктант</a:t>
            </a:r>
          </a:p>
          <a:p>
            <a:endParaRPr lang="uk-UA" sz="3200" b="1" dirty="0" smtClean="0">
              <a:solidFill>
                <a:srgbClr val="FF0000"/>
              </a:solidFill>
            </a:endParaRPr>
          </a:p>
          <a:p>
            <a:endParaRPr lang="uk-UA" sz="3200" b="1" dirty="0" smtClean="0">
              <a:solidFill>
                <a:srgbClr val="FF0000"/>
              </a:solidFill>
            </a:endParaRPr>
          </a:p>
          <a:p>
            <a:endParaRPr lang="uk-UA" sz="3200" dirty="0">
              <a:solidFill>
                <a:srgbClr val="FF0000"/>
              </a:solidFill>
            </a:endParaRPr>
          </a:p>
          <a:p>
            <a:r>
              <a:rPr lang="uk-UA" sz="4000" b="1" dirty="0">
                <a:solidFill>
                  <a:srgbClr val="0070C0"/>
                </a:solidFill>
              </a:rPr>
              <a:t>Каштанове </a:t>
            </a:r>
            <a:r>
              <a:rPr lang="uk-UA" sz="4000" b="1" dirty="0" err="1">
                <a:solidFill>
                  <a:srgbClr val="0070C0"/>
                </a:solidFill>
              </a:rPr>
              <a:t>листя-</a:t>
            </a:r>
            <a:r>
              <a:rPr lang="uk-UA" sz="4000" b="1" dirty="0" smtClean="0">
                <a:solidFill>
                  <a:srgbClr val="0070C0"/>
                </a:solidFill>
              </a:rPr>
              <a:t>…    (</a:t>
            </a:r>
            <a:r>
              <a:rPr lang="uk-UA" sz="4000" b="1" dirty="0">
                <a:solidFill>
                  <a:srgbClr val="0070C0"/>
                </a:solidFill>
              </a:rPr>
              <a:t>каштанове волосся);</a:t>
            </a:r>
          </a:p>
          <a:p>
            <a:r>
              <a:rPr lang="uk-UA" sz="4000" b="1" dirty="0">
                <a:solidFill>
                  <a:srgbClr val="0070C0"/>
                </a:solidFill>
              </a:rPr>
              <a:t>гіркий </a:t>
            </a:r>
            <a:r>
              <a:rPr lang="uk-UA" sz="4000" b="1" dirty="0" err="1">
                <a:solidFill>
                  <a:srgbClr val="0070C0"/>
                </a:solidFill>
              </a:rPr>
              <a:t>перець-</a:t>
            </a:r>
            <a:r>
              <a:rPr lang="uk-UA" sz="4000" b="1" dirty="0">
                <a:solidFill>
                  <a:srgbClr val="0070C0"/>
                </a:solidFill>
              </a:rPr>
              <a:t>…</a:t>
            </a:r>
          </a:p>
          <a:p>
            <a:r>
              <a:rPr lang="uk-UA" sz="4000" b="1" dirty="0">
                <a:solidFill>
                  <a:srgbClr val="0070C0"/>
                </a:solidFill>
              </a:rPr>
              <a:t>сизий </a:t>
            </a:r>
            <a:r>
              <a:rPr lang="uk-UA" sz="4000" b="1" dirty="0" err="1">
                <a:solidFill>
                  <a:srgbClr val="0070C0"/>
                </a:solidFill>
              </a:rPr>
              <a:t>голуб-</a:t>
            </a:r>
            <a:r>
              <a:rPr lang="uk-UA" sz="4000" b="1" dirty="0">
                <a:solidFill>
                  <a:srgbClr val="0070C0"/>
                </a:solidFill>
              </a:rPr>
              <a:t>…</a:t>
            </a:r>
          </a:p>
          <a:p>
            <a:r>
              <a:rPr lang="uk-UA" sz="4000" b="1" dirty="0">
                <a:solidFill>
                  <a:srgbClr val="0070C0"/>
                </a:solidFill>
              </a:rPr>
              <a:t>гострий </a:t>
            </a:r>
            <a:r>
              <a:rPr lang="uk-UA" sz="4000" b="1" dirty="0" err="1">
                <a:solidFill>
                  <a:srgbClr val="0070C0"/>
                </a:solidFill>
              </a:rPr>
              <a:t>ніж-</a:t>
            </a:r>
            <a:r>
              <a:rPr lang="uk-UA" sz="4000" b="1" dirty="0">
                <a:solidFill>
                  <a:srgbClr val="0070C0"/>
                </a:solidFill>
              </a:rPr>
              <a:t>…</a:t>
            </a:r>
          </a:p>
          <a:p>
            <a:r>
              <a:rPr lang="uk-UA" sz="4000" dirty="0"/>
              <a:t> </a:t>
            </a:r>
          </a:p>
        </p:txBody>
      </p:sp>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755576" y="836712"/>
            <a:ext cx="8208912" cy="5847755"/>
          </a:xfrm>
          <a:prstGeom prst="rect">
            <a:avLst/>
          </a:prstGeom>
          <a:noFill/>
        </p:spPr>
        <p:txBody>
          <a:bodyPr wrap="square" rtlCol="0">
            <a:spAutoFit/>
          </a:bodyPr>
          <a:lstStyle/>
          <a:p>
            <a:r>
              <a:rPr lang="uk-UA" b="1" dirty="0" smtClean="0"/>
              <a:t>                                 </a:t>
            </a:r>
            <a:r>
              <a:rPr lang="uk-UA" sz="3600" b="1" dirty="0" smtClean="0">
                <a:solidFill>
                  <a:srgbClr val="FF0000"/>
                </a:solidFill>
              </a:rPr>
              <a:t>Каліграфічна хвилинка</a:t>
            </a:r>
          </a:p>
          <a:p>
            <a:endParaRPr lang="uk-UA" dirty="0"/>
          </a:p>
          <a:p>
            <a:r>
              <a:rPr lang="uk-UA" sz="4000" b="1" dirty="0">
                <a:solidFill>
                  <a:srgbClr val="0070C0"/>
                </a:solidFill>
              </a:rPr>
              <a:t>Напишіть не відриваючи руки слово </a:t>
            </a:r>
            <a:r>
              <a:rPr lang="uk-UA" sz="4000" b="1" dirty="0" smtClean="0">
                <a:solidFill>
                  <a:srgbClr val="0070C0"/>
                </a:solidFill>
              </a:rPr>
              <a:t> </a:t>
            </a:r>
            <a:r>
              <a:rPr lang="uk-UA" sz="4000" b="1" i="1" dirty="0" smtClean="0">
                <a:solidFill>
                  <a:srgbClr val="7030A0"/>
                </a:solidFill>
              </a:rPr>
              <a:t>осінь</a:t>
            </a:r>
            <a:r>
              <a:rPr lang="uk-UA" sz="4000" b="1" dirty="0" smtClean="0">
                <a:solidFill>
                  <a:srgbClr val="0070C0"/>
                </a:solidFill>
              </a:rPr>
              <a:t>.</a:t>
            </a:r>
          </a:p>
          <a:p>
            <a:endParaRPr lang="uk-UA" sz="4000" b="1" dirty="0">
              <a:solidFill>
                <a:srgbClr val="0070C0"/>
              </a:solidFill>
            </a:endParaRPr>
          </a:p>
          <a:p>
            <a:r>
              <a:rPr lang="uk-UA" sz="4000" b="1" dirty="0">
                <a:solidFill>
                  <a:srgbClr val="0070C0"/>
                </a:solidFill>
              </a:rPr>
              <a:t>Доберіть 5 ознак осені і запишіть</a:t>
            </a:r>
            <a:r>
              <a:rPr lang="uk-UA" sz="4000" b="1" dirty="0" smtClean="0">
                <a:solidFill>
                  <a:srgbClr val="0070C0"/>
                </a:solidFill>
              </a:rPr>
              <a:t>.</a:t>
            </a:r>
          </a:p>
          <a:p>
            <a:endParaRPr lang="uk-UA" sz="4000" b="1" dirty="0">
              <a:solidFill>
                <a:srgbClr val="0070C0"/>
              </a:solidFill>
            </a:endParaRPr>
          </a:p>
          <a:p>
            <a:r>
              <a:rPr lang="uk-UA" sz="4000" b="1" dirty="0">
                <a:solidFill>
                  <a:srgbClr val="0070C0"/>
                </a:solidFill>
              </a:rPr>
              <a:t>Встановіть, в якому значенні вжито дібрані слова.</a:t>
            </a:r>
          </a:p>
          <a:p>
            <a:r>
              <a:rPr lang="uk-UA" sz="4000" b="1" dirty="0" smtClean="0">
                <a:solidFill>
                  <a:srgbClr val="0070C0"/>
                </a:solidFill>
              </a:rPr>
              <a:t> </a:t>
            </a:r>
            <a:endParaRPr lang="uk-UA" sz="4000" b="1" dirty="0">
              <a:solidFill>
                <a:srgbClr val="0070C0"/>
              </a:solidFill>
            </a:endParaRPr>
          </a:p>
        </p:txBody>
      </p:sp>
    </p:spTree>
    <p:extLst>
      <p:ext uri="{BB962C8B-B14F-4D97-AF65-F5344CB8AC3E}">
        <p14:creationId xmlns:p14="http://schemas.microsoft.com/office/powerpoint/2010/main" val="14107028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611560" y="836712"/>
            <a:ext cx="8723719" cy="3170099"/>
          </a:xfrm>
          <a:prstGeom prst="rect">
            <a:avLst/>
          </a:prstGeom>
          <a:noFill/>
        </p:spPr>
        <p:txBody>
          <a:bodyPr wrap="square" rtlCol="0">
            <a:spAutoFit/>
          </a:bodyPr>
          <a:lstStyle/>
          <a:p>
            <a:r>
              <a:rPr lang="uk-UA" b="1" dirty="0" smtClean="0"/>
              <a:t>                                         </a:t>
            </a:r>
            <a:r>
              <a:rPr lang="uk-UA" sz="4000" b="1" dirty="0" err="1" smtClean="0">
                <a:solidFill>
                  <a:srgbClr val="FF0000"/>
                </a:solidFill>
              </a:rPr>
              <a:t>Фізкультхвилинка</a:t>
            </a:r>
            <a:endParaRPr lang="uk-UA" sz="4000" b="1" dirty="0" smtClean="0">
              <a:solidFill>
                <a:srgbClr val="FF0000"/>
              </a:solidFill>
            </a:endParaRPr>
          </a:p>
          <a:p>
            <a:endParaRPr lang="uk-UA" sz="4000" dirty="0">
              <a:solidFill>
                <a:srgbClr val="FF0000"/>
              </a:solidFill>
            </a:endParaRPr>
          </a:p>
          <a:p>
            <a:r>
              <a:rPr lang="uk-UA" sz="4000" b="1" dirty="0">
                <a:solidFill>
                  <a:srgbClr val="7030A0"/>
                </a:solidFill>
              </a:rPr>
              <a:t>            Ми з-за парт мерщій </a:t>
            </a:r>
            <a:r>
              <a:rPr lang="uk-UA" sz="4000" b="1" dirty="0" err="1">
                <a:solidFill>
                  <a:srgbClr val="7030A0"/>
                </a:solidFill>
              </a:rPr>
              <a:t>встаєм</a:t>
            </a:r>
            <a:r>
              <a:rPr lang="uk-UA" sz="4000" b="1" dirty="0">
                <a:solidFill>
                  <a:srgbClr val="7030A0"/>
                </a:solidFill>
              </a:rPr>
              <a:t>, </a:t>
            </a:r>
          </a:p>
          <a:p>
            <a:r>
              <a:rPr lang="uk-UA" sz="4000" b="1" dirty="0">
                <a:solidFill>
                  <a:srgbClr val="7030A0"/>
                </a:solidFill>
              </a:rPr>
              <a:t>            Лінькам волі не </a:t>
            </a:r>
            <a:r>
              <a:rPr lang="uk-UA" sz="4000" b="1" dirty="0" err="1">
                <a:solidFill>
                  <a:srgbClr val="7030A0"/>
                </a:solidFill>
              </a:rPr>
              <a:t>даєм</a:t>
            </a:r>
            <a:r>
              <a:rPr lang="uk-UA" sz="4000" b="1" dirty="0">
                <a:solidFill>
                  <a:srgbClr val="7030A0"/>
                </a:solidFill>
              </a:rPr>
              <a:t> … </a:t>
            </a:r>
          </a:p>
          <a:p>
            <a:r>
              <a:rPr lang="uk-UA" sz="4000" b="1" dirty="0">
                <a:solidFill>
                  <a:srgbClr val="7030A0"/>
                </a:solidFill>
              </a:rPr>
              <a:t> </a:t>
            </a:r>
          </a:p>
        </p:txBody>
      </p:sp>
    </p:spTree>
    <p:extLst>
      <p:ext uri="{BB962C8B-B14F-4D97-AF65-F5344CB8AC3E}">
        <p14:creationId xmlns:p14="http://schemas.microsoft.com/office/powerpoint/2010/main" val="3272217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977512" y="948237"/>
            <a:ext cx="3384376" cy="1754326"/>
          </a:xfrm>
          <a:prstGeom prst="rect">
            <a:avLst/>
          </a:prstGeom>
          <a:noFill/>
        </p:spPr>
        <p:txBody>
          <a:bodyPr wrap="square" rtlCol="0">
            <a:spAutoFit/>
          </a:bodyPr>
          <a:lstStyle/>
          <a:p>
            <a:r>
              <a:rPr lang="uk-UA" b="1" dirty="0"/>
              <a:t>ТЕМА: Іменники-синоніми, іменники-антоніми.       Однозначні та багатозначні іменники. Пряме і переносне значення іменників.</a:t>
            </a:r>
            <a:endParaRPr lang="uk-UA" dirty="0"/>
          </a:p>
          <a:p>
            <a:endParaRPr lang="uk-UA" dirty="0"/>
          </a:p>
        </p:txBody>
      </p:sp>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187624" y="3356992"/>
            <a:ext cx="7272808" cy="1754326"/>
          </a:xfrm>
          <a:prstGeom prst="rect">
            <a:avLst/>
          </a:prstGeom>
          <a:noFill/>
        </p:spPr>
        <p:txBody>
          <a:bodyPr wrap="square" rtlCol="0">
            <a:spAutoFit/>
          </a:bodyPr>
          <a:lstStyle/>
          <a:p>
            <a:r>
              <a:rPr lang="uk-UA" b="1" dirty="0" smtClean="0">
                <a:solidFill>
                  <a:srgbClr val="0070C0"/>
                </a:solidFill>
                <a:effectLst>
                  <a:outerShdw blurRad="38100" dist="38100" dir="2700000" algn="tl">
                    <a:srgbClr val="000000">
                      <a:alpha val="43137"/>
                    </a:srgbClr>
                  </a:outerShdw>
                </a:effectLst>
              </a:rPr>
              <a:t>Підготувала</a:t>
            </a:r>
          </a:p>
          <a:p>
            <a:r>
              <a:rPr lang="uk-UA" b="1" dirty="0" smtClean="0">
                <a:solidFill>
                  <a:srgbClr val="0070C0"/>
                </a:solidFill>
                <a:effectLst>
                  <a:outerShdw blurRad="38100" dist="38100" dir="2700000" algn="tl">
                    <a:srgbClr val="000000">
                      <a:alpha val="43137"/>
                    </a:srgbClr>
                  </a:outerShdw>
                </a:effectLst>
              </a:rPr>
              <a:t>вчитель Борщівського НВК “ЗНЗ </a:t>
            </a:r>
            <a:r>
              <a:rPr lang="uk-UA" b="1" dirty="0" err="1" smtClean="0">
                <a:solidFill>
                  <a:srgbClr val="0070C0"/>
                </a:solidFill>
                <a:effectLst>
                  <a:outerShdw blurRad="38100" dist="38100" dir="2700000" algn="tl">
                    <a:srgbClr val="000000">
                      <a:alpha val="43137"/>
                    </a:srgbClr>
                  </a:outerShdw>
                </a:effectLst>
              </a:rPr>
              <a:t>І-ІІІст</a:t>
            </a:r>
            <a:r>
              <a:rPr lang="uk-UA" b="1" dirty="0" smtClean="0">
                <a:solidFill>
                  <a:srgbClr val="0070C0"/>
                </a:solidFill>
                <a:effectLst>
                  <a:outerShdw blurRad="38100" dist="38100" dir="2700000" algn="tl">
                    <a:srgbClr val="000000">
                      <a:alpha val="43137"/>
                    </a:srgbClr>
                  </a:outerShdw>
                </a:effectLst>
              </a:rPr>
              <a:t>. №3- гімназія </a:t>
            </a:r>
          </a:p>
          <a:p>
            <a:r>
              <a:rPr lang="uk-UA" b="1" dirty="0" smtClean="0">
                <a:solidFill>
                  <a:srgbClr val="0070C0"/>
                </a:solidFill>
                <a:effectLst>
                  <a:outerShdw blurRad="38100" dist="38100" dir="2700000" algn="tl">
                    <a:srgbClr val="000000">
                      <a:alpha val="43137"/>
                    </a:srgbClr>
                  </a:outerShdw>
                </a:effectLst>
              </a:rPr>
              <a:t>ім. Р.</a:t>
            </a:r>
            <a:r>
              <a:rPr lang="uk-UA" b="1" dirty="0" err="1" smtClean="0">
                <a:solidFill>
                  <a:srgbClr val="0070C0"/>
                </a:solidFill>
                <a:effectLst>
                  <a:outerShdw blurRad="38100" dist="38100" dir="2700000" algn="tl">
                    <a:srgbClr val="000000">
                      <a:alpha val="43137"/>
                    </a:srgbClr>
                  </a:outerShdw>
                </a:effectLst>
              </a:rPr>
              <a:t>Андріяшика</a:t>
            </a:r>
            <a:r>
              <a:rPr lang="uk-UA" b="1" dirty="0" smtClean="0">
                <a:solidFill>
                  <a:srgbClr val="0070C0"/>
                </a:solidFill>
                <a:effectLst>
                  <a:outerShdw blurRad="38100" dist="38100" dir="2700000" algn="tl">
                    <a:srgbClr val="000000">
                      <a:alpha val="43137"/>
                    </a:srgbClr>
                  </a:outerShdw>
                </a:effectLst>
              </a:rPr>
              <a:t>”</a:t>
            </a:r>
          </a:p>
          <a:p>
            <a:r>
              <a:rPr lang="uk-UA" b="1" dirty="0" smtClean="0">
                <a:solidFill>
                  <a:srgbClr val="FF0000"/>
                </a:solidFill>
                <a:effectLst>
                  <a:outerShdw blurRad="38100" dist="38100" dir="2700000" algn="tl">
                    <a:srgbClr val="000000">
                      <a:alpha val="43137"/>
                    </a:srgbClr>
                  </a:outerShdw>
                </a:effectLst>
              </a:rPr>
              <a:t>Герасимів Н.Я.</a:t>
            </a:r>
          </a:p>
          <a:p>
            <a:endParaRPr lang="ru-RU" b="1" dirty="0" smtClean="0">
              <a:solidFill>
                <a:srgbClr val="FF0000"/>
              </a:solidFill>
              <a:effectLst>
                <a:outerShdw blurRad="38100" dist="38100" dir="2700000" algn="tl">
                  <a:srgbClr val="000000">
                    <a:alpha val="43137"/>
                  </a:srgbClr>
                </a:outerShdw>
              </a:effectLst>
            </a:endParaRPr>
          </a:p>
          <a:p>
            <a:endParaRPr lang="uk-UA" dirty="0"/>
          </a:p>
        </p:txBody>
      </p:sp>
      <p:pic>
        <p:nvPicPr>
          <p:cNvPr id="3074" name="Picture 2" descr="C:\Users\HP\Desktop\замок.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568" y="-123204"/>
            <a:ext cx="10652645" cy="850043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08520" y="79171"/>
            <a:ext cx="7632848" cy="6555641"/>
          </a:xfrm>
          <a:prstGeom prst="rect">
            <a:avLst/>
          </a:prstGeom>
          <a:noFill/>
        </p:spPr>
        <p:txBody>
          <a:bodyPr wrap="square" rtlCol="0">
            <a:spAutoFit/>
          </a:bodyPr>
          <a:lstStyle/>
          <a:p>
            <a:r>
              <a:rPr lang="uk-UA" sz="6000" b="1" dirty="0">
                <a:solidFill>
                  <a:srgbClr val="0070C0"/>
                </a:solidFill>
              </a:rPr>
              <a:t>дружба, </a:t>
            </a:r>
            <a:endParaRPr lang="uk-UA" sz="6000" b="1" dirty="0" smtClean="0">
              <a:solidFill>
                <a:srgbClr val="0070C0"/>
              </a:solidFill>
            </a:endParaRPr>
          </a:p>
          <a:p>
            <a:endParaRPr lang="uk-UA" sz="6000" b="1" dirty="0" smtClean="0">
              <a:solidFill>
                <a:srgbClr val="0070C0"/>
              </a:solidFill>
            </a:endParaRPr>
          </a:p>
          <a:p>
            <a:r>
              <a:rPr lang="uk-UA" sz="6000" b="1" dirty="0" smtClean="0">
                <a:solidFill>
                  <a:srgbClr val="0070C0"/>
                </a:solidFill>
              </a:rPr>
              <a:t>знання </a:t>
            </a:r>
            <a:r>
              <a:rPr lang="uk-UA" sz="6000" b="1" dirty="0">
                <a:solidFill>
                  <a:srgbClr val="0070C0"/>
                </a:solidFill>
              </a:rPr>
              <a:t>рідної мови, </a:t>
            </a:r>
            <a:endParaRPr lang="uk-UA" sz="6000" b="1" dirty="0" smtClean="0">
              <a:solidFill>
                <a:srgbClr val="0070C0"/>
              </a:solidFill>
            </a:endParaRPr>
          </a:p>
          <a:p>
            <a:endParaRPr lang="uk-UA" sz="6000" b="1" dirty="0" smtClean="0">
              <a:solidFill>
                <a:srgbClr val="0070C0"/>
              </a:solidFill>
            </a:endParaRPr>
          </a:p>
          <a:p>
            <a:r>
              <a:rPr lang="uk-UA" sz="6000" b="1" dirty="0" smtClean="0">
                <a:solidFill>
                  <a:srgbClr val="0070C0"/>
                </a:solidFill>
              </a:rPr>
              <a:t>мислення</a:t>
            </a:r>
            <a:r>
              <a:rPr lang="uk-UA" sz="6000" b="1" dirty="0">
                <a:solidFill>
                  <a:srgbClr val="0070C0"/>
                </a:solidFill>
              </a:rPr>
              <a:t>, увага, </a:t>
            </a:r>
            <a:endParaRPr lang="uk-UA" sz="6000" b="1" dirty="0" smtClean="0">
              <a:solidFill>
                <a:srgbClr val="0070C0"/>
              </a:solidFill>
            </a:endParaRPr>
          </a:p>
          <a:p>
            <a:endParaRPr lang="uk-UA" sz="6000" b="1" dirty="0" smtClean="0">
              <a:solidFill>
                <a:srgbClr val="0070C0"/>
              </a:solidFill>
            </a:endParaRPr>
          </a:p>
          <a:p>
            <a:r>
              <a:rPr lang="uk-UA" sz="6000" b="1" dirty="0" smtClean="0">
                <a:solidFill>
                  <a:srgbClr val="0070C0"/>
                </a:solidFill>
              </a:rPr>
              <a:t>терпіння</a:t>
            </a:r>
            <a:endParaRPr lang="uk-UA" sz="6000" dirty="0">
              <a:solidFill>
                <a:srgbClr val="0070C0"/>
              </a:solidFill>
            </a:endParaRPr>
          </a:p>
        </p:txBody>
      </p:sp>
    </p:spTree>
    <p:extLst>
      <p:ext uri="{BB962C8B-B14F-4D97-AF65-F5344CB8AC3E}">
        <p14:creationId xmlns:p14="http://schemas.microsoft.com/office/powerpoint/2010/main" val="239576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2123728" y="0"/>
            <a:ext cx="6912768" cy="6586418"/>
          </a:xfrm>
          <a:prstGeom prst="rect">
            <a:avLst/>
          </a:prstGeom>
          <a:noFill/>
        </p:spPr>
        <p:txBody>
          <a:bodyPr wrap="square" rtlCol="0">
            <a:spAutoFit/>
          </a:bodyPr>
          <a:lstStyle/>
          <a:p>
            <a:r>
              <a:rPr lang="uk-UA" b="1" dirty="0" smtClean="0"/>
              <a:t>                   </a:t>
            </a:r>
            <a:r>
              <a:rPr lang="uk-UA" sz="4000" b="1" dirty="0" smtClean="0">
                <a:solidFill>
                  <a:srgbClr val="FF0000"/>
                </a:solidFill>
              </a:rPr>
              <a:t>Лінгвістична гра-естафета</a:t>
            </a:r>
          </a:p>
          <a:p>
            <a:endParaRPr lang="uk-UA" dirty="0" smtClean="0"/>
          </a:p>
          <a:p>
            <a:r>
              <a:rPr lang="uk-UA" sz="2800" b="1" dirty="0" smtClean="0">
                <a:solidFill>
                  <a:srgbClr val="0070C0"/>
                </a:solidFill>
              </a:rPr>
              <a:t>Я на дереві гойдаюсь,</a:t>
            </a:r>
          </a:p>
          <a:p>
            <a:r>
              <a:rPr lang="uk-UA" sz="2800" b="1" dirty="0" smtClean="0">
                <a:solidFill>
                  <a:srgbClr val="0070C0"/>
                </a:solidFill>
              </a:rPr>
              <a:t>я </a:t>
            </a:r>
            <a:r>
              <a:rPr lang="uk-UA" sz="2800" b="1" dirty="0">
                <a:solidFill>
                  <a:srgbClr val="0070C0"/>
                </a:solidFill>
              </a:rPr>
              <a:t>в конверті відправляюсь?     </a:t>
            </a:r>
          </a:p>
          <a:p>
            <a:r>
              <a:rPr lang="uk-UA" sz="2800" b="1" dirty="0">
                <a:solidFill>
                  <a:srgbClr val="0070C0"/>
                </a:solidFill>
              </a:rPr>
              <a:t> </a:t>
            </a:r>
          </a:p>
          <a:p>
            <a:r>
              <a:rPr lang="uk-UA" sz="2800" b="1" dirty="0">
                <a:solidFill>
                  <a:srgbClr val="0070C0"/>
                </a:solidFill>
              </a:rPr>
              <a:t>Я воду закривав,</a:t>
            </a:r>
          </a:p>
          <a:p>
            <a:r>
              <a:rPr lang="uk-UA" sz="2800" b="1" dirty="0">
                <a:solidFill>
                  <a:srgbClr val="0070C0"/>
                </a:solidFill>
              </a:rPr>
              <a:t>я вантажі піднімав?                 </a:t>
            </a:r>
          </a:p>
          <a:p>
            <a:r>
              <a:rPr lang="uk-UA" sz="2800" b="1" dirty="0">
                <a:solidFill>
                  <a:srgbClr val="0070C0"/>
                </a:solidFill>
              </a:rPr>
              <a:t> </a:t>
            </a:r>
          </a:p>
          <a:p>
            <a:r>
              <a:rPr lang="uk-UA" sz="2800" b="1" dirty="0">
                <a:solidFill>
                  <a:srgbClr val="0070C0"/>
                </a:solidFill>
              </a:rPr>
              <a:t>Я в небі весело сяю,</a:t>
            </a:r>
          </a:p>
          <a:p>
            <a:r>
              <a:rPr lang="uk-UA" sz="2800" b="1" dirty="0">
                <a:solidFill>
                  <a:srgbClr val="0070C0"/>
                </a:solidFill>
              </a:rPr>
              <a:t>я тлю всю поїдаю?                  </a:t>
            </a:r>
          </a:p>
          <a:p>
            <a:r>
              <a:rPr lang="uk-UA" sz="2800" b="1" dirty="0">
                <a:solidFill>
                  <a:srgbClr val="0070C0"/>
                </a:solidFill>
              </a:rPr>
              <a:t> </a:t>
            </a:r>
          </a:p>
          <a:p>
            <a:r>
              <a:rPr lang="uk-UA" sz="2800" b="1" dirty="0">
                <a:solidFill>
                  <a:srgbClr val="0070C0"/>
                </a:solidFill>
              </a:rPr>
              <a:t>Це слово три значення має:</a:t>
            </a:r>
          </a:p>
          <a:p>
            <a:r>
              <a:rPr lang="uk-UA" sz="2800" b="1" dirty="0">
                <a:solidFill>
                  <a:srgbClr val="0070C0"/>
                </a:solidFill>
              </a:rPr>
              <a:t>то двері воно зачиняє,</a:t>
            </a:r>
          </a:p>
          <a:p>
            <a:r>
              <a:rPr lang="uk-UA" sz="2800" b="1" dirty="0">
                <a:solidFill>
                  <a:srgbClr val="0070C0"/>
                </a:solidFill>
              </a:rPr>
              <a:t>то тягнеться ніжно до мами,</a:t>
            </a:r>
          </a:p>
          <a:p>
            <a:r>
              <a:rPr lang="uk-UA" sz="2800" b="1" dirty="0">
                <a:solidFill>
                  <a:srgbClr val="0070C0"/>
                </a:solidFill>
              </a:rPr>
              <a:t>то букви виписує вправно?  </a:t>
            </a:r>
          </a:p>
        </p:txBody>
      </p:sp>
    </p:spTree>
    <p:extLst>
      <p:ext uri="{BB962C8B-B14F-4D97-AF65-F5344CB8AC3E}">
        <p14:creationId xmlns:p14="http://schemas.microsoft.com/office/powerpoint/2010/main" val="3272217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endParaRPr lang="uk-UA"/>
          </a:p>
        </p:txBody>
      </p:sp>
      <p:pic>
        <p:nvPicPr>
          <p:cNvPr id="2050" name="Picture 2"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738844" cy="696853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95736" y="980728"/>
            <a:ext cx="7416824" cy="5262979"/>
          </a:xfrm>
          <a:prstGeom prst="rect">
            <a:avLst/>
          </a:prstGeom>
          <a:noFill/>
        </p:spPr>
        <p:txBody>
          <a:bodyPr wrap="square" rtlCol="0">
            <a:spAutoFit/>
          </a:bodyPr>
          <a:lstStyle/>
          <a:p>
            <a:r>
              <a:rPr lang="uk-UA" sz="2400" b="1" dirty="0">
                <a:solidFill>
                  <a:srgbClr val="FF0000"/>
                </a:solidFill>
              </a:rPr>
              <a:t>МЕТА:</a:t>
            </a:r>
            <a:r>
              <a:rPr lang="uk-UA" sz="2400" dirty="0">
                <a:solidFill>
                  <a:srgbClr val="FF0000"/>
                </a:solidFill>
              </a:rPr>
              <a:t> </a:t>
            </a:r>
            <a:r>
              <a:rPr lang="uk-UA" sz="2400" b="1" dirty="0">
                <a:solidFill>
                  <a:srgbClr val="0070C0"/>
                </a:solidFill>
              </a:rPr>
              <a:t>Повторити відомості про іменники-синоніми, іменники-антоніми, іменники-омоніми; розширити уявлення про лексичне значення іменника, його форми. Вдосконалювати вміння вибирати з ряду синонімів ті іменники, які найбільше відповідають змісту висловлювання. Розвивати творчу уяву,  мовленнєві здібності учнів, відповідальність, колективізм, показати учням красу та багатство української мови за допомогою народної творчості, творів письменників та поетів. Викликати бажання вивчати рідну мову, прививати любов до рідної землі, повагу до рідної мови, народу,  розвивати емоційно - художні відчуття.</a:t>
            </a:r>
          </a:p>
          <a:p>
            <a:endParaRPr lang="uk-UA" sz="2400" dirty="0"/>
          </a:p>
        </p:txBody>
      </p:sp>
    </p:spTree>
    <p:extLst>
      <p:ext uri="{BB962C8B-B14F-4D97-AF65-F5344CB8AC3E}">
        <p14:creationId xmlns:p14="http://schemas.microsoft.com/office/powerpoint/2010/main" val="928373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70" y="-58881"/>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2501009" y="30020"/>
            <a:ext cx="7272808" cy="7386638"/>
          </a:xfrm>
          <a:prstGeom prst="rect">
            <a:avLst/>
          </a:prstGeom>
          <a:noFill/>
        </p:spPr>
        <p:txBody>
          <a:bodyPr wrap="square" rtlCol="0">
            <a:spAutoFit/>
          </a:bodyPr>
          <a:lstStyle/>
          <a:p>
            <a:r>
              <a:rPr lang="uk-UA" b="1" dirty="0" smtClean="0"/>
              <a:t>                                  </a:t>
            </a:r>
            <a:r>
              <a:rPr lang="uk-UA" sz="4000" b="1" dirty="0" smtClean="0">
                <a:solidFill>
                  <a:srgbClr val="FF0000"/>
                </a:solidFill>
              </a:rPr>
              <a:t>Гра </a:t>
            </a:r>
            <a:r>
              <a:rPr lang="uk-UA" sz="4000" b="1" dirty="0">
                <a:solidFill>
                  <a:srgbClr val="FF0000"/>
                </a:solidFill>
              </a:rPr>
              <a:t>«АУКЦІОН»</a:t>
            </a:r>
            <a:endParaRPr lang="uk-UA" sz="4000" dirty="0">
              <a:solidFill>
                <a:srgbClr val="FF0000"/>
              </a:solidFill>
            </a:endParaRPr>
          </a:p>
          <a:p>
            <a:r>
              <a:rPr lang="uk-UA" dirty="0"/>
              <a:t>Хто останній назве до поданого слова синонім, той виграв.</a:t>
            </a:r>
          </a:p>
          <a:p>
            <a:r>
              <a:rPr lang="uk-UA" sz="3200" b="1" dirty="0" err="1">
                <a:solidFill>
                  <a:srgbClr val="0070C0"/>
                </a:solidFill>
              </a:rPr>
              <a:t>Битва-</a:t>
            </a:r>
            <a:r>
              <a:rPr lang="uk-UA" sz="3200" b="1" dirty="0">
                <a:solidFill>
                  <a:srgbClr val="0070C0"/>
                </a:solidFill>
              </a:rPr>
              <a:t>……; </a:t>
            </a:r>
            <a:endParaRPr lang="uk-UA" sz="3200" b="1" dirty="0" smtClean="0">
              <a:solidFill>
                <a:srgbClr val="0070C0"/>
              </a:solidFill>
            </a:endParaRPr>
          </a:p>
          <a:p>
            <a:r>
              <a:rPr lang="uk-UA" sz="3200" b="1" dirty="0" smtClean="0">
                <a:solidFill>
                  <a:srgbClr val="0070C0"/>
                </a:solidFill>
              </a:rPr>
              <a:t> </a:t>
            </a:r>
            <a:r>
              <a:rPr lang="uk-UA" sz="3200" b="1" dirty="0" err="1">
                <a:solidFill>
                  <a:srgbClr val="0070C0"/>
                </a:solidFill>
              </a:rPr>
              <a:t>біда-</a:t>
            </a:r>
            <a:r>
              <a:rPr lang="uk-UA" sz="3200" b="1" dirty="0" smtClean="0">
                <a:solidFill>
                  <a:srgbClr val="0070C0"/>
                </a:solidFill>
              </a:rPr>
              <a:t>….;</a:t>
            </a:r>
          </a:p>
          <a:p>
            <a:r>
              <a:rPr lang="uk-UA" sz="3200" b="1" dirty="0" smtClean="0">
                <a:solidFill>
                  <a:srgbClr val="0070C0"/>
                </a:solidFill>
              </a:rPr>
              <a:t> </a:t>
            </a:r>
            <a:r>
              <a:rPr lang="uk-UA" sz="3200" b="1" dirty="0" err="1" smtClean="0">
                <a:solidFill>
                  <a:srgbClr val="0070C0"/>
                </a:solidFill>
              </a:rPr>
              <a:t>дорога-</a:t>
            </a:r>
            <a:r>
              <a:rPr lang="uk-UA" sz="3200" b="1" dirty="0">
                <a:solidFill>
                  <a:srgbClr val="0070C0"/>
                </a:solidFill>
              </a:rPr>
              <a:t>….; </a:t>
            </a:r>
            <a:endParaRPr lang="uk-UA" sz="3200" b="1" dirty="0" smtClean="0">
              <a:solidFill>
                <a:srgbClr val="0070C0"/>
              </a:solidFill>
            </a:endParaRPr>
          </a:p>
          <a:p>
            <a:r>
              <a:rPr lang="uk-UA" sz="3200" b="1" dirty="0" smtClean="0">
                <a:solidFill>
                  <a:srgbClr val="0070C0"/>
                </a:solidFill>
              </a:rPr>
              <a:t> </a:t>
            </a:r>
            <a:r>
              <a:rPr lang="uk-UA" sz="3200" b="1" dirty="0" err="1">
                <a:solidFill>
                  <a:srgbClr val="0070C0"/>
                </a:solidFill>
              </a:rPr>
              <a:t>друг-</a:t>
            </a:r>
            <a:r>
              <a:rPr lang="uk-UA" sz="3200" b="1" dirty="0">
                <a:solidFill>
                  <a:srgbClr val="0070C0"/>
                </a:solidFill>
              </a:rPr>
              <a:t>….;  </a:t>
            </a:r>
            <a:endParaRPr lang="uk-UA" sz="3200" b="1" dirty="0" smtClean="0">
              <a:solidFill>
                <a:srgbClr val="0070C0"/>
              </a:solidFill>
            </a:endParaRPr>
          </a:p>
          <a:p>
            <a:r>
              <a:rPr lang="uk-UA" sz="3200" b="1" dirty="0" err="1" smtClean="0">
                <a:solidFill>
                  <a:srgbClr val="0070C0"/>
                </a:solidFill>
              </a:rPr>
              <a:t>будинок-</a:t>
            </a:r>
            <a:r>
              <a:rPr lang="uk-UA" sz="3200" b="1" dirty="0">
                <a:solidFill>
                  <a:srgbClr val="0070C0"/>
                </a:solidFill>
              </a:rPr>
              <a:t>…;  </a:t>
            </a:r>
            <a:endParaRPr lang="uk-UA" sz="3200" b="1" dirty="0" smtClean="0">
              <a:solidFill>
                <a:srgbClr val="0070C0"/>
              </a:solidFill>
            </a:endParaRPr>
          </a:p>
          <a:p>
            <a:r>
              <a:rPr lang="uk-UA" sz="3200" b="1" dirty="0" smtClean="0">
                <a:solidFill>
                  <a:srgbClr val="0070C0"/>
                </a:solidFill>
              </a:rPr>
              <a:t> </a:t>
            </a:r>
            <a:r>
              <a:rPr lang="uk-UA" sz="3200" b="1" dirty="0" err="1">
                <a:solidFill>
                  <a:srgbClr val="0070C0"/>
                </a:solidFill>
              </a:rPr>
              <a:t>крик-</a:t>
            </a:r>
            <a:r>
              <a:rPr lang="uk-UA" sz="3200" b="1" dirty="0">
                <a:solidFill>
                  <a:srgbClr val="0070C0"/>
                </a:solidFill>
              </a:rPr>
              <a:t>…;  </a:t>
            </a:r>
            <a:endParaRPr lang="uk-UA" sz="3200" b="1" dirty="0" smtClean="0">
              <a:solidFill>
                <a:srgbClr val="0070C0"/>
              </a:solidFill>
            </a:endParaRPr>
          </a:p>
          <a:p>
            <a:r>
              <a:rPr lang="uk-UA" sz="3200" b="1" dirty="0" err="1" smtClean="0">
                <a:solidFill>
                  <a:srgbClr val="0070C0"/>
                </a:solidFill>
              </a:rPr>
              <a:t>ласка-</a:t>
            </a:r>
            <a:r>
              <a:rPr lang="uk-UA" sz="3200" b="1" dirty="0">
                <a:solidFill>
                  <a:srgbClr val="0070C0"/>
                </a:solidFill>
              </a:rPr>
              <a:t>…;  </a:t>
            </a:r>
            <a:endParaRPr lang="uk-UA" sz="3200" b="1" dirty="0" smtClean="0">
              <a:solidFill>
                <a:srgbClr val="0070C0"/>
              </a:solidFill>
            </a:endParaRPr>
          </a:p>
          <a:p>
            <a:r>
              <a:rPr lang="uk-UA" sz="3200" b="1" dirty="0" smtClean="0">
                <a:solidFill>
                  <a:srgbClr val="0070C0"/>
                </a:solidFill>
              </a:rPr>
              <a:t> </a:t>
            </a:r>
            <a:r>
              <a:rPr lang="uk-UA" sz="3200" b="1" dirty="0" err="1">
                <a:solidFill>
                  <a:srgbClr val="0070C0"/>
                </a:solidFill>
              </a:rPr>
              <a:t>край-</a:t>
            </a:r>
            <a:r>
              <a:rPr lang="uk-UA" sz="3200" b="1" dirty="0">
                <a:solidFill>
                  <a:srgbClr val="0070C0"/>
                </a:solidFill>
              </a:rPr>
              <a:t>…;  </a:t>
            </a:r>
            <a:endParaRPr lang="uk-UA" sz="3200" b="1" dirty="0" smtClean="0">
              <a:solidFill>
                <a:srgbClr val="0070C0"/>
              </a:solidFill>
            </a:endParaRPr>
          </a:p>
          <a:p>
            <a:r>
              <a:rPr lang="uk-UA" sz="3200" b="1" dirty="0" err="1" smtClean="0">
                <a:solidFill>
                  <a:srgbClr val="0070C0"/>
                </a:solidFill>
              </a:rPr>
              <a:t>мама-</a:t>
            </a:r>
            <a:r>
              <a:rPr lang="uk-UA" sz="3200" b="1" dirty="0">
                <a:solidFill>
                  <a:srgbClr val="0070C0"/>
                </a:solidFill>
              </a:rPr>
              <a:t>…;  </a:t>
            </a:r>
            <a:endParaRPr lang="uk-UA" sz="3200" b="1" dirty="0" smtClean="0">
              <a:solidFill>
                <a:srgbClr val="0070C0"/>
              </a:solidFill>
            </a:endParaRPr>
          </a:p>
          <a:p>
            <a:r>
              <a:rPr lang="uk-UA" sz="3200" b="1" dirty="0" err="1" smtClean="0">
                <a:solidFill>
                  <a:srgbClr val="0070C0"/>
                </a:solidFill>
              </a:rPr>
              <a:t>невільник-</a:t>
            </a:r>
            <a:r>
              <a:rPr lang="uk-UA" sz="3200" b="1" dirty="0">
                <a:solidFill>
                  <a:srgbClr val="0070C0"/>
                </a:solidFill>
              </a:rPr>
              <a:t>…; </a:t>
            </a:r>
            <a:endParaRPr lang="uk-UA" sz="3200" b="1" dirty="0" smtClean="0">
              <a:solidFill>
                <a:srgbClr val="0070C0"/>
              </a:solidFill>
            </a:endParaRPr>
          </a:p>
          <a:p>
            <a:r>
              <a:rPr lang="uk-UA" sz="3200" b="1" dirty="0" smtClean="0">
                <a:solidFill>
                  <a:srgbClr val="0070C0"/>
                </a:solidFill>
              </a:rPr>
              <a:t> </a:t>
            </a:r>
            <a:r>
              <a:rPr lang="uk-UA" sz="3200" b="1" dirty="0" err="1">
                <a:solidFill>
                  <a:srgbClr val="0070C0"/>
                </a:solidFill>
              </a:rPr>
              <a:t>сум-</a:t>
            </a:r>
            <a:r>
              <a:rPr lang="uk-UA" sz="3200" b="1" dirty="0">
                <a:solidFill>
                  <a:srgbClr val="0070C0"/>
                </a:solidFill>
              </a:rPr>
              <a:t>….;  </a:t>
            </a:r>
            <a:endParaRPr lang="uk-UA" sz="3200" b="1" dirty="0" smtClean="0">
              <a:solidFill>
                <a:srgbClr val="0070C0"/>
              </a:solidFill>
            </a:endParaRPr>
          </a:p>
          <a:p>
            <a:r>
              <a:rPr lang="uk-UA" sz="3200" b="1" dirty="0" err="1" smtClean="0">
                <a:solidFill>
                  <a:srgbClr val="0070C0"/>
                </a:solidFill>
              </a:rPr>
              <a:t>подія-</a:t>
            </a:r>
            <a:r>
              <a:rPr lang="uk-UA" sz="3200" b="1" dirty="0">
                <a:solidFill>
                  <a:srgbClr val="0070C0"/>
                </a:solidFill>
              </a:rPr>
              <a:t>….</a:t>
            </a:r>
          </a:p>
          <a:p>
            <a:r>
              <a:rPr lang="uk-UA" sz="3200" dirty="0"/>
              <a:t> </a:t>
            </a:r>
          </a:p>
        </p:txBody>
      </p:sp>
    </p:spTree>
    <p:extLst>
      <p:ext uri="{BB962C8B-B14F-4D97-AF65-F5344CB8AC3E}">
        <p14:creationId xmlns:p14="http://schemas.microsoft.com/office/powerpoint/2010/main" val="32722175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2555776" y="920914"/>
            <a:ext cx="6984776" cy="707886"/>
          </a:xfrm>
          <a:prstGeom prst="rect">
            <a:avLst/>
          </a:prstGeom>
          <a:noFill/>
        </p:spPr>
        <p:txBody>
          <a:bodyPr wrap="square" rtlCol="0">
            <a:spAutoFit/>
          </a:bodyPr>
          <a:lstStyle/>
          <a:p>
            <a:r>
              <a:rPr lang="uk-UA" sz="4000" b="1" dirty="0" smtClean="0">
                <a:solidFill>
                  <a:srgbClr val="FF0000"/>
                </a:solidFill>
                <a:effectLst>
                  <a:outerShdw blurRad="38100" dist="38100" dir="2700000" algn="tl">
                    <a:srgbClr val="000000">
                      <a:alpha val="43137"/>
                    </a:srgbClr>
                  </a:outerShdw>
                </a:effectLst>
              </a:rPr>
              <a:t>Вправа   “ Мікрофон”</a:t>
            </a:r>
            <a:endParaRPr lang="uk-UA" sz="4000" b="1" dirty="0" smtClean="0">
              <a:solidFill>
                <a:srgbClr val="FF0000"/>
              </a:solidFill>
            </a:endParaRPr>
          </a:p>
        </p:txBody>
      </p:sp>
      <p:sp>
        <p:nvSpPr>
          <p:cNvPr id="7" name="TextBox 6"/>
          <p:cNvSpPr txBox="1"/>
          <p:nvPr/>
        </p:nvSpPr>
        <p:spPr>
          <a:xfrm>
            <a:off x="1115616" y="2276872"/>
            <a:ext cx="8772197" cy="2831544"/>
          </a:xfrm>
          <a:prstGeom prst="rect">
            <a:avLst/>
          </a:prstGeom>
          <a:noFill/>
        </p:spPr>
        <p:txBody>
          <a:bodyPr wrap="square" rtlCol="0">
            <a:spAutoFit/>
          </a:bodyPr>
          <a:lstStyle/>
          <a:p>
            <a:r>
              <a:rPr lang="uk-UA" sz="4000" b="1" dirty="0" err="1">
                <a:solidFill>
                  <a:srgbClr val="0070C0"/>
                </a:solidFill>
              </a:rPr>
              <a:t>-Що</a:t>
            </a:r>
            <a:r>
              <a:rPr lang="uk-UA" sz="4000" b="1" dirty="0">
                <a:solidFill>
                  <a:srgbClr val="0070C0"/>
                </a:solidFill>
              </a:rPr>
              <a:t> ви нового дізналися про слово?</a:t>
            </a:r>
          </a:p>
          <a:p>
            <a:r>
              <a:rPr lang="uk-UA" sz="4000" b="1" dirty="0" err="1">
                <a:solidFill>
                  <a:srgbClr val="0070C0"/>
                </a:solidFill>
              </a:rPr>
              <a:t>-Для</a:t>
            </a:r>
            <a:r>
              <a:rPr lang="uk-UA" sz="4000" b="1" dirty="0">
                <a:solidFill>
                  <a:srgbClr val="0070C0"/>
                </a:solidFill>
              </a:rPr>
              <a:t> чого ми вивчаємо слова-антоніми, синоніми, омоніми?</a:t>
            </a:r>
          </a:p>
          <a:p>
            <a:r>
              <a:rPr lang="uk-UA" sz="4000" b="1" dirty="0" err="1">
                <a:solidFill>
                  <a:srgbClr val="0070C0"/>
                </a:solidFill>
              </a:rPr>
              <a:t>-Чи</a:t>
            </a:r>
            <a:r>
              <a:rPr lang="uk-UA" sz="4000" b="1" dirty="0">
                <a:solidFill>
                  <a:srgbClr val="0070C0"/>
                </a:solidFill>
              </a:rPr>
              <a:t> могли б ми обійтись без них?</a:t>
            </a:r>
          </a:p>
          <a:p>
            <a:r>
              <a:rPr lang="uk-UA" b="1" dirty="0" smtClean="0"/>
              <a:t>             </a:t>
            </a:r>
            <a:endParaRPr lang="uk-UA" b="1" dirty="0" smtClean="0"/>
          </a:p>
        </p:txBody>
      </p:sp>
    </p:spTree>
    <p:extLst>
      <p:ext uri="{BB962C8B-B14F-4D97-AF65-F5344CB8AC3E}">
        <p14:creationId xmlns:p14="http://schemas.microsoft.com/office/powerpoint/2010/main" val="3272217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2051720" y="1268760"/>
            <a:ext cx="6984776" cy="4093428"/>
          </a:xfrm>
          <a:prstGeom prst="rect">
            <a:avLst/>
          </a:prstGeom>
          <a:noFill/>
        </p:spPr>
        <p:txBody>
          <a:bodyPr wrap="square" rtlCol="0">
            <a:spAutoFit/>
          </a:bodyPr>
          <a:lstStyle/>
          <a:p>
            <a:r>
              <a:rPr lang="uk-UA" sz="3200" b="1" dirty="0">
                <a:solidFill>
                  <a:srgbClr val="FF0000"/>
                </a:solidFill>
              </a:rPr>
              <a:t>Знову день почався діти, </a:t>
            </a:r>
            <a:endParaRPr lang="uk-UA" sz="3200" dirty="0">
              <a:solidFill>
                <a:srgbClr val="FF0000"/>
              </a:solidFill>
            </a:endParaRPr>
          </a:p>
          <a:p>
            <a:r>
              <a:rPr lang="uk-UA" sz="3200" b="1" dirty="0">
                <a:solidFill>
                  <a:srgbClr val="FF0000"/>
                </a:solidFill>
              </a:rPr>
              <a:t>Всі </a:t>
            </a:r>
            <a:r>
              <a:rPr lang="uk-UA" sz="3600" b="1" dirty="0">
                <a:solidFill>
                  <a:srgbClr val="FF0000"/>
                </a:solidFill>
              </a:rPr>
              <a:t>зібрались</a:t>
            </a:r>
            <a:r>
              <a:rPr lang="uk-UA" sz="3200" b="1" dirty="0">
                <a:solidFill>
                  <a:srgbClr val="FF0000"/>
                </a:solidFill>
              </a:rPr>
              <a:t> на урок.</a:t>
            </a:r>
            <a:endParaRPr lang="uk-UA" sz="3200" dirty="0">
              <a:solidFill>
                <a:srgbClr val="FF0000"/>
              </a:solidFill>
            </a:endParaRPr>
          </a:p>
          <a:p>
            <a:r>
              <a:rPr lang="uk-UA" sz="3200" b="1" dirty="0">
                <a:solidFill>
                  <a:srgbClr val="FF0000"/>
                </a:solidFill>
              </a:rPr>
              <a:t>Тож пора нам </a:t>
            </a:r>
            <a:r>
              <a:rPr lang="uk-UA" sz="3200" b="1" dirty="0" err="1">
                <a:solidFill>
                  <a:srgbClr val="FF0000"/>
                </a:solidFill>
              </a:rPr>
              <a:t>поспішити-</a:t>
            </a:r>
            <a:endParaRPr lang="uk-UA" sz="3200" dirty="0">
              <a:solidFill>
                <a:srgbClr val="FF0000"/>
              </a:solidFill>
            </a:endParaRPr>
          </a:p>
          <a:p>
            <a:r>
              <a:rPr lang="uk-UA" sz="3200" b="1" dirty="0">
                <a:solidFill>
                  <a:srgbClr val="FF0000"/>
                </a:solidFill>
              </a:rPr>
              <a:t>Кличе в подорож дзвінок.</a:t>
            </a:r>
            <a:endParaRPr lang="uk-UA" sz="3200" dirty="0">
              <a:solidFill>
                <a:srgbClr val="FF0000"/>
              </a:solidFill>
            </a:endParaRPr>
          </a:p>
          <a:p>
            <a:r>
              <a:rPr lang="uk-UA" sz="3200" b="1" dirty="0">
                <a:solidFill>
                  <a:srgbClr val="FF0000"/>
                </a:solidFill>
              </a:rPr>
              <a:t>Сьогодні в нас урок звичайний,</a:t>
            </a:r>
            <a:endParaRPr lang="uk-UA" sz="3200" dirty="0">
              <a:solidFill>
                <a:srgbClr val="FF0000"/>
              </a:solidFill>
            </a:endParaRPr>
          </a:p>
          <a:p>
            <a:r>
              <a:rPr lang="uk-UA" sz="3200" b="1" dirty="0">
                <a:solidFill>
                  <a:srgbClr val="FF0000"/>
                </a:solidFill>
              </a:rPr>
              <a:t>Та вчить багато нас чому.</a:t>
            </a:r>
            <a:endParaRPr lang="uk-UA" sz="3200" dirty="0">
              <a:solidFill>
                <a:srgbClr val="FF0000"/>
              </a:solidFill>
            </a:endParaRPr>
          </a:p>
          <a:p>
            <a:r>
              <a:rPr lang="uk-UA" sz="3200" b="1" dirty="0">
                <a:solidFill>
                  <a:srgbClr val="FF0000"/>
                </a:solidFill>
              </a:rPr>
              <a:t>Хай буде він для нас повчальний,</a:t>
            </a:r>
            <a:endParaRPr lang="uk-UA" sz="3200" dirty="0">
              <a:solidFill>
                <a:srgbClr val="FF0000"/>
              </a:solidFill>
            </a:endParaRPr>
          </a:p>
          <a:p>
            <a:r>
              <a:rPr lang="uk-UA" sz="3200" b="1" dirty="0">
                <a:solidFill>
                  <a:srgbClr val="FF0000"/>
                </a:solidFill>
              </a:rPr>
              <a:t>За це </a:t>
            </a:r>
            <a:r>
              <a:rPr lang="uk-UA" sz="3200" b="1" dirty="0" err="1">
                <a:solidFill>
                  <a:srgbClr val="FF0000"/>
                </a:solidFill>
              </a:rPr>
              <a:t>подякуєм</a:t>
            </a:r>
            <a:r>
              <a:rPr lang="uk-UA" sz="3200" b="1" dirty="0">
                <a:solidFill>
                  <a:srgbClr val="FF0000"/>
                </a:solidFill>
              </a:rPr>
              <a:t> йому.</a:t>
            </a:r>
            <a:endParaRPr lang="uk-UA" sz="3200" dirty="0">
              <a:solidFill>
                <a:srgbClr val="FF0000"/>
              </a:solidFill>
            </a:endParaRPr>
          </a:p>
        </p:txBody>
      </p:sp>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871192" y="1412776"/>
            <a:ext cx="7272808" cy="3785652"/>
          </a:xfrm>
          <a:prstGeom prst="rect">
            <a:avLst/>
          </a:prstGeom>
          <a:noFill/>
        </p:spPr>
        <p:txBody>
          <a:bodyPr wrap="square" rtlCol="0">
            <a:spAutoFit/>
          </a:bodyPr>
          <a:lstStyle/>
          <a:p>
            <a:r>
              <a:rPr lang="uk-UA" sz="4000" b="1" dirty="0">
                <a:solidFill>
                  <a:srgbClr val="00B050"/>
                </a:solidFill>
              </a:rPr>
              <a:t>Пролунав дзвінок.</a:t>
            </a:r>
            <a:endParaRPr lang="uk-UA" sz="4000" dirty="0">
              <a:solidFill>
                <a:srgbClr val="00B050"/>
              </a:solidFill>
            </a:endParaRPr>
          </a:p>
          <a:p>
            <a:r>
              <a:rPr lang="uk-UA" sz="4000" b="1" dirty="0">
                <a:solidFill>
                  <a:srgbClr val="00B050"/>
                </a:solidFill>
              </a:rPr>
              <a:t>Починаємо урок.</a:t>
            </a:r>
            <a:endParaRPr lang="uk-UA" sz="4000" dirty="0">
              <a:solidFill>
                <a:srgbClr val="00B050"/>
              </a:solidFill>
            </a:endParaRPr>
          </a:p>
          <a:p>
            <a:r>
              <a:rPr lang="uk-UA" sz="4000" b="1" dirty="0" err="1">
                <a:solidFill>
                  <a:srgbClr val="00B050"/>
                </a:solidFill>
              </a:rPr>
              <a:t>Працюватимем</a:t>
            </a:r>
            <a:r>
              <a:rPr lang="uk-UA" sz="4000" b="1" dirty="0">
                <a:solidFill>
                  <a:srgbClr val="00B050"/>
                </a:solidFill>
              </a:rPr>
              <a:t> старанно,</a:t>
            </a:r>
            <a:endParaRPr lang="uk-UA" sz="4000" dirty="0">
              <a:solidFill>
                <a:srgbClr val="00B050"/>
              </a:solidFill>
            </a:endParaRPr>
          </a:p>
          <a:p>
            <a:r>
              <a:rPr lang="uk-UA" sz="4000" b="1" dirty="0">
                <a:solidFill>
                  <a:srgbClr val="00B050"/>
                </a:solidFill>
              </a:rPr>
              <a:t>Щоб почути у кінці, що у нашому класі</a:t>
            </a:r>
            <a:endParaRPr lang="uk-UA" sz="4000" dirty="0">
              <a:solidFill>
                <a:srgbClr val="00B050"/>
              </a:solidFill>
            </a:endParaRPr>
          </a:p>
          <a:p>
            <a:r>
              <a:rPr lang="uk-UA" sz="4000" b="1" dirty="0">
                <a:solidFill>
                  <a:srgbClr val="00B050"/>
                </a:solidFill>
              </a:rPr>
              <a:t>Дітки просто молодці.</a:t>
            </a:r>
            <a:endParaRPr lang="uk-UA" sz="4000" dirty="0">
              <a:solidFill>
                <a:srgbClr val="00B050"/>
              </a:solidFill>
            </a:endParaRPr>
          </a:p>
        </p:txBody>
      </p:sp>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977512" y="948237"/>
            <a:ext cx="3384376" cy="769441"/>
          </a:xfrm>
          <a:prstGeom prst="rect">
            <a:avLst/>
          </a:prstGeom>
          <a:noFill/>
        </p:spPr>
        <p:txBody>
          <a:bodyPr wrap="square" rtlCol="0">
            <a:spAutoFit/>
          </a:bodyPr>
          <a:lstStyle/>
          <a:p>
            <a:r>
              <a:rPr lang="uk-UA" sz="4400" b="1" dirty="0" smtClean="0">
                <a:solidFill>
                  <a:srgbClr val="00B050"/>
                </a:solidFill>
                <a:effectLst>
                  <a:outerShdw blurRad="38100" dist="38100" dir="2700000" algn="tl">
                    <a:srgbClr val="000000">
                      <a:alpha val="43137"/>
                    </a:srgbClr>
                  </a:outerShdw>
                </a:effectLst>
              </a:rPr>
              <a:t>“</a:t>
            </a:r>
            <a:r>
              <a:rPr lang="uk-UA" sz="4400" b="1" dirty="0" err="1" smtClean="0">
                <a:solidFill>
                  <a:srgbClr val="00B050"/>
                </a:solidFill>
                <a:effectLst>
                  <a:outerShdw blurRad="38100" dist="38100" dir="2700000" algn="tl">
                    <a:srgbClr val="000000">
                      <a:alpha val="43137"/>
                    </a:srgbClr>
                  </a:outerShdw>
                </a:effectLst>
              </a:rPr>
              <a:t>Кубування</a:t>
            </a:r>
            <a:r>
              <a:rPr lang="uk-UA" sz="4400" b="1" dirty="0" smtClean="0">
                <a:solidFill>
                  <a:srgbClr val="00B050"/>
                </a:solidFill>
                <a:effectLst>
                  <a:outerShdw blurRad="38100" dist="38100" dir="2700000" algn="tl">
                    <a:srgbClr val="000000">
                      <a:alpha val="43137"/>
                    </a:srgbClr>
                  </a:outerShdw>
                </a:effectLst>
              </a:rPr>
              <a:t>”</a:t>
            </a:r>
            <a:endParaRPr lang="uk-UA" sz="4400" dirty="0">
              <a:solidFill>
                <a:srgbClr val="00B050"/>
              </a:solidFill>
            </a:endParaRPr>
          </a:p>
        </p:txBody>
      </p:sp>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134522" y="2420888"/>
            <a:ext cx="7272808" cy="3877985"/>
          </a:xfrm>
          <a:prstGeom prst="rect">
            <a:avLst/>
          </a:prstGeom>
          <a:noFill/>
        </p:spPr>
        <p:txBody>
          <a:bodyPr wrap="square" rtlCol="0">
            <a:spAutoFit/>
          </a:bodyPr>
          <a:lstStyle/>
          <a:p>
            <a:r>
              <a:rPr lang="uk-UA" sz="3200" b="1" dirty="0">
                <a:solidFill>
                  <a:srgbClr val="7030A0"/>
                </a:solidFill>
              </a:rPr>
              <a:t>- З чого складається наше мовлення?</a:t>
            </a:r>
          </a:p>
          <a:p>
            <a:r>
              <a:rPr lang="uk-UA" sz="3200" b="1" dirty="0">
                <a:solidFill>
                  <a:srgbClr val="7030A0"/>
                </a:solidFill>
              </a:rPr>
              <a:t>-  Основне призначення слова?</a:t>
            </a:r>
          </a:p>
          <a:p>
            <a:r>
              <a:rPr lang="uk-UA" sz="3200" b="1" dirty="0">
                <a:solidFill>
                  <a:srgbClr val="7030A0"/>
                </a:solidFill>
              </a:rPr>
              <a:t>- Що таке іменники-синоніми?</a:t>
            </a:r>
          </a:p>
          <a:p>
            <a:r>
              <a:rPr lang="uk-UA" sz="3200" b="1" dirty="0">
                <a:solidFill>
                  <a:srgbClr val="7030A0"/>
                </a:solidFill>
              </a:rPr>
              <a:t>- Іменники-антоніми?</a:t>
            </a:r>
          </a:p>
          <a:p>
            <a:r>
              <a:rPr lang="uk-UA" sz="3200" b="1" dirty="0">
                <a:solidFill>
                  <a:srgbClr val="7030A0"/>
                </a:solidFill>
              </a:rPr>
              <a:t> -Іменники-омоніми? </a:t>
            </a:r>
          </a:p>
          <a:p>
            <a:r>
              <a:rPr lang="uk-UA" sz="3200" b="1" dirty="0" err="1">
                <a:solidFill>
                  <a:srgbClr val="7030A0"/>
                </a:solidFill>
              </a:rPr>
              <a:t>-Пряме</a:t>
            </a:r>
            <a:r>
              <a:rPr lang="uk-UA" sz="3200" b="1" dirty="0">
                <a:solidFill>
                  <a:srgbClr val="7030A0"/>
                </a:solidFill>
              </a:rPr>
              <a:t> і переносне значення слів?</a:t>
            </a:r>
          </a:p>
          <a:p>
            <a:r>
              <a:rPr lang="uk-UA" dirty="0"/>
              <a:t> </a:t>
            </a:r>
          </a:p>
          <a:p>
            <a:endParaRPr lang="uk-UA" dirty="0" smtClean="0"/>
          </a:p>
          <a:p>
            <a:endParaRPr lang="ru-RU" dirty="0"/>
          </a:p>
        </p:txBody>
      </p:sp>
      <p:sp>
        <p:nvSpPr>
          <p:cNvPr id="8" name="Куб 7"/>
          <p:cNvSpPr/>
          <p:nvPr/>
        </p:nvSpPr>
        <p:spPr>
          <a:xfrm>
            <a:off x="6876256" y="179016"/>
            <a:ext cx="2016224" cy="1593800"/>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38543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ppt_w</p:attrName>
                                        </p:attrNameLst>
                                      </p:cBhvr>
                                      <p:tavLst>
                                        <p:tav tm="0" fmla="#ppt_w*sin(2.5*pi*$)">
                                          <p:val>
                                            <p:fltVal val="0"/>
                                          </p:val>
                                        </p:tav>
                                        <p:tav tm="100000">
                                          <p:val>
                                            <p:fltVal val="1"/>
                                          </p:val>
                                        </p:tav>
                                      </p:tavLst>
                                    </p:anim>
                                    <p:anim calcmode="lin" valueType="num">
                                      <p:cBhvr>
                                        <p:cTn id="9"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345636" y="1340768"/>
            <a:ext cx="7272808" cy="4278094"/>
          </a:xfrm>
          <a:prstGeom prst="rect">
            <a:avLst/>
          </a:prstGeom>
          <a:noFill/>
        </p:spPr>
        <p:txBody>
          <a:bodyPr wrap="square" rtlCol="0">
            <a:spAutoFit/>
          </a:bodyPr>
          <a:lstStyle/>
          <a:p>
            <a:r>
              <a:rPr lang="uk-UA" sz="3200" b="1" dirty="0" smtClean="0">
                <a:solidFill>
                  <a:srgbClr val="FF0000"/>
                </a:solidFill>
              </a:rPr>
              <a:t>                Добір синонімів</a:t>
            </a:r>
            <a:endParaRPr lang="uk-UA" sz="3200" dirty="0">
              <a:solidFill>
                <a:srgbClr val="FF0000"/>
              </a:solidFill>
            </a:endParaRPr>
          </a:p>
          <a:p>
            <a:r>
              <a:rPr lang="uk-UA" sz="4000" dirty="0">
                <a:solidFill>
                  <a:srgbClr val="002060"/>
                </a:solidFill>
              </a:rPr>
              <a:t>До поданого іменника дібрати якомога більше синонімів</a:t>
            </a:r>
            <a:r>
              <a:rPr lang="uk-UA" sz="4000" dirty="0" smtClean="0">
                <a:solidFill>
                  <a:srgbClr val="002060"/>
                </a:solidFill>
              </a:rPr>
              <a:t>.</a:t>
            </a:r>
          </a:p>
          <a:p>
            <a:endParaRPr lang="uk-UA" sz="4000" dirty="0">
              <a:solidFill>
                <a:srgbClr val="002060"/>
              </a:solidFill>
            </a:endParaRPr>
          </a:p>
          <a:p>
            <a:r>
              <a:rPr lang="uk-UA" sz="4000" b="1" dirty="0">
                <a:solidFill>
                  <a:srgbClr val="FF0000"/>
                </a:solidFill>
              </a:rPr>
              <a:t>Багаття …</a:t>
            </a:r>
          </a:p>
          <a:p>
            <a:r>
              <a:rPr lang="uk-UA" sz="4000" b="1" dirty="0">
                <a:solidFill>
                  <a:srgbClr val="FF0000"/>
                </a:solidFill>
              </a:rPr>
              <a:t>Врода …</a:t>
            </a:r>
          </a:p>
          <a:p>
            <a:r>
              <a:rPr lang="uk-UA" sz="4000" b="1" dirty="0">
                <a:solidFill>
                  <a:srgbClr val="FF0000"/>
                </a:solidFill>
              </a:rPr>
              <a:t>Дім …</a:t>
            </a:r>
          </a:p>
        </p:txBody>
      </p:sp>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691680" y="1124760"/>
            <a:ext cx="6984776" cy="5047536"/>
          </a:xfrm>
          <a:prstGeom prst="rect">
            <a:avLst/>
          </a:prstGeom>
          <a:noFill/>
        </p:spPr>
        <p:txBody>
          <a:bodyPr wrap="square" rtlCol="0">
            <a:spAutoFit/>
          </a:bodyPr>
          <a:lstStyle/>
          <a:p>
            <a:pPr algn="ctr"/>
            <a:r>
              <a:rPr lang="uk-UA" sz="3200" b="1" dirty="0" smtClean="0">
                <a:solidFill>
                  <a:srgbClr val="FF0000"/>
                </a:solidFill>
              </a:rPr>
              <a:t>  </a:t>
            </a:r>
            <a:r>
              <a:rPr lang="uk-UA" sz="3200" b="1" dirty="0">
                <a:solidFill>
                  <a:srgbClr val="FF0000"/>
                </a:solidFill>
              </a:rPr>
              <a:t>«Впіймай оплеском </a:t>
            </a:r>
            <a:r>
              <a:rPr lang="uk-UA" sz="3200" b="1" dirty="0" smtClean="0">
                <a:solidFill>
                  <a:srgbClr val="FF0000"/>
                </a:solidFill>
              </a:rPr>
              <a:t> іменники»</a:t>
            </a:r>
          </a:p>
          <a:p>
            <a:pPr algn="ctr"/>
            <a:endParaRPr lang="uk-UA" sz="3200" b="1" dirty="0">
              <a:solidFill>
                <a:srgbClr val="FF0000"/>
              </a:solidFill>
            </a:endParaRPr>
          </a:p>
          <a:p>
            <a:r>
              <a:rPr lang="uk-UA" sz="4000" b="1" dirty="0">
                <a:solidFill>
                  <a:srgbClr val="002060"/>
                </a:solidFill>
              </a:rPr>
              <a:t>День, плакати, радість,  хвалити, порядок, зелений, зима, працювати, брехня, густий, галас, встає, війна, засинає, колючий, горе, мороз.</a:t>
            </a:r>
          </a:p>
          <a:p>
            <a:endParaRPr lang="uk-UA" dirty="0"/>
          </a:p>
        </p:txBody>
      </p:sp>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pic>
        <p:nvPicPr>
          <p:cNvPr id="1026" name="Picture 2" descr="C:\Users\HP\Desktop\2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4869160"/>
            <a:ext cx="2846125" cy="1896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333872" y="116632"/>
            <a:ext cx="8566720" cy="7232749"/>
          </a:xfrm>
          <a:prstGeom prst="rect">
            <a:avLst/>
          </a:prstGeom>
          <a:noFill/>
        </p:spPr>
        <p:txBody>
          <a:bodyPr wrap="square" rtlCol="0">
            <a:spAutoFit/>
          </a:bodyPr>
          <a:lstStyle/>
          <a:p>
            <a:r>
              <a:rPr lang="uk-UA" sz="3200" b="1" dirty="0" smtClean="0">
                <a:solidFill>
                  <a:srgbClr val="FF0000"/>
                </a:solidFill>
              </a:rPr>
              <a:t>                      Добір омонімів</a:t>
            </a:r>
            <a:endParaRPr lang="uk-UA" dirty="0"/>
          </a:p>
          <a:p>
            <a:r>
              <a:rPr lang="uk-UA" sz="3600" dirty="0">
                <a:solidFill>
                  <a:srgbClr val="002060"/>
                </a:solidFill>
              </a:rPr>
              <a:t>Вівсянка (пташка і крупа); </a:t>
            </a:r>
            <a:endParaRPr lang="uk-UA" sz="3600" dirty="0" smtClean="0">
              <a:solidFill>
                <a:srgbClr val="002060"/>
              </a:solidFill>
            </a:endParaRPr>
          </a:p>
          <a:p>
            <a:r>
              <a:rPr lang="uk-UA" sz="3600" dirty="0" smtClean="0">
                <a:solidFill>
                  <a:srgbClr val="002060"/>
                </a:solidFill>
              </a:rPr>
              <a:t>гриф </a:t>
            </a:r>
            <a:r>
              <a:rPr lang="uk-UA" sz="3600" dirty="0">
                <a:solidFill>
                  <a:srgbClr val="002060"/>
                </a:solidFill>
              </a:rPr>
              <a:t>(пташка і частина музичного інструмента);</a:t>
            </a:r>
          </a:p>
          <a:p>
            <a:r>
              <a:rPr lang="uk-UA" sz="3600" dirty="0">
                <a:solidFill>
                  <a:srgbClr val="002060"/>
                </a:solidFill>
              </a:rPr>
              <a:t>грот (печера і нижнє вітрило); </a:t>
            </a:r>
            <a:endParaRPr lang="uk-UA" sz="3600" dirty="0" smtClean="0">
              <a:solidFill>
                <a:srgbClr val="002060"/>
              </a:solidFill>
            </a:endParaRPr>
          </a:p>
          <a:p>
            <a:r>
              <a:rPr lang="uk-UA" sz="3600" dirty="0" smtClean="0">
                <a:solidFill>
                  <a:srgbClr val="002060"/>
                </a:solidFill>
              </a:rPr>
              <a:t>дзвоник </a:t>
            </a:r>
            <a:r>
              <a:rPr lang="uk-UA" sz="3600" dirty="0">
                <a:solidFill>
                  <a:srgbClr val="002060"/>
                </a:solidFill>
              </a:rPr>
              <a:t>(звуковий сигнал і трав’яниста рослина); </a:t>
            </a:r>
            <a:endParaRPr lang="uk-UA" sz="3600" dirty="0" smtClean="0">
              <a:solidFill>
                <a:srgbClr val="002060"/>
              </a:solidFill>
            </a:endParaRPr>
          </a:p>
          <a:p>
            <a:r>
              <a:rPr lang="uk-UA" sz="3600" dirty="0" smtClean="0">
                <a:solidFill>
                  <a:srgbClr val="002060"/>
                </a:solidFill>
              </a:rPr>
              <a:t>захід </a:t>
            </a:r>
            <a:r>
              <a:rPr lang="uk-UA" sz="3600" dirty="0">
                <a:solidFill>
                  <a:srgbClr val="002060"/>
                </a:solidFill>
              </a:rPr>
              <a:t>(одна зі сторін світу і  рух сонця за обрій); </a:t>
            </a:r>
            <a:endParaRPr lang="uk-UA" sz="3600" dirty="0" smtClean="0">
              <a:solidFill>
                <a:srgbClr val="002060"/>
              </a:solidFill>
            </a:endParaRPr>
          </a:p>
          <a:p>
            <a:r>
              <a:rPr lang="uk-UA" sz="3600" dirty="0" smtClean="0">
                <a:solidFill>
                  <a:srgbClr val="002060"/>
                </a:solidFill>
              </a:rPr>
              <a:t>кадр </a:t>
            </a:r>
            <a:r>
              <a:rPr lang="uk-UA" sz="3600" dirty="0">
                <a:solidFill>
                  <a:srgbClr val="002060"/>
                </a:solidFill>
              </a:rPr>
              <a:t>(окремий знімок і працівник фірми); </a:t>
            </a:r>
            <a:endParaRPr lang="uk-UA" sz="3600" dirty="0" smtClean="0">
              <a:solidFill>
                <a:srgbClr val="002060"/>
              </a:solidFill>
            </a:endParaRPr>
          </a:p>
          <a:p>
            <a:r>
              <a:rPr lang="uk-UA" sz="3600" dirty="0" smtClean="0">
                <a:solidFill>
                  <a:srgbClr val="002060"/>
                </a:solidFill>
              </a:rPr>
              <a:t>кома </a:t>
            </a:r>
            <a:r>
              <a:rPr lang="uk-UA" sz="3600" dirty="0">
                <a:solidFill>
                  <a:srgbClr val="002060"/>
                </a:solidFill>
              </a:rPr>
              <a:t>(розділовий знак і тяжкий стан людини),…</a:t>
            </a:r>
          </a:p>
          <a:p>
            <a:r>
              <a:rPr lang="uk-UA" sz="3600" dirty="0">
                <a:solidFill>
                  <a:srgbClr val="002060"/>
                </a:solidFill>
              </a:rPr>
              <a:t> </a:t>
            </a:r>
          </a:p>
        </p:txBody>
      </p:sp>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a:p>
        </p:txBody>
      </p:sp>
      <p:sp>
        <p:nvSpPr>
          <p:cNvPr id="3" name="Подзаголовок 2"/>
          <p:cNvSpPr>
            <a:spLocks noGrp="1"/>
          </p:cNvSpPr>
          <p:nvPr>
            <p:ph type="subTitle" idx="1"/>
          </p:nvPr>
        </p:nvSpPr>
        <p:spPr/>
        <p:txBody>
          <a:bodyPr/>
          <a:lstStyle/>
          <a:p>
            <a:endParaRPr lang="uk-UA"/>
          </a:p>
        </p:txBody>
      </p:sp>
      <p:pic>
        <p:nvPicPr>
          <p:cNvPr id="1027" name="Picture 3" descr="C:\Users\HP\Desktop\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568" y="0"/>
            <a:ext cx="10622989" cy="6893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977512" y="948237"/>
            <a:ext cx="3384376" cy="1754326"/>
          </a:xfrm>
          <a:prstGeom prst="rect">
            <a:avLst/>
          </a:prstGeom>
          <a:noFill/>
        </p:spPr>
        <p:txBody>
          <a:bodyPr wrap="square" rtlCol="0">
            <a:spAutoFit/>
          </a:bodyPr>
          <a:lstStyle/>
          <a:p>
            <a:r>
              <a:rPr lang="uk-UA" b="1" dirty="0"/>
              <a:t>ТЕМА: Іменники-синоніми, іменники-антоніми.       Однозначні та багатозначні іменники. Пряме і переносне значення іменників.</a:t>
            </a:r>
            <a:endParaRPr lang="uk-UA" dirty="0"/>
          </a:p>
          <a:p>
            <a:endParaRPr lang="uk-UA" dirty="0"/>
          </a:p>
        </p:txBody>
      </p:sp>
      <p:sp>
        <p:nvSpPr>
          <p:cNvPr id="5" name="TextBox 4"/>
          <p:cNvSpPr txBox="1"/>
          <p:nvPr/>
        </p:nvSpPr>
        <p:spPr>
          <a:xfrm>
            <a:off x="1187624" y="3446675"/>
            <a:ext cx="5400600" cy="369332"/>
          </a:xfrm>
          <a:prstGeom prst="rect">
            <a:avLst/>
          </a:prstGeom>
          <a:noFill/>
        </p:spPr>
        <p:txBody>
          <a:bodyPr wrap="square" rtlCol="0">
            <a:spAutoFit/>
          </a:bodyPr>
          <a:lstStyle/>
          <a:p>
            <a:endParaRPr lang="uk-UA" dirty="0"/>
          </a:p>
        </p:txBody>
      </p:sp>
      <p:sp>
        <p:nvSpPr>
          <p:cNvPr id="6" name="TextBox 5"/>
          <p:cNvSpPr txBox="1"/>
          <p:nvPr/>
        </p:nvSpPr>
        <p:spPr>
          <a:xfrm>
            <a:off x="1187624" y="3356992"/>
            <a:ext cx="7272808" cy="1754326"/>
          </a:xfrm>
          <a:prstGeom prst="rect">
            <a:avLst/>
          </a:prstGeom>
          <a:noFill/>
        </p:spPr>
        <p:txBody>
          <a:bodyPr wrap="square" rtlCol="0">
            <a:spAutoFit/>
          </a:bodyPr>
          <a:lstStyle/>
          <a:p>
            <a:r>
              <a:rPr lang="uk-UA" b="1" dirty="0" smtClean="0">
                <a:solidFill>
                  <a:srgbClr val="0070C0"/>
                </a:solidFill>
                <a:effectLst>
                  <a:outerShdw blurRad="38100" dist="38100" dir="2700000" algn="tl">
                    <a:srgbClr val="000000">
                      <a:alpha val="43137"/>
                    </a:srgbClr>
                  </a:outerShdw>
                </a:effectLst>
              </a:rPr>
              <a:t>Підготувала</a:t>
            </a:r>
          </a:p>
          <a:p>
            <a:r>
              <a:rPr lang="uk-UA" b="1" dirty="0" smtClean="0">
                <a:solidFill>
                  <a:srgbClr val="0070C0"/>
                </a:solidFill>
                <a:effectLst>
                  <a:outerShdw blurRad="38100" dist="38100" dir="2700000" algn="tl">
                    <a:srgbClr val="000000">
                      <a:alpha val="43137"/>
                    </a:srgbClr>
                  </a:outerShdw>
                </a:effectLst>
              </a:rPr>
              <a:t>вчитель Борщівського НВК “ЗНЗ </a:t>
            </a:r>
            <a:r>
              <a:rPr lang="uk-UA" b="1" dirty="0" err="1" smtClean="0">
                <a:solidFill>
                  <a:srgbClr val="0070C0"/>
                </a:solidFill>
                <a:effectLst>
                  <a:outerShdw blurRad="38100" dist="38100" dir="2700000" algn="tl">
                    <a:srgbClr val="000000">
                      <a:alpha val="43137"/>
                    </a:srgbClr>
                  </a:outerShdw>
                </a:effectLst>
              </a:rPr>
              <a:t>І-ІІІст</a:t>
            </a:r>
            <a:r>
              <a:rPr lang="uk-UA" b="1" dirty="0" smtClean="0">
                <a:solidFill>
                  <a:srgbClr val="0070C0"/>
                </a:solidFill>
                <a:effectLst>
                  <a:outerShdw blurRad="38100" dist="38100" dir="2700000" algn="tl">
                    <a:srgbClr val="000000">
                      <a:alpha val="43137"/>
                    </a:srgbClr>
                  </a:outerShdw>
                </a:effectLst>
              </a:rPr>
              <a:t>. №3- гімназія </a:t>
            </a:r>
          </a:p>
          <a:p>
            <a:r>
              <a:rPr lang="uk-UA" b="1" dirty="0" smtClean="0">
                <a:solidFill>
                  <a:srgbClr val="0070C0"/>
                </a:solidFill>
                <a:effectLst>
                  <a:outerShdw blurRad="38100" dist="38100" dir="2700000" algn="tl">
                    <a:srgbClr val="000000">
                      <a:alpha val="43137"/>
                    </a:srgbClr>
                  </a:outerShdw>
                </a:effectLst>
              </a:rPr>
              <a:t>ім. Р.</a:t>
            </a:r>
            <a:r>
              <a:rPr lang="uk-UA" b="1" dirty="0" err="1" smtClean="0">
                <a:solidFill>
                  <a:srgbClr val="0070C0"/>
                </a:solidFill>
                <a:effectLst>
                  <a:outerShdw blurRad="38100" dist="38100" dir="2700000" algn="tl">
                    <a:srgbClr val="000000">
                      <a:alpha val="43137"/>
                    </a:srgbClr>
                  </a:outerShdw>
                </a:effectLst>
              </a:rPr>
              <a:t>Андріяшика</a:t>
            </a:r>
            <a:r>
              <a:rPr lang="uk-UA" b="1" dirty="0" smtClean="0">
                <a:solidFill>
                  <a:srgbClr val="0070C0"/>
                </a:solidFill>
                <a:effectLst>
                  <a:outerShdw blurRad="38100" dist="38100" dir="2700000" algn="tl">
                    <a:srgbClr val="000000">
                      <a:alpha val="43137"/>
                    </a:srgbClr>
                  </a:outerShdw>
                </a:effectLst>
              </a:rPr>
              <a:t>”</a:t>
            </a:r>
          </a:p>
          <a:p>
            <a:r>
              <a:rPr lang="uk-UA" b="1" dirty="0" smtClean="0">
                <a:solidFill>
                  <a:srgbClr val="FF0000"/>
                </a:solidFill>
                <a:effectLst>
                  <a:outerShdw blurRad="38100" dist="38100" dir="2700000" algn="tl">
                    <a:srgbClr val="000000">
                      <a:alpha val="43137"/>
                    </a:srgbClr>
                  </a:outerShdw>
                </a:effectLst>
              </a:rPr>
              <a:t>Герасимів Н.Я.</a:t>
            </a:r>
          </a:p>
          <a:p>
            <a:endParaRPr lang="ru-RU" b="1" dirty="0" smtClean="0">
              <a:solidFill>
                <a:srgbClr val="FF0000"/>
              </a:solidFill>
              <a:effectLst>
                <a:outerShdw blurRad="38100" dist="38100" dir="2700000" algn="tl">
                  <a:srgbClr val="000000">
                    <a:alpha val="43137"/>
                  </a:srgbClr>
                </a:outerShdw>
              </a:effectLst>
            </a:endParaRPr>
          </a:p>
          <a:p>
            <a:endParaRPr lang="uk-UA" dirty="0"/>
          </a:p>
        </p:txBody>
      </p:sp>
      <p:pic>
        <p:nvPicPr>
          <p:cNvPr id="3074" name="Picture 2" descr="C:\Users\HP\Desktop\замок.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576" y="-123204"/>
            <a:ext cx="10724653" cy="8500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435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772</Words>
  <Application>Microsoft Office PowerPoint</Application>
  <PresentationFormat>Экран (4:3)</PresentationFormat>
  <Paragraphs>156</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dc:creator>
  <cp:lastModifiedBy>Microsoft Office</cp:lastModifiedBy>
  <cp:revision>11</cp:revision>
  <dcterms:created xsi:type="dcterms:W3CDTF">2019-08-25T11:34:34Z</dcterms:created>
  <dcterms:modified xsi:type="dcterms:W3CDTF">2019-08-25T14:26:36Z</dcterms:modified>
</cp:coreProperties>
</file>