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89" r:id="rId27"/>
    <p:sldId id="291" r:id="rId28"/>
    <p:sldId id="292" r:id="rId29"/>
    <p:sldId id="293" r:id="rId30"/>
    <p:sldId id="295" r:id="rId31"/>
    <p:sldId id="297" r:id="rId32"/>
    <p:sldId id="296" r:id="rId33"/>
    <p:sldId id="298" r:id="rId34"/>
    <p:sldId id="299" r:id="rId35"/>
    <p:sldId id="301" r:id="rId36"/>
    <p:sldId id="302" r:id="rId37"/>
    <p:sldId id="30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ABEB1-C2FE-4A2C-8694-BCDFA02C44F0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612E6C39-E242-4618-912C-D053B8E17140}">
      <dgm:prSet phldrT="[Текст]"/>
      <dgm:spPr/>
      <dgm:t>
        <a:bodyPr/>
        <a:lstStyle/>
        <a:p>
          <a:r>
            <a:rPr lang="uk-UA" dirty="0"/>
            <a:t>Спостерігати</a:t>
          </a:r>
        </a:p>
      </dgm:t>
    </dgm:pt>
    <dgm:pt modelId="{76B35BFC-5130-4829-9A34-3159DF7C05B1}" type="parTrans" cxnId="{40932939-CABC-4A26-A757-A4DE97ECFE61}">
      <dgm:prSet/>
      <dgm:spPr/>
      <dgm:t>
        <a:bodyPr/>
        <a:lstStyle/>
        <a:p>
          <a:endParaRPr lang="uk-UA"/>
        </a:p>
      </dgm:t>
    </dgm:pt>
    <dgm:pt modelId="{D3E10731-BC9D-461A-8732-E613CB6D25D5}" type="sibTrans" cxnId="{40932939-CABC-4A26-A757-A4DE97ECFE61}">
      <dgm:prSet/>
      <dgm:spPr/>
      <dgm:t>
        <a:bodyPr/>
        <a:lstStyle/>
        <a:p>
          <a:endParaRPr lang="uk-UA"/>
        </a:p>
      </dgm:t>
    </dgm:pt>
    <dgm:pt modelId="{E5DD087C-C340-4D6D-98EA-4898487BD023}">
      <dgm:prSet phldrT="[Текст]"/>
      <dgm:spPr/>
      <dgm:t>
        <a:bodyPr/>
        <a:lstStyle/>
        <a:p>
          <a:r>
            <a:rPr lang="uk-UA" dirty="0"/>
            <a:t>Визначати</a:t>
          </a:r>
        </a:p>
      </dgm:t>
    </dgm:pt>
    <dgm:pt modelId="{692DF83D-C89C-4C3F-B41B-153E44593242}" type="parTrans" cxnId="{AD0BA433-2E32-4642-A4DD-81C00A04845D}">
      <dgm:prSet/>
      <dgm:spPr/>
      <dgm:t>
        <a:bodyPr/>
        <a:lstStyle/>
        <a:p>
          <a:endParaRPr lang="uk-UA"/>
        </a:p>
      </dgm:t>
    </dgm:pt>
    <dgm:pt modelId="{F5505F00-8685-4080-846E-15ECB7BB1C18}" type="sibTrans" cxnId="{AD0BA433-2E32-4642-A4DD-81C00A04845D}">
      <dgm:prSet/>
      <dgm:spPr/>
      <dgm:t>
        <a:bodyPr/>
        <a:lstStyle/>
        <a:p>
          <a:endParaRPr lang="uk-UA"/>
        </a:p>
      </dgm:t>
    </dgm:pt>
    <dgm:pt modelId="{9EDAF2DD-AC07-4E3B-9F1A-A556AA379723}">
      <dgm:prSet phldrT="[Текст]"/>
      <dgm:spPr/>
      <dgm:t>
        <a:bodyPr/>
        <a:lstStyle/>
        <a:p>
          <a:r>
            <a:rPr lang="uk-UA" dirty="0"/>
            <a:t>Узагальнювати</a:t>
          </a:r>
        </a:p>
      </dgm:t>
    </dgm:pt>
    <dgm:pt modelId="{EB11158A-97CE-40FC-86D5-1ADDD0C1CF83}" type="parTrans" cxnId="{E2AE9A1C-C37C-4798-A8BD-5CD5012E0242}">
      <dgm:prSet/>
      <dgm:spPr/>
      <dgm:t>
        <a:bodyPr/>
        <a:lstStyle/>
        <a:p>
          <a:endParaRPr lang="uk-UA"/>
        </a:p>
      </dgm:t>
    </dgm:pt>
    <dgm:pt modelId="{A2318E69-8D05-47D6-AF6A-EA9725C51961}" type="sibTrans" cxnId="{E2AE9A1C-C37C-4798-A8BD-5CD5012E0242}">
      <dgm:prSet/>
      <dgm:spPr/>
      <dgm:t>
        <a:bodyPr/>
        <a:lstStyle/>
        <a:p>
          <a:endParaRPr lang="uk-UA"/>
        </a:p>
      </dgm:t>
    </dgm:pt>
    <dgm:pt modelId="{FFD0537A-F7B0-4504-A439-695EB12253C7}">
      <dgm:prSet phldrT="[Текст]"/>
      <dgm:spPr/>
      <dgm:t>
        <a:bodyPr/>
        <a:lstStyle/>
        <a:p>
          <a:r>
            <a:rPr lang="uk-UA" dirty="0"/>
            <a:t>Асоціювати</a:t>
          </a:r>
        </a:p>
      </dgm:t>
    </dgm:pt>
    <dgm:pt modelId="{8A40B113-464E-4504-AECE-ED0FF4BDE10D}" type="parTrans" cxnId="{BB3EB29A-A4B7-4C81-8573-0C287856CAE4}">
      <dgm:prSet/>
      <dgm:spPr/>
      <dgm:t>
        <a:bodyPr/>
        <a:lstStyle/>
        <a:p>
          <a:endParaRPr lang="uk-UA"/>
        </a:p>
      </dgm:t>
    </dgm:pt>
    <dgm:pt modelId="{665674E7-3750-46DA-A41A-29B2D646742E}" type="sibTrans" cxnId="{BB3EB29A-A4B7-4C81-8573-0C287856CAE4}">
      <dgm:prSet/>
      <dgm:spPr/>
      <dgm:t>
        <a:bodyPr/>
        <a:lstStyle/>
        <a:p>
          <a:endParaRPr lang="uk-UA"/>
        </a:p>
      </dgm:t>
    </dgm:pt>
    <dgm:pt modelId="{FA8D0E6D-8EF9-4BB4-875B-369D93E17C31}">
      <dgm:prSet phldrT="[Текст]"/>
      <dgm:spPr/>
      <dgm:t>
        <a:bodyPr/>
        <a:lstStyle/>
        <a:p>
          <a:r>
            <a:rPr lang="uk-UA" dirty="0"/>
            <a:t>Прогнозувати</a:t>
          </a:r>
        </a:p>
      </dgm:t>
    </dgm:pt>
    <dgm:pt modelId="{FF34A38C-FEC6-47B1-B353-B4401978F077}" type="parTrans" cxnId="{3DF4D842-77FC-44DF-9BB5-59978B94053E}">
      <dgm:prSet/>
      <dgm:spPr/>
      <dgm:t>
        <a:bodyPr/>
        <a:lstStyle/>
        <a:p>
          <a:endParaRPr lang="uk-UA"/>
        </a:p>
      </dgm:t>
    </dgm:pt>
    <dgm:pt modelId="{4D313C63-E780-4B89-A1BF-7954065EA8BD}" type="sibTrans" cxnId="{3DF4D842-77FC-44DF-9BB5-59978B94053E}">
      <dgm:prSet/>
      <dgm:spPr/>
      <dgm:t>
        <a:bodyPr/>
        <a:lstStyle/>
        <a:p>
          <a:endParaRPr lang="uk-UA"/>
        </a:p>
      </dgm:t>
    </dgm:pt>
    <dgm:pt modelId="{FCD0BAB5-06FB-4D67-88B2-030AE6A35155}">
      <dgm:prSet/>
      <dgm:spPr/>
      <dgm:t>
        <a:bodyPr/>
        <a:lstStyle/>
        <a:p>
          <a:r>
            <a:rPr lang="uk-UA" dirty="0"/>
            <a:t>Порівнювати</a:t>
          </a:r>
        </a:p>
      </dgm:t>
    </dgm:pt>
    <dgm:pt modelId="{A13E2D99-6C55-4BAB-8404-C6345468F100}" type="parTrans" cxnId="{FCE1B6A3-428A-404F-AC1F-0CEB9D7E816C}">
      <dgm:prSet/>
      <dgm:spPr/>
      <dgm:t>
        <a:bodyPr/>
        <a:lstStyle/>
        <a:p>
          <a:endParaRPr lang="uk-UA"/>
        </a:p>
      </dgm:t>
    </dgm:pt>
    <dgm:pt modelId="{664187E2-F5BC-4291-A5F5-0179487CACD0}" type="sibTrans" cxnId="{FCE1B6A3-428A-404F-AC1F-0CEB9D7E816C}">
      <dgm:prSet/>
      <dgm:spPr/>
      <dgm:t>
        <a:bodyPr/>
        <a:lstStyle/>
        <a:p>
          <a:endParaRPr lang="uk-UA"/>
        </a:p>
      </dgm:t>
    </dgm:pt>
    <dgm:pt modelId="{54A36273-62F0-4BDC-B807-4147CD37B167}">
      <dgm:prSet/>
      <dgm:spPr/>
      <dgm:t>
        <a:bodyPr/>
        <a:lstStyle/>
        <a:p>
          <a:r>
            <a:rPr lang="uk-UA" dirty="0"/>
            <a:t>Описувати</a:t>
          </a:r>
        </a:p>
      </dgm:t>
    </dgm:pt>
    <dgm:pt modelId="{1D19A485-1940-4480-B6CE-3ECCE25A50D9}" type="parTrans" cxnId="{33D91486-FF58-41D4-9FD0-2D57071ADB0D}">
      <dgm:prSet/>
      <dgm:spPr/>
      <dgm:t>
        <a:bodyPr/>
        <a:lstStyle/>
        <a:p>
          <a:endParaRPr lang="uk-UA"/>
        </a:p>
      </dgm:t>
    </dgm:pt>
    <dgm:pt modelId="{E33B82F0-23A2-4E22-B046-392E97E153E4}" type="sibTrans" cxnId="{33D91486-FF58-41D4-9FD0-2D57071ADB0D}">
      <dgm:prSet/>
      <dgm:spPr/>
      <dgm:t>
        <a:bodyPr/>
        <a:lstStyle/>
        <a:p>
          <a:endParaRPr lang="uk-UA"/>
        </a:p>
      </dgm:t>
    </dgm:pt>
    <dgm:pt modelId="{B097BEA0-9FB9-4E9E-8B58-242215379443}">
      <dgm:prSet/>
      <dgm:spPr/>
      <dgm:t>
        <a:bodyPr/>
        <a:lstStyle/>
        <a:p>
          <a:r>
            <a:rPr lang="uk-UA" dirty="0"/>
            <a:t>Застосовувати</a:t>
          </a:r>
        </a:p>
      </dgm:t>
    </dgm:pt>
    <dgm:pt modelId="{D9429F9E-923E-4EF9-94A2-EDBC59CDD11C}" type="parTrans" cxnId="{5BAE1661-4B0E-4082-BB88-ED43C6E36683}">
      <dgm:prSet/>
      <dgm:spPr/>
      <dgm:t>
        <a:bodyPr/>
        <a:lstStyle/>
        <a:p>
          <a:endParaRPr lang="uk-UA"/>
        </a:p>
      </dgm:t>
    </dgm:pt>
    <dgm:pt modelId="{67A5915C-DB8F-497B-98D1-7A590B1A10C9}" type="sibTrans" cxnId="{5BAE1661-4B0E-4082-BB88-ED43C6E36683}">
      <dgm:prSet/>
      <dgm:spPr/>
      <dgm:t>
        <a:bodyPr/>
        <a:lstStyle/>
        <a:p>
          <a:endParaRPr lang="uk-UA"/>
        </a:p>
      </dgm:t>
    </dgm:pt>
    <dgm:pt modelId="{26EAA4A1-0FD2-4FDE-8378-C8FE027280A2}" type="pres">
      <dgm:prSet presAssocID="{44AABEB1-C2FE-4A2C-8694-BCDFA02C44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76A2600-B105-4DDE-92D5-5A6D9D79C66B}" type="pres">
      <dgm:prSet presAssocID="{44AABEB1-C2FE-4A2C-8694-BCDFA02C44F0}" presName="cycle" presStyleCnt="0"/>
      <dgm:spPr/>
    </dgm:pt>
    <dgm:pt modelId="{4631E4C9-0BE5-4CDC-B034-4486271C40FB}" type="pres">
      <dgm:prSet presAssocID="{612E6C39-E242-4618-912C-D053B8E17140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3C1BA1-DB73-4CB8-B09A-AAB7977A24CA}" type="pres">
      <dgm:prSet presAssocID="{D3E10731-BC9D-461A-8732-E613CB6D25D5}" presName="sibTransFirstNode" presStyleLbl="bgShp" presStyleIdx="0" presStyleCnt="1"/>
      <dgm:spPr/>
      <dgm:t>
        <a:bodyPr/>
        <a:lstStyle/>
        <a:p>
          <a:endParaRPr lang="uk-UA"/>
        </a:p>
      </dgm:t>
    </dgm:pt>
    <dgm:pt modelId="{A8CB4881-A003-41A5-A872-128E9D909766}" type="pres">
      <dgm:prSet presAssocID="{FCD0BAB5-06FB-4D67-88B2-030AE6A35155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31CD72-FAD4-4FBE-916D-67BA85986BF8}" type="pres">
      <dgm:prSet presAssocID="{54A36273-62F0-4BDC-B807-4147CD37B167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24F6D5-3F79-42DD-9A3E-141E7ED0AD0E}" type="pres">
      <dgm:prSet presAssocID="{B097BEA0-9FB9-4E9E-8B58-242215379443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0005CA-FBFE-4FF0-B4FF-33A9219FAD2F}" type="pres">
      <dgm:prSet presAssocID="{E5DD087C-C340-4D6D-98EA-4898487BD023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34E188-8C43-4FB8-86B5-22674D4D70C4}" type="pres">
      <dgm:prSet presAssocID="{9EDAF2DD-AC07-4E3B-9F1A-A556AA379723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8C7412-DC19-4FB0-944A-3C0DB1ED7A25}" type="pres">
      <dgm:prSet presAssocID="{FFD0537A-F7B0-4504-A439-695EB12253C7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E56BD4-DE0B-4B90-9234-69ED16517DD6}" type="pres">
      <dgm:prSet presAssocID="{FA8D0E6D-8EF9-4BB4-875B-369D93E17C31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C75C283-245B-488D-AF81-520D09FADA50}" type="presOf" srcId="{612E6C39-E242-4618-912C-D053B8E17140}" destId="{4631E4C9-0BE5-4CDC-B034-4486271C40FB}" srcOrd="0" destOrd="0" presId="urn:microsoft.com/office/officeart/2005/8/layout/cycle3"/>
    <dgm:cxn modelId="{F1535882-E209-40AD-BC97-24E8D5C07D4A}" type="presOf" srcId="{E5DD087C-C340-4D6D-98EA-4898487BD023}" destId="{7F0005CA-FBFE-4FF0-B4FF-33A9219FAD2F}" srcOrd="0" destOrd="0" presId="urn:microsoft.com/office/officeart/2005/8/layout/cycle3"/>
    <dgm:cxn modelId="{6698AB50-4910-4BC4-8D8D-A0C1AA7C5CDB}" type="presOf" srcId="{B097BEA0-9FB9-4E9E-8B58-242215379443}" destId="{B224F6D5-3F79-42DD-9A3E-141E7ED0AD0E}" srcOrd="0" destOrd="0" presId="urn:microsoft.com/office/officeart/2005/8/layout/cycle3"/>
    <dgm:cxn modelId="{3DF4D842-77FC-44DF-9BB5-59978B94053E}" srcId="{44AABEB1-C2FE-4A2C-8694-BCDFA02C44F0}" destId="{FA8D0E6D-8EF9-4BB4-875B-369D93E17C31}" srcOrd="7" destOrd="0" parTransId="{FF34A38C-FEC6-47B1-B353-B4401978F077}" sibTransId="{4D313C63-E780-4B89-A1BF-7954065EA8BD}"/>
    <dgm:cxn modelId="{B9EEC968-A035-4676-A5F0-B990B54EAEE1}" type="presOf" srcId="{54A36273-62F0-4BDC-B807-4147CD37B167}" destId="{8F31CD72-FAD4-4FBE-916D-67BA85986BF8}" srcOrd="0" destOrd="0" presId="urn:microsoft.com/office/officeart/2005/8/layout/cycle3"/>
    <dgm:cxn modelId="{74ED4036-CF41-490F-85CB-6AE3202D335D}" type="presOf" srcId="{9EDAF2DD-AC07-4E3B-9F1A-A556AA379723}" destId="{1D34E188-8C43-4FB8-86B5-22674D4D70C4}" srcOrd="0" destOrd="0" presId="urn:microsoft.com/office/officeart/2005/8/layout/cycle3"/>
    <dgm:cxn modelId="{33D91486-FF58-41D4-9FD0-2D57071ADB0D}" srcId="{44AABEB1-C2FE-4A2C-8694-BCDFA02C44F0}" destId="{54A36273-62F0-4BDC-B807-4147CD37B167}" srcOrd="2" destOrd="0" parTransId="{1D19A485-1940-4480-B6CE-3ECCE25A50D9}" sibTransId="{E33B82F0-23A2-4E22-B046-392E97E153E4}"/>
    <dgm:cxn modelId="{BB3EB29A-A4B7-4C81-8573-0C287856CAE4}" srcId="{44AABEB1-C2FE-4A2C-8694-BCDFA02C44F0}" destId="{FFD0537A-F7B0-4504-A439-695EB12253C7}" srcOrd="6" destOrd="0" parTransId="{8A40B113-464E-4504-AECE-ED0FF4BDE10D}" sibTransId="{665674E7-3750-46DA-A41A-29B2D646742E}"/>
    <dgm:cxn modelId="{FCE1B6A3-428A-404F-AC1F-0CEB9D7E816C}" srcId="{44AABEB1-C2FE-4A2C-8694-BCDFA02C44F0}" destId="{FCD0BAB5-06FB-4D67-88B2-030AE6A35155}" srcOrd="1" destOrd="0" parTransId="{A13E2D99-6C55-4BAB-8404-C6345468F100}" sibTransId="{664187E2-F5BC-4291-A5F5-0179487CACD0}"/>
    <dgm:cxn modelId="{F04EA419-7530-40A0-91F4-F6076FECB8AA}" type="presOf" srcId="{FFD0537A-F7B0-4504-A439-695EB12253C7}" destId="{C68C7412-DC19-4FB0-944A-3C0DB1ED7A25}" srcOrd="0" destOrd="0" presId="urn:microsoft.com/office/officeart/2005/8/layout/cycle3"/>
    <dgm:cxn modelId="{B35B52C2-F432-4DF3-81E4-717955FB5B04}" type="presOf" srcId="{FA8D0E6D-8EF9-4BB4-875B-369D93E17C31}" destId="{9BE56BD4-DE0B-4B90-9234-69ED16517DD6}" srcOrd="0" destOrd="0" presId="urn:microsoft.com/office/officeart/2005/8/layout/cycle3"/>
    <dgm:cxn modelId="{9566B752-86C4-4D3E-88CA-495F6FFCC9EB}" type="presOf" srcId="{FCD0BAB5-06FB-4D67-88B2-030AE6A35155}" destId="{A8CB4881-A003-41A5-A872-128E9D909766}" srcOrd="0" destOrd="0" presId="urn:microsoft.com/office/officeart/2005/8/layout/cycle3"/>
    <dgm:cxn modelId="{51A146D5-768D-4571-929C-280C7CDA7087}" type="presOf" srcId="{44AABEB1-C2FE-4A2C-8694-BCDFA02C44F0}" destId="{26EAA4A1-0FD2-4FDE-8378-C8FE027280A2}" srcOrd="0" destOrd="0" presId="urn:microsoft.com/office/officeart/2005/8/layout/cycle3"/>
    <dgm:cxn modelId="{AD0BA433-2E32-4642-A4DD-81C00A04845D}" srcId="{44AABEB1-C2FE-4A2C-8694-BCDFA02C44F0}" destId="{E5DD087C-C340-4D6D-98EA-4898487BD023}" srcOrd="4" destOrd="0" parTransId="{692DF83D-C89C-4C3F-B41B-153E44593242}" sibTransId="{F5505F00-8685-4080-846E-15ECB7BB1C18}"/>
    <dgm:cxn modelId="{5BAE1661-4B0E-4082-BB88-ED43C6E36683}" srcId="{44AABEB1-C2FE-4A2C-8694-BCDFA02C44F0}" destId="{B097BEA0-9FB9-4E9E-8B58-242215379443}" srcOrd="3" destOrd="0" parTransId="{D9429F9E-923E-4EF9-94A2-EDBC59CDD11C}" sibTransId="{67A5915C-DB8F-497B-98D1-7A590B1A10C9}"/>
    <dgm:cxn modelId="{E70C9D02-4707-4016-9E5F-F03EBBBA98DC}" type="presOf" srcId="{D3E10731-BC9D-461A-8732-E613CB6D25D5}" destId="{BA3C1BA1-DB73-4CB8-B09A-AAB7977A24CA}" srcOrd="0" destOrd="0" presId="urn:microsoft.com/office/officeart/2005/8/layout/cycle3"/>
    <dgm:cxn modelId="{E2AE9A1C-C37C-4798-A8BD-5CD5012E0242}" srcId="{44AABEB1-C2FE-4A2C-8694-BCDFA02C44F0}" destId="{9EDAF2DD-AC07-4E3B-9F1A-A556AA379723}" srcOrd="5" destOrd="0" parTransId="{EB11158A-97CE-40FC-86D5-1ADDD0C1CF83}" sibTransId="{A2318E69-8D05-47D6-AF6A-EA9725C51961}"/>
    <dgm:cxn modelId="{40932939-CABC-4A26-A757-A4DE97ECFE61}" srcId="{44AABEB1-C2FE-4A2C-8694-BCDFA02C44F0}" destId="{612E6C39-E242-4618-912C-D053B8E17140}" srcOrd="0" destOrd="0" parTransId="{76B35BFC-5130-4829-9A34-3159DF7C05B1}" sibTransId="{D3E10731-BC9D-461A-8732-E613CB6D25D5}"/>
    <dgm:cxn modelId="{80C69B7E-6A4F-4C85-93E0-3E3FDE510242}" type="presParOf" srcId="{26EAA4A1-0FD2-4FDE-8378-C8FE027280A2}" destId="{B76A2600-B105-4DDE-92D5-5A6D9D79C66B}" srcOrd="0" destOrd="0" presId="urn:microsoft.com/office/officeart/2005/8/layout/cycle3"/>
    <dgm:cxn modelId="{97FF80D6-BC68-47AB-8C44-E14CD0DEC7A4}" type="presParOf" srcId="{B76A2600-B105-4DDE-92D5-5A6D9D79C66B}" destId="{4631E4C9-0BE5-4CDC-B034-4486271C40FB}" srcOrd="0" destOrd="0" presId="urn:microsoft.com/office/officeart/2005/8/layout/cycle3"/>
    <dgm:cxn modelId="{2C645135-1835-4DCC-A147-313D331F1EB4}" type="presParOf" srcId="{B76A2600-B105-4DDE-92D5-5A6D9D79C66B}" destId="{BA3C1BA1-DB73-4CB8-B09A-AAB7977A24CA}" srcOrd="1" destOrd="0" presId="urn:microsoft.com/office/officeart/2005/8/layout/cycle3"/>
    <dgm:cxn modelId="{75017A25-EBCA-4190-8E53-44B00ADA8290}" type="presParOf" srcId="{B76A2600-B105-4DDE-92D5-5A6D9D79C66B}" destId="{A8CB4881-A003-41A5-A872-128E9D909766}" srcOrd="2" destOrd="0" presId="urn:microsoft.com/office/officeart/2005/8/layout/cycle3"/>
    <dgm:cxn modelId="{F7184134-096D-464A-ACAF-3A3B63043779}" type="presParOf" srcId="{B76A2600-B105-4DDE-92D5-5A6D9D79C66B}" destId="{8F31CD72-FAD4-4FBE-916D-67BA85986BF8}" srcOrd="3" destOrd="0" presId="urn:microsoft.com/office/officeart/2005/8/layout/cycle3"/>
    <dgm:cxn modelId="{181EE0EB-BD71-4480-9C58-976DA2C63696}" type="presParOf" srcId="{B76A2600-B105-4DDE-92D5-5A6D9D79C66B}" destId="{B224F6D5-3F79-42DD-9A3E-141E7ED0AD0E}" srcOrd="4" destOrd="0" presId="urn:microsoft.com/office/officeart/2005/8/layout/cycle3"/>
    <dgm:cxn modelId="{FFE7BC5C-EFEC-4448-8F39-92CC5858028B}" type="presParOf" srcId="{B76A2600-B105-4DDE-92D5-5A6D9D79C66B}" destId="{7F0005CA-FBFE-4FF0-B4FF-33A9219FAD2F}" srcOrd="5" destOrd="0" presId="urn:microsoft.com/office/officeart/2005/8/layout/cycle3"/>
    <dgm:cxn modelId="{6FE5E545-E610-47C8-B47E-542FDA6309E4}" type="presParOf" srcId="{B76A2600-B105-4DDE-92D5-5A6D9D79C66B}" destId="{1D34E188-8C43-4FB8-86B5-22674D4D70C4}" srcOrd="6" destOrd="0" presId="urn:microsoft.com/office/officeart/2005/8/layout/cycle3"/>
    <dgm:cxn modelId="{DABE6A0B-626A-426B-99C6-86389E451207}" type="presParOf" srcId="{B76A2600-B105-4DDE-92D5-5A6D9D79C66B}" destId="{C68C7412-DC19-4FB0-944A-3C0DB1ED7A25}" srcOrd="7" destOrd="0" presId="urn:microsoft.com/office/officeart/2005/8/layout/cycle3"/>
    <dgm:cxn modelId="{AF4EB5CC-9A4D-4331-B603-AC22BEABEE39}" type="presParOf" srcId="{B76A2600-B105-4DDE-92D5-5A6D9D79C66B}" destId="{9BE56BD4-DE0B-4B90-9234-69ED16517DD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3C1BA1-DB73-4CB8-B09A-AAB7977A24CA}">
      <dsp:nvSpPr>
        <dsp:cNvPr id="0" name=""/>
        <dsp:cNvSpPr/>
      </dsp:nvSpPr>
      <dsp:spPr>
        <a:xfrm>
          <a:off x="2545018" y="-47232"/>
          <a:ext cx="5696900" cy="5696900"/>
        </a:xfrm>
        <a:prstGeom prst="circularArrow">
          <a:avLst>
            <a:gd name="adj1" fmla="val 5544"/>
            <a:gd name="adj2" fmla="val 330680"/>
            <a:gd name="adj3" fmla="val 14622970"/>
            <a:gd name="adj4" fmla="val 1688914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1E4C9-0BE5-4CDC-B034-4486271C40FB}">
      <dsp:nvSpPr>
        <dsp:cNvPr id="0" name=""/>
        <dsp:cNvSpPr/>
      </dsp:nvSpPr>
      <dsp:spPr>
        <a:xfrm>
          <a:off x="4574441" y="1581"/>
          <a:ext cx="1638055" cy="819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Спостерігати</a:t>
          </a:r>
        </a:p>
      </dsp:txBody>
      <dsp:txXfrm>
        <a:off x="4574441" y="1581"/>
        <a:ext cx="1638055" cy="819027"/>
      </dsp:txXfrm>
    </dsp:sp>
    <dsp:sp modelId="{A8CB4881-A003-41A5-A872-128E9D909766}">
      <dsp:nvSpPr>
        <dsp:cNvPr id="0" name=""/>
        <dsp:cNvSpPr/>
      </dsp:nvSpPr>
      <dsp:spPr>
        <a:xfrm>
          <a:off x="6292273" y="713130"/>
          <a:ext cx="1638055" cy="8190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Порівнювати</a:t>
          </a:r>
        </a:p>
      </dsp:txBody>
      <dsp:txXfrm>
        <a:off x="6292273" y="713130"/>
        <a:ext cx="1638055" cy="819027"/>
      </dsp:txXfrm>
    </dsp:sp>
    <dsp:sp modelId="{8F31CD72-FAD4-4FBE-916D-67BA85986BF8}">
      <dsp:nvSpPr>
        <dsp:cNvPr id="0" name=""/>
        <dsp:cNvSpPr/>
      </dsp:nvSpPr>
      <dsp:spPr>
        <a:xfrm>
          <a:off x="7003822" y="2430963"/>
          <a:ext cx="1638055" cy="8190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Описувати</a:t>
          </a:r>
        </a:p>
      </dsp:txBody>
      <dsp:txXfrm>
        <a:off x="7003822" y="2430963"/>
        <a:ext cx="1638055" cy="819027"/>
      </dsp:txXfrm>
    </dsp:sp>
    <dsp:sp modelId="{B224F6D5-3F79-42DD-9A3E-141E7ED0AD0E}">
      <dsp:nvSpPr>
        <dsp:cNvPr id="0" name=""/>
        <dsp:cNvSpPr/>
      </dsp:nvSpPr>
      <dsp:spPr>
        <a:xfrm>
          <a:off x="6292273" y="4148795"/>
          <a:ext cx="1638055" cy="8190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Застосовувати</a:t>
          </a:r>
        </a:p>
      </dsp:txBody>
      <dsp:txXfrm>
        <a:off x="6292273" y="4148795"/>
        <a:ext cx="1638055" cy="819027"/>
      </dsp:txXfrm>
    </dsp:sp>
    <dsp:sp modelId="{7F0005CA-FBFE-4FF0-B4FF-33A9219FAD2F}">
      <dsp:nvSpPr>
        <dsp:cNvPr id="0" name=""/>
        <dsp:cNvSpPr/>
      </dsp:nvSpPr>
      <dsp:spPr>
        <a:xfrm>
          <a:off x="4574441" y="4860344"/>
          <a:ext cx="1638055" cy="81902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Визначати</a:t>
          </a:r>
        </a:p>
      </dsp:txBody>
      <dsp:txXfrm>
        <a:off x="4574441" y="4860344"/>
        <a:ext cx="1638055" cy="819027"/>
      </dsp:txXfrm>
    </dsp:sp>
    <dsp:sp modelId="{1D34E188-8C43-4FB8-86B5-22674D4D70C4}">
      <dsp:nvSpPr>
        <dsp:cNvPr id="0" name=""/>
        <dsp:cNvSpPr/>
      </dsp:nvSpPr>
      <dsp:spPr>
        <a:xfrm>
          <a:off x="2856608" y="4148795"/>
          <a:ext cx="1638055" cy="819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Узагальнювати</a:t>
          </a:r>
        </a:p>
      </dsp:txBody>
      <dsp:txXfrm>
        <a:off x="2856608" y="4148795"/>
        <a:ext cx="1638055" cy="819027"/>
      </dsp:txXfrm>
    </dsp:sp>
    <dsp:sp modelId="{C68C7412-DC19-4FB0-944A-3C0DB1ED7A25}">
      <dsp:nvSpPr>
        <dsp:cNvPr id="0" name=""/>
        <dsp:cNvSpPr/>
      </dsp:nvSpPr>
      <dsp:spPr>
        <a:xfrm>
          <a:off x="2145059" y="2430963"/>
          <a:ext cx="1638055" cy="8190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Асоціювати</a:t>
          </a:r>
        </a:p>
      </dsp:txBody>
      <dsp:txXfrm>
        <a:off x="2145059" y="2430963"/>
        <a:ext cx="1638055" cy="819027"/>
      </dsp:txXfrm>
    </dsp:sp>
    <dsp:sp modelId="{9BE56BD4-DE0B-4B90-9234-69ED16517DD6}">
      <dsp:nvSpPr>
        <dsp:cNvPr id="0" name=""/>
        <dsp:cNvSpPr/>
      </dsp:nvSpPr>
      <dsp:spPr>
        <a:xfrm>
          <a:off x="2856608" y="713130"/>
          <a:ext cx="1638055" cy="8190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Прогнозувати</a:t>
          </a:r>
        </a:p>
      </dsp:txBody>
      <dsp:txXfrm>
        <a:off x="2856608" y="713130"/>
        <a:ext cx="1638055" cy="819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180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912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9629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3846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2103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197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3386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888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874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5888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688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0408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7762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465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9685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300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4212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99DD17-6113-470B-9EB2-2C132F15BAFB}" type="datetimeFigureOut">
              <a:rPr lang="uk-UA" smtClean="0"/>
              <a:pPr/>
              <a:t>05.02.2020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5199CD-D9E4-4698-B538-38612EEE8C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2845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4.jpeg"/><Relationship Id="rId4" Type="http://schemas.openxmlformats.org/officeDocument/2006/relationships/image" Target="../media/image6.pn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7D45A0-5662-45A3-B868-3CB53785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16" y="1451729"/>
            <a:ext cx="7041823" cy="2463580"/>
          </a:xfrm>
        </p:spPr>
        <p:txBody>
          <a:bodyPr>
            <a:noAutofit/>
          </a:bodyPr>
          <a:lstStyle/>
          <a:p>
            <a:r>
              <a:rPr lang="uk-UA" sz="3200" b="1" dirty="0">
                <a:ln/>
                <a:solidFill>
                  <a:schemeClr val="tx1"/>
                </a:solidFill>
              </a:rPr>
              <a:t>Із досвіду роботи вчительки історії та суспільствознавчих дисциплін</a:t>
            </a:r>
            <a:br>
              <a:rPr lang="uk-UA" sz="3200" b="1" dirty="0">
                <a:ln/>
                <a:solidFill>
                  <a:schemeClr val="tx1"/>
                </a:solidFill>
              </a:rPr>
            </a:br>
            <a:r>
              <a:rPr lang="uk-UA" sz="3200" b="1" dirty="0">
                <a:ln/>
                <a:solidFill>
                  <a:schemeClr val="tx1"/>
                </a:solidFill>
              </a:rPr>
              <a:t>Підволочиської ЗОШ І—ІІІ ступенів</a:t>
            </a:r>
            <a:br>
              <a:rPr lang="uk-UA" sz="3200" b="1" dirty="0">
                <a:ln/>
                <a:solidFill>
                  <a:schemeClr val="tx1"/>
                </a:solidFill>
              </a:rPr>
            </a:br>
            <a:r>
              <a:rPr lang="uk-UA" sz="3200" b="1" dirty="0">
                <a:ln/>
                <a:solidFill>
                  <a:schemeClr val="tx1"/>
                </a:solidFill>
              </a:rPr>
              <a:t>Довгань Наталії Олексіївни</a:t>
            </a:r>
            <a:r>
              <a:rPr lang="uk-UA" sz="3200" b="1" i="1" dirty="0">
                <a:ln/>
                <a:solidFill>
                  <a:schemeClr val="accent4"/>
                </a:solidFill>
              </a:rPr>
              <a:t/>
            </a:r>
            <a:br>
              <a:rPr lang="uk-UA" sz="3200" b="1" i="1" dirty="0">
                <a:ln/>
                <a:solidFill>
                  <a:schemeClr val="accent4"/>
                </a:solidFill>
              </a:rPr>
            </a:br>
            <a:endParaRPr lang="uk-UA" sz="3200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DDE57B08-F80C-42FE-BC34-A2858F8F4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116" y="4445000"/>
            <a:ext cx="6241816" cy="1371600"/>
          </a:xfrm>
        </p:spPr>
        <p:txBody>
          <a:bodyPr>
            <a:normAutofit/>
          </a:bodyPr>
          <a:lstStyle/>
          <a:p>
            <a:pPr algn="l"/>
            <a:r>
              <a:rPr lang="uk-UA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Кваліфікація: вища категорія</a:t>
            </a:r>
          </a:p>
          <a:p>
            <a:pPr algn="l"/>
            <a:r>
              <a:rPr lang="uk-UA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Звання: старший вчитель</a:t>
            </a:r>
          </a:p>
          <a:p>
            <a:pPr algn="l"/>
            <a:endParaRPr lang="uk-UA" sz="3200" dirty="0"/>
          </a:p>
          <a:p>
            <a:endParaRPr lang="uk-UA" sz="2400" dirty="0"/>
          </a:p>
        </p:txBody>
      </p:sp>
      <p:pic>
        <p:nvPicPr>
          <p:cNvPr id="5" name="Місце для зображення 4" descr="Зображення, що містить особа, жінка, у приміщенні, стіл&#10;&#10;Автоматично згенерований опис">
            <a:extLst>
              <a:ext uri="{FF2B5EF4-FFF2-40B4-BE49-F238E27FC236}">
                <a16:creationId xmlns="" xmlns:a16="http://schemas.microsoft.com/office/drawing/2014/main" id="{10F2018D-4A9C-4D35-9B25-A06D0982A4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66" b="6166"/>
          <a:stretch>
            <a:fillRect/>
          </a:stretch>
        </p:blipFill>
        <p:spPr>
          <a:xfrm>
            <a:off x="8094663" y="1041400"/>
            <a:ext cx="306387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DFB5D1BB-0703-437B-BD1E-1D07F8A27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6" name="Picture 135">
              <a:extLst>
                <a:ext uri="{FF2B5EF4-FFF2-40B4-BE49-F238E27FC236}">
                  <a16:creationId xmlns="" xmlns:a16="http://schemas.microsoft.com/office/drawing/2014/main" id="{3886586B-3F0F-4593-B272-AE75AD0F09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7" name="Rectangle 136">
              <a:extLst>
                <a:ext uri="{FF2B5EF4-FFF2-40B4-BE49-F238E27FC236}">
                  <a16:creationId xmlns="" xmlns:a16="http://schemas.microsoft.com/office/drawing/2014/main" id="{020DEB59-BF94-41B5-8F16-8B10442EE0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9A3BEF6F-FC03-43B1-8D1B-8DA3A360DB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="" xmlns:a16="http://schemas.microsoft.com/office/drawing/2014/main" id="{0F49BA32-A501-4C79-9A72-92587AB9EE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1" name="Straight Connector 140">
            <a:extLst>
              <a:ext uri="{FF2B5EF4-FFF2-40B4-BE49-F238E27FC236}">
                <a16:creationId xmlns="" xmlns:a16="http://schemas.microsoft.com/office/drawing/2014/main" id="{883F92AF-2403-4558-B1D7-72130A1E4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43" name="Rectangle 142">
            <a:extLst>
              <a:ext uri="{FF2B5EF4-FFF2-40B4-BE49-F238E27FC236}">
                <a16:creationId xmlns="" xmlns:a16="http://schemas.microsoft.com/office/drawing/2014/main" id="{22AC0F86-9A78-4E84-A4B4-ADB8B2629A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="" xmlns:a16="http://schemas.microsoft.com/office/drawing/2014/main" id="{4AF78B9E-8BE2-4706-9377-A05FA25ABA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6" name="Picture 145">
              <a:extLst>
                <a:ext uri="{FF2B5EF4-FFF2-40B4-BE49-F238E27FC236}">
                  <a16:creationId xmlns="" xmlns:a16="http://schemas.microsoft.com/office/drawing/2014/main" id="{32CDFDE2-4DB3-4623-BA21-187D1B710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7" name="Rectangle 146">
              <a:extLst>
                <a:ext uri="{FF2B5EF4-FFF2-40B4-BE49-F238E27FC236}">
                  <a16:creationId xmlns="" xmlns:a16="http://schemas.microsoft.com/office/drawing/2014/main" id="{ED74B2AA-1443-4E9B-8462-F7F5B85259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8" name="Picture 147">
              <a:extLst>
                <a:ext uri="{FF2B5EF4-FFF2-40B4-BE49-F238E27FC236}">
                  <a16:creationId xmlns="" xmlns:a16="http://schemas.microsoft.com/office/drawing/2014/main" id="{9BB652B6-7300-49EC-9422-EF5342492A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="" xmlns:a16="http://schemas.microsoft.com/office/drawing/2014/main" id="{D0909587-01DE-424D-A15F-DAA28CF2CD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447033-D670-4C43-8AB2-40DB10B4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68016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100" b="1" dirty="0" smtClean="0"/>
              <a:t>Освітній процес в школі — складне багатогранне явище.</a:t>
            </a:r>
            <a:r>
              <a:rPr lang="en-US" sz="2100" b="1" dirty="0"/>
              <a:t/>
            </a:r>
            <a:br>
              <a:rPr lang="en-US" sz="2100" b="1" dirty="0"/>
            </a:br>
            <a:endParaRPr lang="en-US" sz="2100" b="1" dirty="0"/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69A54E25-1C05-48E5-A5CC-3778C1D363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Результат пошуку зображень за запитом історія вчитель&quot;">
            <a:extLst>
              <a:ext uri="{FF2B5EF4-FFF2-40B4-BE49-F238E27FC236}">
                <a16:creationId xmlns="" xmlns:a16="http://schemas.microsoft.com/office/drawing/2014/main" id="{DD342DD0-305D-4528-B119-6FD176CA75F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3" b="-1"/>
          <a:stretch/>
        </p:blipFill>
        <p:spPr bwMode="auto">
          <a:xfrm>
            <a:off x="1412683" y="1410208"/>
            <a:ext cx="5278777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" name="Straight Connector 152">
            <a:extLst>
              <a:ext uri="{FF2B5EF4-FFF2-40B4-BE49-F238E27FC236}">
                <a16:creationId xmlns="" xmlns:a16="http://schemas.microsoft.com/office/drawing/2014/main" id="{0E5D0023-B23E-4823-8D72-B07FFF8CAE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26113799-B4E6-4F12-BC25-5D4396B98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0235" y="2556932"/>
            <a:ext cx="3006360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b="1" i="1" dirty="0" smtClean="0"/>
              <a:t>Сучасний вчитель:</a:t>
            </a:r>
          </a:p>
          <a:p>
            <a:pPr algn="l">
              <a:buFont typeface="Arial"/>
              <a:buChar char="•"/>
            </a:pPr>
            <a:r>
              <a:rPr lang="uk-UA" dirty="0" smtClean="0"/>
              <a:t>— інформаційно-компетентний</a:t>
            </a:r>
          </a:p>
          <a:p>
            <a:pPr algn="l">
              <a:buFont typeface="Arial"/>
              <a:buChar char="•"/>
            </a:pPr>
            <a:r>
              <a:rPr lang="uk-UA" dirty="0" smtClean="0"/>
              <a:t>— громадянин-патріот</a:t>
            </a:r>
          </a:p>
          <a:p>
            <a:pPr algn="l">
              <a:buFont typeface="Arial"/>
              <a:buChar char="•"/>
            </a:pPr>
            <a:r>
              <a:rPr lang="uk-UA" dirty="0" smtClean="0"/>
              <a:t>— гуманіст</a:t>
            </a:r>
          </a:p>
          <a:p>
            <a:pPr algn="l">
              <a:buFont typeface="Arial"/>
              <a:buChar char="•"/>
            </a:pPr>
            <a:r>
              <a:rPr lang="uk-UA" dirty="0" smtClean="0"/>
              <a:t>— дослідник</a:t>
            </a:r>
          </a:p>
          <a:p>
            <a:pPr algn="l">
              <a:buFont typeface="Arial"/>
              <a:buChar char="•"/>
            </a:pPr>
            <a:r>
              <a:rPr lang="uk-UA" dirty="0" smtClean="0"/>
              <a:t>— </a:t>
            </a:r>
            <a:r>
              <a:rPr lang="uk-UA" dirty="0" err="1" smtClean="0"/>
              <a:t>поціновувач</a:t>
            </a:r>
            <a:r>
              <a:rPr lang="uk-UA" dirty="0" smtClean="0"/>
              <a:t> краси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42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03E8C8A2-D2DA-42F8-84AA-AC5AB4251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9A5D1FE1-4883-49B4-AD3E-D0A3F8DCE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7F829EAE-7CB1-410F-BAF1-55BD6DC249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4EA5F8CE-974F-4443-AB3C-4799C33230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94075D0C-1739-4729-A5C8-5C5707A942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0DFD28A6-39F3-425F-8050-E5BF1B4523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FDF8837B-BAE2-489A-8F93-69216307D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Результат пошуку зображень за запитом книжка з історії зображення&quot;">
            <a:extLst>
              <a:ext uri="{FF2B5EF4-FFF2-40B4-BE49-F238E27FC236}">
                <a16:creationId xmlns="" xmlns:a16="http://schemas.microsoft.com/office/drawing/2014/main" id="{24C97BC1-09C0-4EDF-9607-B9535BDF9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F71F6A-0231-4A7D-A956-C3F2904B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66" y="424388"/>
            <a:ext cx="7916334" cy="63266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uk-UA" sz="2400" b="1" i="1" u="sng" dirty="0" smtClean="0">
                <a:solidFill>
                  <a:srgbClr val="FFFFFF"/>
                </a:solidFill>
              </a:rPr>
              <a:t>Професійні риси сучасного вчителя:</a:t>
            </a:r>
            <a:br>
              <a:rPr lang="uk-UA" sz="2400" b="1" i="1" u="sng" dirty="0" smtClean="0">
                <a:solidFill>
                  <a:srgbClr val="FFFFFF"/>
                </a:solidFill>
              </a:rPr>
            </a:br>
            <a:r>
              <a:rPr lang="uk-UA" sz="2400" b="1" i="1" u="sng" dirty="0">
                <a:solidFill>
                  <a:srgbClr val="FFFFFF"/>
                </a:solidFill>
              </a:rPr>
              <a:t/>
            </a:r>
            <a:br>
              <a:rPr lang="uk-UA" sz="2400" b="1" i="1" u="sng" dirty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легко подавати учням знання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націлювати і мотивувати знати більше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вірити в потенційні можливості учня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навчити дітей активним навичкам співпраці в команді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бути розумно вимогливим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мати інноваційне науково-педагогічне мислення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розвивати здатність учнів до самореалізації у процесі навчання та в повсякденному житті</a:t>
            </a:r>
            <a:br>
              <a:rPr lang="uk-UA" sz="2400" b="1" i="1" dirty="0" smtClean="0">
                <a:solidFill>
                  <a:srgbClr val="FFFFFF"/>
                </a:solidFill>
              </a:rPr>
            </a:br>
            <a:r>
              <a:rPr lang="uk-UA" sz="2400" b="1" i="1" dirty="0" smtClean="0">
                <a:solidFill>
                  <a:srgbClr val="FFFFFF"/>
                </a:solidFill>
              </a:rPr>
              <a:t>— виховувати особистісні риси громадянина-патріота, загальнолюдські духовні цінності, гуманізм і толерантність</a:t>
            </a:r>
            <a:r>
              <a:rPr lang="en-US" sz="2000" i="1" dirty="0">
                <a:solidFill>
                  <a:srgbClr val="FFFFFF"/>
                </a:solidFill>
              </a:rPr>
              <a:t/>
            </a:r>
            <a:br>
              <a:rPr lang="en-US" sz="2000" i="1" dirty="0">
                <a:solidFill>
                  <a:srgbClr val="FFFFFF"/>
                </a:solidFill>
              </a:rPr>
            </a:b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9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44958B8-57B6-4B37-8A18-D54A32EC2D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E4A740-3A69-42A5-8AC0-3905D518F4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283C010-53D7-404B-9300-DB1BAE1EAE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="" xmlns:a16="http://schemas.microsoft.com/office/drawing/2014/main" id="{DFC03671-D6D3-4BA9-AD3E-6ADE11D07C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FD51935-8C23-4BCB-987B-F5AC9E3D94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="" xmlns:a16="http://schemas.microsoft.com/office/drawing/2014/main" id="{72D5A197-23EF-4751-9E72-FEB79910EF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DD7E4D1-EC3E-4109-9647-9E6652A92D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="" xmlns:a16="http://schemas.microsoft.com/office/drawing/2014/main" id="{33013AD1-F981-424A-9C2B-1D865478BD18}"/>
              </a:ext>
            </a:extLst>
          </p:cNvPr>
          <p:cNvGrpSpPr/>
          <p:nvPr/>
        </p:nvGrpSpPr>
        <p:grpSpPr>
          <a:xfrm>
            <a:off x="1175963" y="1107698"/>
            <a:ext cx="10099086" cy="5570422"/>
            <a:chOff x="536363" y="292961"/>
            <a:chExt cx="10962443" cy="6396047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2" name="Групувати 41">
              <a:extLst>
                <a:ext uri="{FF2B5EF4-FFF2-40B4-BE49-F238E27FC236}">
                  <a16:creationId xmlns="" xmlns:a16="http://schemas.microsoft.com/office/drawing/2014/main" id="{6885C0C7-444A-4CF8-B551-0628B31A7829}"/>
                </a:ext>
              </a:extLst>
            </p:cNvPr>
            <p:cNvGrpSpPr/>
            <p:nvPr/>
          </p:nvGrpSpPr>
          <p:grpSpPr>
            <a:xfrm>
              <a:off x="875604" y="292961"/>
              <a:ext cx="10217579" cy="3239161"/>
              <a:chOff x="571359" y="539138"/>
              <a:chExt cx="11393849" cy="3685444"/>
            </a:xfrm>
            <a:grpFill/>
          </p:grpSpPr>
          <p:sp>
            <p:nvSpPr>
              <p:cNvPr id="51" name="Прямокутник: округлені кути 50">
                <a:extLst>
                  <a:ext uri="{FF2B5EF4-FFF2-40B4-BE49-F238E27FC236}">
                    <a16:creationId xmlns="" xmlns:a16="http://schemas.microsoft.com/office/drawing/2014/main" id="{6812540A-B702-4001-85A6-979916523D4E}"/>
                  </a:ext>
                </a:extLst>
              </p:cNvPr>
              <p:cNvSpPr/>
              <p:nvPr/>
            </p:nvSpPr>
            <p:spPr>
              <a:xfrm>
                <a:off x="10164688" y="3545853"/>
                <a:ext cx="1800520" cy="678729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uk-UA" sz="32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rPr>
                  <a:t>Учень</a:t>
                </a:r>
              </a:p>
            </p:txBody>
          </p:sp>
          <p:grpSp>
            <p:nvGrpSpPr>
              <p:cNvPr id="52" name="Групувати 51">
                <a:extLst>
                  <a:ext uri="{FF2B5EF4-FFF2-40B4-BE49-F238E27FC236}">
                    <a16:creationId xmlns="" xmlns:a16="http://schemas.microsoft.com/office/drawing/2014/main" id="{07C53D26-29A1-4C80-908A-AB7685CF2393}"/>
                  </a:ext>
                </a:extLst>
              </p:cNvPr>
              <p:cNvGrpSpPr/>
              <p:nvPr/>
            </p:nvGrpSpPr>
            <p:grpSpPr>
              <a:xfrm>
                <a:off x="571359" y="539138"/>
                <a:ext cx="11393849" cy="2965885"/>
                <a:chOff x="571359" y="539138"/>
                <a:chExt cx="11393849" cy="2965885"/>
              </a:xfrm>
              <a:grpFill/>
            </p:grpSpPr>
            <p:sp>
              <p:nvSpPr>
                <p:cNvPr id="53" name="Прямокутник 1">
                  <a:extLst>
                    <a:ext uri="{FF2B5EF4-FFF2-40B4-BE49-F238E27FC236}">
                      <a16:creationId xmlns="" xmlns:a16="http://schemas.microsoft.com/office/drawing/2014/main" id="{8D8D28D6-8361-4E3D-8D81-DA3B13FFFB9D}"/>
                    </a:ext>
                  </a:extLst>
                </p:cNvPr>
                <p:cNvSpPr/>
                <p:nvPr/>
              </p:nvSpPr>
              <p:spPr>
                <a:xfrm>
                  <a:off x="1849225" y="539138"/>
                  <a:ext cx="8493550" cy="838986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uk-UA" sz="3600" b="1" spc="50" dirty="0">
                      <a:ln w="0"/>
                      <a:solidFill>
                        <a:schemeClr val="bg2"/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Взаємодія суб'єктів процесу</a:t>
                  </a:r>
                </a:p>
                <a:p>
                  <a:pPr algn="ctr"/>
                  <a:endParaRPr lang="uk-UA" sz="40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endParaRPr>
                </a:p>
              </p:txBody>
            </p:sp>
            <p:sp>
              <p:nvSpPr>
                <p:cNvPr id="54" name="Прямокутник: округлені кути 53">
                  <a:extLst>
                    <a:ext uri="{FF2B5EF4-FFF2-40B4-BE49-F238E27FC236}">
                      <a16:creationId xmlns="" xmlns:a16="http://schemas.microsoft.com/office/drawing/2014/main" id="{8D9B7F82-C901-4E37-B336-69D8E0986809}"/>
                    </a:ext>
                  </a:extLst>
                </p:cNvPr>
                <p:cNvSpPr/>
                <p:nvPr/>
              </p:nvSpPr>
              <p:spPr>
                <a:xfrm>
                  <a:off x="571359" y="2540684"/>
                  <a:ext cx="2178127" cy="695613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uk-UA" sz="3200" b="1" spc="50" dirty="0">
                      <a:ln w="0"/>
                      <a:solidFill>
                        <a:schemeClr val="bg2"/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Вчитель</a:t>
                  </a:r>
                </a:p>
              </p:txBody>
            </p:sp>
            <p:sp>
              <p:nvSpPr>
                <p:cNvPr id="55" name="Стрілка: вигнута 54">
                  <a:extLst>
                    <a:ext uri="{FF2B5EF4-FFF2-40B4-BE49-F238E27FC236}">
                      <a16:creationId xmlns="" xmlns:a16="http://schemas.microsoft.com/office/drawing/2014/main" id="{C6B4818D-5718-48C5-ADF5-5D7D87255FBC}"/>
                    </a:ext>
                  </a:extLst>
                </p:cNvPr>
                <p:cNvSpPr/>
                <p:nvPr/>
              </p:nvSpPr>
              <p:spPr>
                <a:xfrm rot="5400000" flipV="1">
                  <a:off x="732679" y="1441024"/>
                  <a:ext cx="1742151" cy="490942"/>
                </a:xfrm>
                <a:prstGeom prst="bentArrow">
                  <a:avLst>
                    <a:gd name="adj1" fmla="val 21491"/>
                    <a:gd name="adj2" fmla="val 25000"/>
                    <a:gd name="adj3" fmla="val 25000"/>
                    <a:gd name="adj4" fmla="val 4375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Стрілка: вигнута 55">
                  <a:extLst>
                    <a:ext uri="{FF2B5EF4-FFF2-40B4-BE49-F238E27FC236}">
                      <a16:creationId xmlns="" xmlns:a16="http://schemas.microsoft.com/office/drawing/2014/main" id="{CEA6FF3B-0D7A-43AF-B325-036CAC84ABC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0202871" y="1013167"/>
                  <a:ext cx="643500" cy="363697"/>
                </a:xfrm>
                <a:prstGeom prst="bentArrow">
                  <a:avLst>
                    <a:gd name="adj1" fmla="val 21491"/>
                    <a:gd name="adj2" fmla="val 25000"/>
                    <a:gd name="adj3" fmla="val 25000"/>
                    <a:gd name="adj4" fmla="val 4375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Прямокутник: округлені кути 56">
                  <a:extLst>
                    <a:ext uri="{FF2B5EF4-FFF2-40B4-BE49-F238E27FC236}">
                      <a16:creationId xmlns="" xmlns:a16="http://schemas.microsoft.com/office/drawing/2014/main" id="{95CF2091-5A84-403D-8705-A211A2DE1589}"/>
                    </a:ext>
                  </a:extLst>
                </p:cNvPr>
                <p:cNvSpPr/>
                <p:nvPr/>
              </p:nvSpPr>
              <p:spPr>
                <a:xfrm>
                  <a:off x="10163829" y="1534171"/>
                  <a:ext cx="1800520" cy="678729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uk-UA" sz="3200" b="1" spc="50" dirty="0">
                      <a:ln w="0"/>
                      <a:solidFill>
                        <a:schemeClr val="bg2"/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Учень</a:t>
                  </a:r>
                </a:p>
              </p:txBody>
            </p:sp>
            <p:sp>
              <p:nvSpPr>
                <p:cNvPr id="58" name="Прямокутник: округлені кути 57">
                  <a:extLst>
                    <a:ext uri="{FF2B5EF4-FFF2-40B4-BE49-F238E27FC236}">
                      <a16:creationId xmlns="" xmlns:a16="http://schemas.microsoft.com/office/drawing/2014/main" id="{1F520A30-280A-4A81-A641-A3A2BE3D2618}"/>
                    </a:ext>
                  </a:extLst>
                </p:cNvPr>
                <p:cNvSpPr/>
                <p:nvPr/>
              </p:nvSpPr>
              <p:spPr>
                <a:xfrm>
                  <a:off x="10164688" y="2550820"/>
                  <a:ext cx="1800520" cy="678729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uk-UA" sz="3200" b="1" spc="50" dirty="0">
                      <a:ln w="0"/>
                      <a:solidFill>
                        <a:schemeClr val="bg2"/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Учень</a:t>
                  </a:r>
                </a:p>
              </p:txBody>
            </p:sp>
            <p:sp>
              <p:nvSpPr>
                <p:cNvPr id="59" name="Стрілка: угору-вниз 58">
                  <a:extLst>
                    <a:ext uri="{FF2B5EF4-FFF2-40B4-BE49-F238E27FC236}">
                      <a16:creationId xmlns="" xmlns:a16="http://schemas.microsoft.com/office/drawing/2014/main" id="{38EF0A96-A5E4-48F5-AE17-8D755AFFB732}"/>
                    </a:ext>
                  </a:extLst>
                </p:cNvPr>
                <p:cNvSpPr/>
                <p:nvPr/>
              </p:nvSpPr>
              <p:spPr>
                <a:xfrm rot="5400000">
                  <a:off x="6413314" y="-662187"/>
                  <a:ext cx="114404" cy="7104744"/>
                </a:xfrm>
                <a:prstGeom prst="upDow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0" name="Стрілка: угору-вниз 59">
                  <a:extLst>
                    <a:ext uri="{FF2B5EF4-FFF2-40B4-BE49-F238E27FC236}">
                      <a16:creationId xmlns="" xmlns:a16="http://schemas.microsoft.com/office/drawing/2014/main" id="{E6A4314A-DC1C-435F-A25A-A2464A57EB7C}"/>
                    </a:ext>
                  </a:extLst>
                </p:cNvPr>
                <p:cNvSpPr/>
                <p:nvPr/>
              </p:nvSpPr>
              <p:spPr>
                <a:xfrm rot="4985545">
                  <a:off x="6428116" y="-1253977"/>
                  <a:ext cx="110867" cy="7169516"/>
                </a:xfrm>
                <a:prstGeom prst="upDow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1" name="Стрілка: вліво-вправо 60">
                  <a:extLst>
                    <a:ext uri="{FF2B5EF4-FFF2-40B4-BE49-F238E27FC236}">
                      <a16:creationId xmlns="" xmlns:a16="http://schemas.microsoft.com/office/drawing/2014/main" id="{6CA72A9C-9B2B-4FB5-A986-F969EA0FE401}"/>
                    </a:ext>
                  </a:extLst>
                </p:cNvPr>
                <p:cNvSpPr/>
                <p:nvPr/>
              </p:nvSpPr>
              <p:spPr>
                <a:xfrm rot="18900000" flipH="1">
                  <a:off x="10932022" y="3297194"/>
                  <a:ext cx="338439" cy="197694"/>
                </a:xfrm>
                <a:prstGeom prst="leftRight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2" name="Стрілка: вліво-вправо 61">
                  <a:extLst>
                    <a:ext uri="{FF2B5EF4-FFF2-40B4-BE49-F238E27FC236}">
                      <a16:creationId xmlns="" xmlns:a16="http://schemas.microsoft.com/office/drawing/2014/main" id="{7B3C5310-16E1-4D54-B8E7-6DD63C6A8846}"/>
                    </a:ext>
                  </a:extLst>
                </p:cNvPr>
                <p:cNvSpPr/>
                <p:nvPr/>
              </p:nvSpPr>
              <p:spPr>
                <a:xfrm rot="18900000" flipH="1">
                  <a:off x="10932023" y="2293822"/>
                  <a:ext cx="338439" cy="197694"/>
                </a:xfrm>
                <a:prstGeom prst="leftRight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63" name="Стрілка: угору-вниз 62">
                  <a:extLst>
                    <a:ext uri="{FF2B5EF4-FFF2-40B4-BE49-F238E27FC236}">
                      <a16:creationId xmlns="" xmlns:a16="http://schemas.microsoft.com/office/drawing/2014/main" id="{361F4D62-A32E-4CD6-A4A4-7843362107E9}"/>
                    </a:ext>
                  </a:extLst>
                </p:cNvPr>
                <p:cNvSpPr/>
                <p:nvPr/>
              </p:nvSpPr>
              <p:spPr>
                <a:xfrm rot="16614455" flipH="1">
                  <a:off x="6428118" y="-135168"/>
                  <a:ext cx="110867" cy="7169516"/>
                </a:xfrm>
                <a:prstGeom prst="upDownArrow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sp>
          <p:nvSpPr>
            <p:cNvPr id="43" name="Табличка 42">
              <a:extLst>
                <a:ext uri="{FF2B5EF4-FFF2-40B4-BE49-F238E27FC236}">
                  <a16:creationId xmlns="" xmlns:a16="http://schemas.microsoft.com/office/drawing/2014/main" id="{B44CA41F-3BC6-4741-9BE6-07EB276B7790}"/>
                </a:ext>
              </a:extLst>
            </p:cNvPr>
            <p:cNvSpPr/>
            <p:nvPr/>
          </p:nvSpPr>
          <p:spPr>
            <a:xfrm>
              <a:off x="536363" y="4209139"/>
              <a:ext cx="10962443" cy="2479869"/>
            </a:xfrm>
            <a:prstGeom prst="plaqu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" name="Стрілка: униз 43">
              <a:extLst>
                <a:ext uri="{FF2B5EF4-FFF2-40B4-BE49-F238E27FC236}">
                  <a16:creationId xmlns="" xmlns:a16="http://schemas.microsoft.com/office/drawing/2014/main" id="{C36C3B07-C840-4316-9D9E-7089A056E5FC}"/>
                </a:ext>
              </a:extLst>
            </p:cNvPr>
            <p:cNvSpPr/>
            <p:nvPr/>
          </p:nvSpPr>
          <p:spPr>
            <a:xfrm>
              <a:off x="1581288" y="2678164"/>
              <a:ext cx="215181" cy="1516324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Стрілка: униз 44">
              <a:extLst>
                <a:ext uri="{FF2B5EF4-FFF2-40B4-BE49-F238E27FC236}">
                  <a16:creationId xmlns="" xmlns:a16="http://schemas.microsoft.com/office/drawing/2014/main" id="{A7F5C266-5975-4675-B100-BB6057315F92}"/>
                </a:ext>
              </a:extLst>
            </p:cNvPr>
            <p:cNvSpPr/>
            <p:nvPr/>
          </p:nvSpPr>
          <p:spPr>
            <a:xfrm>
              <a:off x="10174652" y="3532122"/>
              <a:ext cx="215181" cy="662366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" name="Прямокутник: округлені кути 45">
              <a:extLst>
                <a:ext uri="{FF2B5EF4-FFF2-40B4-BE49-F238E27FC236}">
                  <a16:creationId xmlns="" xmlns:a16="http://schemas.microsoft.com/office/drawing/2014/main" id="{FA8FBA37-98BD-4CED-9849-A25338E004A5}"/>
                </a:ext>
              </a:extLst>
            </p:cNvPr>
            <p:cNvSpPr/>
            <p:nvPr/>
          </p:nvSpPr>
          <p:spPr>
            <a:xfrm>
              <a:off x="956356" y="4391521"/>
              <a:ext cx="3254589" cy="8009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Цілі навчання</a:t>
              </a:r>
            </a:p>
          </p:txBody>
        </p:sp>
        <p:sp>
          <p:nvSpPr>
            <p:cNvPr id="47" name="Прямокутник: округлені кути 46">
              <a:extLst>
                <a:ext uri="{FF2B5EF4-FFF2-40B4-BE49-F238E27FC236}">
                  <a16:creationId xmlns="" xmlns:a16="http://schemas.microsoft.com/office/drawing/2014/main" id="{1DD25B7B-9EE4-42C4-B202-7E0A14AFFE85}"/>
                </a:ext>
              </a:extLst>
            </p:cNvPr>
            <p:cNvSpPr/>
            <p:nvPr/>
          </p:nvSpPr>
          <p:spPr>
            <a:xfrm>
              <a:off x="4341098" y="4401480"/>
              <a:ext cx="3481984" cy="8009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Зміст навчання</a:t>
              </a:r>
            </a:p>
          </p:txBody>
        </p:sp>
        <p:sp>
          <p:nvSpPr>
            <p:cNvPr id="48" name="Прямокутник: округлені кути 47">
              <a:extLst>
                <a:ext uri="{FF2B5EF4-FFF2-40B4-BE49-F238E27FC236}">
                  <a16:creationId xmlns="" xmlns:a16="http://schemas.microsoft.com/office/drawing/2014/main" id="{085371A0-EF69-4976-B11D-2C27ACA83EEC}"/>
                </a:ext>
              </a:extLst>
            </p:cNvPr>
            <p:cNvSpPr/>
            <p:nvPr/>
          </p:nvSpPr>
          <p:spPr>
            <a:xfrm>
              <a:off x="8057977" y="4391521"/>
              <a:ext cx="3034435" cy="929135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20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Пізнавальні можливості учнів</a:t>
              </a:r>
            </a:p>
          </p:txBody>
        </p:sp>
        <p:sp>
          <p:nvSpPr>
            <p:cNvPr id="49" name="Прямокутник: округлені кути 48">
              <a:extLst>
                <a:ext uri="{FF2B5EF4-FFF2-40B4-BE49-F238E27FC236}">
                  <a16:creationId xmlns="" xmlns:a16="http://schemas.microsoft.com/office/drawing/2014/main" id="{0D943F0E-59A1-4F5B-BBFF-42A794740FB3}"/>
                </a:ext>
              </a:extLst>
            </p:cNvPr>
            <p:cNvSpPr/>
            <p:nvPr/>
          </p:nvSpPr>
          <p:spPr>
            <a:xfrm>
              <a:off x="3590578" y="5353292"/>
              <a:ext cx="4666326" cy="557998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Технології навчання</a:t>
              </a:r>
            </a:p>
          </p:txBody>
        </p:sp>
        <p:sp>
          <p:nvSpPr>
            <p:cNvPr id="50" name="Прямокутник: округлені кути 49">
              <a:extLst>
                <a:ext uri="{FF2B5EF4-FFF2-40B4-BE49-F238E27FC236}">
                  <a16:creationId xmlns="" xmlns:a16="http://schemas.microsoft.com/office/drawing/2014/main" id="{743A5DC1-2211-4B47-A7BE-77C284918584}"/>
                </a:ext>
              </a:extLst>
            </p:cNvPr>
            <p:cNvSpPr/>
            <p:nvPr/>
          </p:nvSpPr>
          <p:spPr>
            <a:xfrm>
              <a:off x="1931565" y="6026134"/>
              <a:ext cx="7984350" cy="557998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uk-UA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Результати навчання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E7C40F0D-00B5-4057-9256-DE5448764D68}"/>
              </a:ext>
            </a:extLst>
          </p:cNvPr>
          <p:cNvSpPr txBox="1"/>
          <p:nvPr/>
        </p:nvSpPr>
        <p:spPr>
          <a:xfrm>
            <a:off x="3025422" y="-109152"/>
            <a:ext cx="713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Процес навчання історії </a:t>
            </a:r>
          </a:p>
          <a:p>
            <a:pPr algn="ctr"/>
            <a:r>
              <a:rPr lang="uk-UA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та його основні компоненти</a:t>
            </a:r>
          </a:p>
        </p:txBody>
      </p:sp>
    </p:spTree>
    <p:extLst>
      <p:ext uri="{BB962C8B-B14F-4D97-AF65-F5344CB8AC3E}">
        <p14:creationId xmlns:p14="http://schemas.microsoft.com/office/powerpoint/2010/main" xmlns="" val="41092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DF65E6C3-36BE-435C-8CA4-DBA3C398385A}"/>
              </a:ext>
            </a:extLst>
          </p:cNvPr>
          <p:cNvSpPr/>
          <p:nvPr/>
        </p:nvSpPr>
        <p:spPr>
          <a:xfrm>
            <a:off x="1121789" y="672957"/>
            <a:ext cx="10237510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Модернізація змісту освіти </a:t>
            </a:r>
            <a:r>
              <a:rPr lang="uk-UA" sz="2400" b="1" i="1" dirty="0" err="1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грунтується</a:t>
            </a:r>
            <a:r>
              <a:rPr lang="uk-UA" sz="2400" b="1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2400" b="1" i="1" dirty="0" err="1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компетентнісному</a:t>
            </a:r>
            <a:r>
              <a:rPr lang="uk-UA" sz="2400" b="1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особисто орієнтованому підході до навчання.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Реагую на останні наукові досягнення історичної освіти, використовую в роботі інноваційні технології: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критичного мислення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проектна технологія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технологія розвивальних ігор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400" i="1" dirty="0" err="1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біоадекватна</a:t>
            </a: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технологія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особистісно-орієнтоване навчання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інтерактивне навчання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ln w="0">
                  <a:solidFill>
                    <a:schemeClr val="tx1"/>
                  </a:solidFill>
                </a:ln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кооперативне навчання</a:t>
            </a:r>
            <a:endParaRPr lang="uk-UA" sz="2400" b="1" i="1" dirty="0">
              <a:ln w="0">
                <a:solidFill>
                  <a:schemeClr val="tx1"/>
                </a:solidFill>
              </a:ln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77B9EB-E327-40BA-AF44-92ABC022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Методи активізації пізнавальної та креативної діяльності учнів: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7" name="Місце для вмісту 6" descr="Зображення, що містить дитина, молодий, хлопчик, комп’ютер&#10;&#10;Автоматично згенерований опис">
            <a:extLst>
              <a:ext uri="{FF2B5EF4-FFF2-40B4-BE49-F238E27FC236}">
                <a16:creationId xmlns="" xmlns:a16="http://schemas.microsoft.com/office/drawing/2014/main" id="{F602C7CF-F855-4DDE-9BBC-BB2EE3A91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725" y="2701407"/>
            <a:ext cx="4718050" cy="3028398"/>
          </a:xfrm>
        </p:spPr>
      </p:pic>
      <p:pic>
        <p:nvPicPr>
          <p:cNvPr id="5" name="Місце для вмісту 5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7E59EC43-D09C-4993-A96E-838D20443B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2600" y="2560638"/>
            <a:ext cx="4169999" cy="3309937"/>
          </a:xfrm>
        </p:spPr>
      </p:pic>
    </p:spTree>
    <p:extLst>
      <p:ext uri="{BB962C8B-B14F-4D97-AF65-F5344CB8AC3E}">
        <p14:creationId xmlns:p14="http://schemas.microsoft.com/office/powerpoint/2010/main" xmlns="" val="8450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ображення, що містить особа, у приміщенні, стіл, ноутбук&#10;&#10;Автоматично згенерований опис">
            <a:extLst>
              <a:ext uri="{FF2B5EF4-FFF2-40B4-BE49-F238E27FC236}">
                <a16:creationId xmlns="" xmlns:a16="http://schemas.microsoft.com/office/drawing/2014/main" id="{9DDCA622-CC20-4B16-90A5-F7A4E63D5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Рисунок 6" descr="Зображення, що містить у приміщенні, стеля, кімната, дитина&#10;&#10;Автоматично згенерований опис">
            <a:extLst>
              <a:ext uri="{FF2B5EF4-FFF2-40B4-BE49-F238E27FC236}">
                <a16:creationId xmlns="" xmlns:a16="http://schemas.microsoft.com/office/drawing/2014/main" id="{BFEAA504-5E16-4041-B8CC-2683BEC01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9" r="-3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Рисунок 2" descr="Зображення, що містить особа, у приміщенні, дитина, тримає&#10;&#10;Автоматично згенерований опис">
            <a:extLst>
              <a:ext uri="{FF2B5EF4-FFF2-40B4-BE49-F238E27FC236}">
                <a16:creationId xmlns="" xmlns:a16="http://schemas.microsoft.com/office/drawing/2014/main" id="{3DFF8F12-D240-4E07-98C7-B3AF25319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7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Рисунок 4" descr="Зображення, що містить особа, у приміщенні, стіл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708FF070-85D7-4D5D-AF19-910D00300A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61" r="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стеля, особа, кімната&#10;&#10;Автоматично згенерований опис">
            <a:extLst>
              <a:ext uri="{FF2B5EF4-FFF2-40B4-BE49-F238E27FC236}">
                <a16:creationId xmlns="" xmlns:a16="http://schemas.microsoft.com/office/drawing/2014/main" id="{938BF6C1-B597-4C3F-AA4B-5BF53777A1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8" r="4891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1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D75FD42-C156-41A4-B68A-6C71A47E71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04A7BF-21E3-4BDF-9BE8-BEC32066EF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0180162-DDE5-43C8-B0DC-645F4CA9D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3" name="Rounded Rectangle 21">
              <a:extLst>
                <a:ext uri="{FF2B5EF4-FFF2-40B4-BE49-F238E27FC236}">
                  <a16:creationId xmlns="" xmlns:a16="http://schemas.microsoft.com/office/drawing/2014/main" id="{16C9EE30-D91E-4DE1-8EEC-6A3AD1DD0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8E1E1CD-6653-4129-A465-3CFB3A1CCD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" name="Rounded Rectangle 27">
              <a:extLst>
                <a:ext uri="{FF2B5EF4-FFF2-40B4-BE49-F238E27FC236}">
                  <a16:creationId xmlns="" xmlns:a16="http://schemas.microsoft.com/office/drawing/2014/main" id="{5424F715-2587-4418-AB8A-9B4218F346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1F8A0F16-00E1-4B0A-9B6E-8906A111B6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grpSp>
        <p:nvGrpSpPr>
          <p:cNvPr id="11" name="Групувати 10">
            <a:extLst>
              <a:ext uri="{FF2B5EF4-FFF2-40B4-BE49-F238E27FC236}">
                <a16:creationId xmlns="" xmlns:a16="http://schemas.microsoft.com/office/drawing/2014/main" id="{9029224F-91E2-4474-8121-796A0FB9ECE1}"/>
              </a:ext>
            </a:extLst>
          </p:cNvPr>
          <p:cNvGrpSpPr/>
          <p:nvPr/>
        </p:nvGrpSpPr>
        <p:grpSpPr>
          <a:xfrm>
            <a:off x="750591" y="588523"/>
            <a:ext cx="10786938" cy="5680954"/>
            <a:chOff x="0" y="0"/>
            <a:chExt cx="12192000" cy="6858000"/>
          </a:xfrm>
        </p:grpSpPr>
        <p:graphicFrame>
          <p:nvGraphicFramePr>
            <p:cNvPr id="17" name="Схема 16">
              <a:extLst>
                <a:ext uri="{FF2B5EF4-FFF2-40B4-BE49-F238E27FC236}">
                  <a16:creationId xmlns="" xmlns:a16="http://schemas.microsoft.com/office/drawing/2014/main" id="{AF66E6A2-9438-4062-9564-26176BB0784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582802441"/>
                </p:ext>
              </p:extLst>
            </p:nvPr>
          </p:nvGraphicFramePr>
          <p:xfrm>
            <a:off x="0" y="0"/>
            <a:ext cx="121920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B812043C-F224-456E-823E-18714D6268B5}"/>
                </a:ext>
              </a:extLst>
            </p:cNvPr>
            <p:cNvSpPr/>
            <p:nvPr/>
          </p:nvSpPr>
          <p:spPr>
            <a:xfrm>
              <a:off x="4671878" y="1907939"/>
              <a:ext cx="2848245" cy="30421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/>
                <a:t>Дослідницькі</a:t>
              </a:r>
            </a:p>
            <a:p>
              <a:pPr algn="ctr"/>
              <a:r>
                <a:rPr lang="uk-UA" sz="2000" b="1" dirty="0"/>
                <a:t>Навички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F0D066-A1F6-457A-B19C-71406A602406}"/>
              </a:ext>
            </a:extLst>
          </p:cNvPr>
          <p:cNvSpPr txBox="1"/>
          <p:nvPr/>
        </p:nvSpPr>
        <p:spPr>
          <a:xfrm>
            <a:off x="2026762" y="-27151"/>
            <a:ext cx="848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Формування критичного мислення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34118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8">
            <a:extLst>
              <a:ext uri="{FF2B5EF4-FFF2-40B4-BE49-F238E27FC236}">
                <a16:creationId xmlns="" xmlns:a16="http://schemas.microsoft.com/office/drawing/2014/main" id="{749C117F-F390-437B-ADB0-57E87EFF3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EF42F8-2417-49A6-95CE-DE9503B0A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C6F623B-2003-4AED-B02F-541A150EC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11837A-4F3D-419F-ACE2-E80B1EA28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9411D1A-7E2C-4A36-BE32-BF7A8E1307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8" name="Straight Connector 14">
            <a:extLst>
              <a:ext uri="{FF2B5EF4-FFF2-40B4-BE49-F238E27FC236}">
                <a16:creationId xmlns="" xmlns:a16="http://schemas.microsoft.com/office/drawing/2014/main" id="{20742BC3-654B-4E41-9A6A-73A42E477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16">
            <a:extLst>
              <a:ext uri="{FF2B5EF4-FFF2-40B4-BE49-F238E27FC236}">
                <a16:creationId xmlns="" xmlns:a16="http://schemas.microsoft.com/office/drawing/2014/main" id="{575E71FA-50BD-43F8-8C98-04339283A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8">
            <a:extLst>
              <a:ext uri="{FF2B5EF4-FFF2-40B4-BE49-F238E27FC236}">
                <a16:creationId xmlns="" xmlns:a16="http://schemas.microsoft.com/office/drawing/2014/main" id="{CF1AA7F6-A589-4BC8-BC72-2CA6DC9083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3F5243F-7E41-439E-8991-C4F246D88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1" name="Rectangle 20">
              <a:extLst>
                <a:ext uri="{FF2B5EF4-FFF2-40B4-BE49-F238E27FC236}">
                  <a16:creationId xmlns="" xmlns:a16="http://schemas.microsoft.com/office/drawing/2014/main" id="{401A6B5F-1CF1-43AD-9E85-94E187210C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2F682A59-7E20-407C-A7F8-582295AC68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2" name="Picture 22">
              <a:extLst>
                <a:ext uri="{FF2B5EF4-FFF2-40B4-BE49-F238E27FC236}">
                  <a16:creationId xmlns="" xmlns:a16="http://schemas.microsoft.com/office/drawing/2014/main" id="{5E4AC24E-0670-406E-822F-AAA6DA2010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10373D-2025-4181-916C-CF2A3AA3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909" y="668863"/>
            <a:ext cx="3683950" cy="2717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262626"/>
                </a:solidFill>
              </a:rPr>
              <a:t>НАЦІОНАЛЬНО—ПАТРІОТИЧНЕ ВИХОВАННЯ:</a:t>
            </a:r>
            <a:br>
              <a:rPr lang="en-US" sz="1800" b="1" dirty="0">
                <a:solidFill>
                  <a:srgbClr val="262626"/>
                </a:solidFill>
              </a:rPr>
            </a:br>
            <a:endParaRPr lang="en-US" sz="1800" b="1" dirty="0">
              <a:solidFill>
                <a:srgbClr val="262626"/>
              </a:solidFill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12C49180-197E-4044-AFF0-44C2B72D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9431" y="3657596"/>
            <a:ext cx="3218466" cy="246039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uk-UA" dirty="0" smtClean="0">
                <a:solidFill>
                  <a:srgbClr val="262626"/>
                </a:solidFill>
              </a:rPr>
              <a:t>П</a:t>
            </a:r>
            <a:r>
              <a:rPr lang="uk-UA" dirty="0" smtClean="0">
                <a:solidFill>
                  <a:srgbClr val="262626"/>
                </a:solidFill>
              </a:rPr>
              <a:t>едагогіка народознавства</a:t>
            </a:r>
            <a:br>
              <a:rPr lang="uk-UA" dirty="0" smtClean="0">
                <a:solidFill>
                  <a:srgbClr val="262626"/>
                </a:solidFill>
              </a:rPr>
            </a:br>
            <a:r>
              <a:rPr lang="uk-UA" dirty="0" smtClean="0">
                <a:solidFill>
                  <a:srgbClr val="262626"/>
                </a:solidFill>
              </a:rPr>
              <a:t>розвиток історичного мислення</a:t>
            </a:r>
            <a:br>
              <a:rPr lang="uk-UA" dirty="0" smtClean="0">
                <a:solidFill>
                  <a:srgbClr val="262626"/>
                </a:solidFill>
              </a:rPr>
            </a:br>
            <a:r>
              <a:rPr lang="uk-UA" dirty="0" smtClean="0">
                <a:solidFill>
                  <a:srgbClr val="262626"/>
                </a:solidFill>
              </a:rPr>
              <a:t>науково-дослідницька, пошукова робота</a:t>
            </a:r>
            <a:br>
              <a:rPr lang="uk-UA" dirty="0" smtClean="0">
                <a:solidFill>
                  <a:srgbClr val="262626"/>
                </a:solidFill>
              </a:rPr>
            </a:br>
            <a:r>
              <a:rPr lang="uk-UA" dirty="0" smtClean="0">
                <a:solidFill>
                  <a:srgbClr val="262626"/>
                </a:solidFill>
              </a:rPr>
              <a:t>краєзнавча робота</a:t>
            </a:r>
            <a:br>
              <a:rPr lang="uk-UA" dirty="0" smtClean="0">
                <a:solidFill>
                  <a:srgbClr val="262626"/>
                </a:solidFill>
              </a:rPr>
            </a:br>
            <a:r>
              <a:rPr lang="uk-UA" dirty="0" smtClean="0">
                <a:solidFill>
                  <a:srgbClr val="262626"/>
                </a:solidFill>
              </a:rPr>
              <a:t>інноваційні технології навчання</a:t>
            </a:r>
            <a:r>
              <a:rPr lang="en-US" dirty="0">
                <a:solidFill>
                  <a:srgbClr val="262626"/>
                </a:solidFill>
              </a:rPr>
              <a:t/>
            </a:r>
            <a:br>
              <a:rPr lang="en-US" dirty="0">
                <a:solidFill>
                  <a:srgbClr val="262626"/>
                </a:solidFill>
              </a:rPr>
            </a:br>
            <a:endParaRPr lang="en-US" sz="2100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89B1776-F953-4C0F-8E85-E9C66B1EF0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Результат пошуку зображень за запитом національно патріотичне виховання">
            <a:extLst>
              <a:ext uri="{FF2B5EF4-FFF2-40B4-BE49-F238E27FC236}">
                <a16:creationId xmlns="" xmlns:a16="http://schemas.microsoft.com/office/drawing/2014/main" id="{6448D2E4-74D3-43AF-9536-370D4CE2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28889" y="1410208"/>
            <a:ext cx="5151670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97356D0-D934-42B9-8291-DF34A3AC0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86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DD14BD-9EB1-48D3-B877-22C55831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36580"/>
            <a:ext cx="9601196" cy="1449420"/>
          </a:xfrm>
        </p:spPr>
        <p:txBody>
          <a:bodyPr anchor="t">
            <a:noAutofit/>
          </a:bodyPr>
          <a:lstStyle/>
          <a:p>
            <a:r>
              <a:rPr lang="uk-UA" sz="6000" b="1" dirty="0"/>
              <a:t>Позакласна робота</a:t>
            </a:r>
            <a:br>
              <a:rPr lang="uk-UA" sz="6000" b="1" dirty="0"/>
            </a:br>
            <a:endParaRPr lang="uk-UA" sz="6000" b="1" dirty="0"/>
          </a:p>
        </p:txBody>
      </p:sp>
      <p:pic>
        <p:nvPicPr>
          <p:cNvPr id="6" name="Місце для вмісту 5" descr="Зображення, що містить стеля, у приміщенні, особа, люди&#10;&#10;Автоматично згенерований опис">
            <a:extLst>
              <a:ext uri="{FF2B5EF4-FFF2-40B4-BE49-F238E27FC236}">
                <a16:creationId xmlns="" xmlns:a16="http://schemas.microsoft.com/office/drawing/2014/main" id="{0F792CA2-98E8-4827-AC91-84D5F79A8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8575" y="2643537"/>
            <a:ext cx="4718050" cy="3144138"/>
          </a:xfrm>
        </p:spPr>
      </p:pic>
      <p:pic>
        <p:nvPicPr>
          <p:cNvPr id="8" name="Місце для вмісту 7" descr="Зображення, що містить у приміщенні, особа, стоячий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BA0B52FD-F4B4-46F2-99FA-D36C25843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725" y="2897501"/>
            <a:ext cx="4718050" cy="2636210"/>
          </a:xfrm>
        </p:spPr>
      </p:pic>
    </p:spTree>
    <p:extLst>
      <p:ext uri="{BB962C8B-B14F-4D97-AF65-F5344CB8AC3E}">
        <p14:creationId xmlns:p14="http://schemas.microsoft.com/office/powerpoint/2010/main" xmlns="" val="11519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ображення, що містить підлога, особа, у приміщенні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D47B4336-8BD6-4E4E-83B8-8205621E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8" r="11710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3" name="Рисунок 12" descr="Зображення, що містить особа, надворі, будівля, позує&#10;&#10;Автоматично згенерований опис">
            <a:extLst>
              <a:ext uri="{FF2B5EF4-FFF2-40B4-BE49-F238E27FC236}">
                <a16:creationId xmlns="" xmlns:a16="http://schemas.microsoft.com/office/drawing/2014/main" id="{84AB98FF-5CCC-4EAD-9BB0-A45280724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01" b="2"/>
          <a:stretch/>
        </p:blipFill>
        <p:spPr>
          <a:xfrm>
            <a:off x="20" y="3428999"/>
            <a:ext cx="4654276" cy="3428999"/>
          </a:xfrm>
          <a:prstGeom prst="rect">
            <a:avLst/>
          </a:prstGeom>
        </p:spPr>
      </p:pic>
      <p:pic>
        <p:nvPicPr>
          <p:cNvPr id="7" name="Рисунок 6" descr="Зображення, що містить у приміщенні, особа, стеля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31B9D546-7C2D-4F48-BE77-111F24DD3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40" r="-1" b="-1"/>
          <a:stretch/>
        </p:blipFill>
        <p:spPr>
          <a:xfrm>
            <a:off x="4654295" y="10"/>
            <a:ext cx="7537704" cy="4526265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особа, стоячий, кімната&#10;&#10;Автоматично згенерований опис">
            <a:extLst>
              <a:ext uri="{FF2B5EF4-FFF2-40B4-BE49-F238E27FC236}">
                <a16:creationId xmlns="" xmlns:a16="http://schemas.microsoft.com/office/drawing/2014/main" id="{117642AA-52F6-49EA-A819-C9BCF1740B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30" r="18412" b="-2"/>
          <a:stretch/>
        </p:blipFill>
        <p:spPr>
          <a:xfrm>
            <a:off x="4693920" y="4526276"/>
            <a:ext cx="2472942" cy="233172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FCD9506-7D13-4435-85CE-91C78F60BF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166864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Зображення, що містить підлога, особа, у приміщенні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33FDA34B-3D34-4195-99F5-6F9C93ECA0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 r="9342" b="-5"/>
          <a:stretch/>
        </p:blipFill>
        <p:spPr>
          <a:xfrm>
            <a:off x="7206488" y="4526276"/>
            <a:ext cx="2472942" cy="233172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FE3C5E11-2CF0-4625-B686-BBC822C67C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679432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Зображення, що містить у приміщенні, особа, стіл, стоячий&#10;&#10;Автоматично згенерований опис">
            <a:extLst>
              <a:ext uri="{FF2B5EF4-FFF2-40B4-BE49-F238E27FC236}">
                <a16:creationId xmlns="" xmlns:a16="http://schemas.microsoft.com/office/drawing/2014/main" id="{751F93F1-CBB3-4FE3-802E-833AFEA7C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30" r="-7" b="7653"/>
          <a:stretch/>
        </p:blipFill>
        <p:spPr>
          <a:xfrm>
            <a:off x="9719054" y="4526274"/>
            <a:ext cx="2472939" cy="233172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0C42060-C51A-4747-8EF1-1ECC341A63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rot="16200000">
            <a:off x="8403336" y="777240"/>
            <a:ext cx="0" cy="749808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ADCBCE9-1F58-407A-ADB9-78411AAEB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0"/>
            <a:ext cx="0" cy="685800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06CCF9C6-EE24-4435-BE37-FF68188A3C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rot="16200000">
            <a:off x="2308860" y="1120141"/>
            <a:ext cx="0" cy="461772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6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22393-61D0-46ED-BA79-68F29C6A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867265"/>
            <a:ext cx="10991654" cy="5326145"/>
          </a:xfrm>
        </p:spPr>
        <p:txBody>
          <a:bodyPr anchor="t">
            <a:normAutofit fontScale="90000"/>
          </a:bodyPr>
          <a:lstStyle/>
          <a:p>
            <a:r>
              <a:rPr lang="uk-U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народження: </a:t>
            </a: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червня 1975 року</a:t>
            </a:r>
            <a:b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Освіта: </a:t>
            </a: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вища, у 1997 році закінчила Український державний педагогічний університет ім. М. П. Драгоманова</a:t>
            </a:r>
            <a:b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b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Спеціальність за дипломом: </a:t>
            </a: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всесвітня історія; </a:t>
            </a:r>
            <a:r>
              <a:rPr lang="uk-UA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Кваліфікація</a:t>
            </a:r>
            <a:r>
              <a:rPr lang="uk-U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вчитель історії та народознавства </a:t>
            </a:r>
            <a:b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Педагогічний стаж: </a:t>
            </a:r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 роки</a:t>
            </a:r>
            <a:br>
              <a:rPr lang="uk-U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9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63CB80B-4043-44A1-BA36-EBE3BC89C7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F41E688-8FFF-4281-88F3-E224AB4EEE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64B2FFC-730B-47D0-AFD7-BEB890CF25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510A73A3-4897-4277-AC99-A74B16EEAD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1A863DB-304F-46AC-8E28-D03DC9A7BC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EA9110-C355-4792-AD56-BAA4A01235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8BFC40FC-92E4-4B02-BCBE-19D2EAC62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7D979C0-B9ED-47FE-9052-33D6401DCE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6DC752E2-C09F-4B3C-A9ED-850048B37B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1BF1B58-0BA2-42D1-8C30-50E7884D5D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4E7EDAB3-0E42-42C6-A0B8-2E6729694F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C68AEAED-237E-4194-A9A4-47CBF9B792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D30A2C-9976-49EB-9697-37E448D9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Мандрівки та екскурсії</a:t>
            </a:r>
            <a:br>
              <a:rPr lang="en-US" sz="3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4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D6B4F19-E318-4F7B-A372-89408F904F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Зображення, що містить особа, будівля, надворі, люди&#10;&#10;Автоматично згенерований опис">
            <a:extLst>
              <a:ext uri="{FF2B5EF4-FFF2-40B4-BE49-F238E27FC236}">
                <a16:creationId xmlns="" xmlns:a16="http://schemas.microsoft.com/office/drawing/2014/main" id="{5546EC93-6350-44B6-80F3-882F5CCB03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20" r="19836" b="1"/>
          <a:stretch/>
        </p:blipFill>
        <p:spPr>
          <a:xfrm>
            <a:off x="1777073" y="1257341"/>
            <a:ext cx="2034916" cy="2798064"/>
          </a:xfrm>
          <a:prstGeom prst="rect">
            <a:avLst/>
          </a:prstGeom>
        </p:spPr>
      </p:pic>
      <p:pic>
        <p:nvPicPr>
          <p:cNvPr id="4" name="Рисунок 3" descr="Зображення, що містить будівля, надворі, люди, лавка&#10;&#10;Автоматично згенерований опис">
            <a:extLst>
              <a:ext uri="{FF2B5EF4-FFF2-40B4-BE49-F238E27FC236}">
                <a16:creationId xmlns="" xmlns:a16="http://schemas.microsoft.com/office/drawing/2014/main" id="{503D4813-627B-48D8-BB22-92BD27E6D5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9" r="24937" b="1"/>
          <a:stretch/>
        </p:blipFill>
        <p:spPr>
          <a:xfrm>
            <a:off x="3975699" y="1257342"/>
            <a:ext cx="2034916" cy="2798064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надворі, позує, стоячий&#10;&#10;Автоматично згенерований опис">
            <a:extLst>
              <a:ext uri="{FF2B5EF4-FFF2-40B4-BE49-F238E27FC236}">
                <a16:creationId xmlns="" xmlns:a16="http://schemas.microsoft.com/office/drawing/2014/main" id="{7947A6BB-8BE4-4ACC-BD6C-2DB3AD99BA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69" r="26187" b="1"/>
          <a:stretch/>
        </p:blipFill>
        <p:spPr>
          <a:xfrm>
            <a:off x="6174325" y="1257341"/>
            <a:ext cx="2034916" cy="2798064"/>
          </a:xfrm>
          <a:prstGeom prst="rect">
            <a:avLst/>
          </a:prstGeom>
        </p:spPr>
      </p:pic>
      <p:pic>
        <p:nvPicPr>
          <p:cNvPr id="6" name="Рисунок 5" descr="Зображення, що містить особа, позує, фото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3F006BE1-DACA-46F9-99AA-44CCBD1CF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82" r="12710" b="1"/>
          <a:stretch/>
        </p:blipFill>
        <p:spPr>
          <a:xfrm>
            <a:off x="8372952" y="1257341"/>
            <a:ext cx="2034916" cy="279806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5E85F6C5-C81B-4332-AC63-79827C9D5C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6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ображення, що містить особа, стеля, стоячий, будівля&#10;&#10;Автоматично згенерований опис">
            <a:extLst>
              <a:ext uri="{FF2B5EF4-FFF2-40B4-BE49-F238E27FC236}">
                <a16:creationId xmlns="" xmlns:a16="http://schemas.microsoft.com/office/drawing/2014/main" id="{96AB7CA7-B9CF-438D-ACA0-519AEC4ED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19648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особа, стоячий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B91CE4D0-E693-417C-AE6A-718F2C979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73" r="2" b="17949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3" name="Рисунок 2" descr="Зображення, що містить особа, група, у приміщенні, дитина&#10;&#10;Автоматично згенерований опис">
            <a:extLst>
              <a:ext uri="{FF2B5EF4-FFF2-40B4-BE49-F238E27FC236}">
                <a16:creationId xmlns="" xmlns:a16="http://schemas.microsoft.com/office/drawing/2014/main" id="{43A2314E-A9EF-4BC9-B150-765FFD10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13396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13" name="Рисунок 12" descr="Зображення, що містить у приміщенні, особа, стіл, сидить&#10;&#10;Автоматично згенерований опис">
            <a:extLst>
              <a:ext uri="{FF2B5EF4-FFF2-40B4-BE49-F238E27FC236}">
                <a16:creationId xmlns="" xmlns:a16="http://schemas.microsoft.com/office/drawing/2014/main" id="{A69B96B8-E30F-4A50-805F-4B2A27BD2F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26" r="5" b="6529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7" name="Рисунок 6" descr="Зображення, що містить особа, група, у приміщенні, позує&#10;&#10;Автоматично згенерований опис">
            <a:extLst>
              <a:ext uri="{FF2B5EF4-FFF2-40B4-BE49-F238E27FC236}">
                <a16:creationId xmlns="" xmlns:a16="http://schemas.microsoft.com/office/drawing/2014/main" id="{91AD858F-D451-471D-A86B-025AA6892A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0" r="-5" b="26477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5" name="Рисунок 4" descr="Зображення, що містить особа, будівля, група, дитина&#10;&#10;Автоматично згенерований опис">
            <a:extLst>
              <a:ext uri="{FF2B5EF4-FFF2-40B4-BE49-F238E27FC236}">
                <a16:creationId xmlns="" xmlns:a16="http://schemas.microsoft.com/office/drawing/2014/main" id="{F13F1E39-3A33-49C9-B312-FAD9AF7ADF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37" r="2" b="9860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6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26DCCD-B4DC-4A2A-A2E3-8F868C6BF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553" y="2065861"/>
            <a:ext cx="7266561" cy="1320803"/>
          </a:xfrm>
        </p:spPr>
        <p:txBody>
          <a:bodyPr anchor="t"/>
          <a:lstStyle/>
          <a:p>
            <a:r>
              <a:rPr lang="uk-UA" sz="4800"/>
              <a:t>ЗАСОБИ НАВЧАННЯ:</a:t>
            </a:r>
            <a:br>
              <a:rPr lang="uk-UA" sz="4800"/>
            </a:br>
            <a:endParaRPr lang="uk-UA" sz="48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8DBB0B6E-B7E5-4B32-9B21-13C0DDE5E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/>
              <a:t>Словесні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/>
              <a:t>Наочні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/>
              <a:t>Технічні</a:t>
            </a:r>
            <a:endParaRPr lang="uk-UA" dirty="0"/>
          </a:p>
        </p:txBody>
      </p:sp>
      <p:pic>
        <p:nvPicPr>
          <p:cNvPr id="2050" name="Picture 2" descr="Результат пошуку зображень за запитом книга ілюстрація&quot;">
            <a:extLst>
              <a:ext uri="{FF2B5EF4-FFF2-40B4-BE49-F238E27FC236}">
                <a16:creationId xmlns="" xmlns:a16="http://schemas.microsoft.com/office/drawing/2014/main" id="{1974C4CD-1D36-4BF6-8614-A58128321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839" b="91935" l="5279" r="94526">
                        <a14:foregroundMark x1="7722" y1="26833" x2="7918" y2="65689"/>
                        <a14:foregroundMark x1="5865" y1="36070" x2="5376" y2="42669"/>
                        <a14:foregroundMark x1="5865" y1="37390" x2="5670" y2="84018"/>
                        <a14:foregroundMark x1="32551" y1="7918" x2="37048" y2="7185"/>
                        <a14:foregroundMark x1="61877" y1="8504" x2="63148" y2="5572"/>
                        <a14:foregroundMark x1="36168" y1="7918" x2="36364" y2="5425"/>
                        <a14:foregroundMark x1="61584" y1="10557" x2="61584" y2="5132"/>
                        <a14:foregroundMark x1="91887" y1="15982" x2="94526" y2="76246"/>
                        <a14:foregroundMark x1="28935" y1="92229" x2="37928" y2="88123"/>
                        <a14:foregroundMark x1="37928" y1="88123" x2="48778" y2="92082"/>
                        <a14:foregroundMark x1="35484" y1="4839" x2="41349" y2="5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0689">
            <a:off x="8373046" y="63068"/>
            <a:ext cx="3813650" cy="254243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езультат пошуку зображень за запитом проектор ілюстрація&quot;">
            <a:extLst>
              <a:ext uri="{FF2B5EF4-FFF2-40B4-BE49-F238E27FC236}">
                <a16:creationId xmlns="" xmlns:a16="http://schemas.microsoft.com/office/drawing/2014/main" id="{F6F8618A-B207-4D62-A4A0-698A56C6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889" l="9556" r="91778">
                        <a14:foregroundMark x1="30667" y1="57333" x2="36444" y2="48000"/>
                        <a14:foregroundMark x1="36444" y1="48000" x2="50222" y2="40444"/>
                        <a14:foregroundMark x1="41556" y1="59556" x2="63111" y2="48222"/>
                        <a14:foregroundMark x1="63111" y1="48222" x2="66667" y2="43778"/>
                        <a14:foregroundMark x1="61778" y1="65111" x2="66889" y2="55556"/>
                        <a14:foregroundMark x1="60000" y1="66000" x2="71333" y2="65333"/>
                        <a14:foregroundMark x1="71333" y1="65333" x2="69333" y2="60444"/>
                        <a14:foregroundMark x1="69778" y1="64889" x2="74222" y2="58667"/>
                        <a14:foregroundMark x1="74667" y1="56222" x2="75556" y2="46444"/>
                        <a14:foregroundMark x1="53778" y1="47778" x2="68667" y2="48222"/>
                        <a14:foregroundMark x1="49778" y1="55556" x2="61111" y2="54222"/>
                        <a14:foregroundMark x1="61111" y1="54222" x2="72889" y2="43333"/>
                        <a14:foregroundMark x1="76889" y1="42444" x2="73111" y2="39111"/>
                        <a14:foregroundMark x1="66000" y1="39556" x2="48444" y2="37778"/>
                        <a14:foregroundMark x1="51778" y1="36222" x2="64222" y2="37556"/>
                        <a14:foregroundMark x1="64222" y1="37556" x2="68222" y2="37333"/>
                        <a14:foregroundMark x1="31333" y1="41111" x2="31111" y2="32889"/>
                        <a14:foregroundMark x1="54667" y1="34000" x2="62444" y2="28889"/>
                        <a14:foregroundMark x1="59111" y1="23556" x2="71556" y2="29333"/>
                        <a14:foregroundMark x1="80222" y1="40444" x2="72667" y2="30222"/>
                        <a14:foregroundMark x1="72667" y1="30222" x2="70889" y2="24000"/>
                        <a14:foregroundMark x1="20667" y1="49333" x2="26444" y2="59333"/>
                        <a14:foregroundMark x1="26444" y1="59333" x2="26889" y2="59333"/>
                        <a14:foregroundMark x1="16000" y1="67778" x2="24000" y2="63111"/>
                        <a14:foregroundMark x1="18889" y1="70444" x2="31333" y2="66889"/>
                        <a14:foregroundMark x1="36222" y1="77111" x2="53778" y2="71778"/>
                        <a14:foregroundMark x1="12000" y1="55556" x2="9556" y2="46667"/>
                        <a14:foregroundMark x1="80000" y1="58889" x2="91778" y2="54000"/>
                        <a14:foregroundMark x1="91778" y1="54000" x2="90889" y2="52444"/>
                        <a14:foregroundMark x1="45111" y1="88667" x2="46667" y2="90889"/>
                        <a14:foregroundMark x1="50222" y1="23333" x2="35556" y2="57556"/>
                        <a14:foregroundMark x1="25333" y1="35556" x2="31111" y2="49556"/>
                        <a14:foregroundMark x1="31111" y1="49556" x2="40444" y2="56889"/>
                        <a14:foregroundMark x1="40444" y1="56889" x2="40667" y2="56889"/>
                        <a14:backgroundMark x1="12000" y1="4889" x2="32667" y2="7111"/>
                        <a14:backgroundMark x1="32667" y1="7111" x2="38889" y2="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9622" y="4072380"/>
            <a:ext cx="3002378" cy="30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езультат пошуку зображень за запитом Історична карта ілюстрація&quot;">
            <a:extLst>
              <a:ext uri="{FF2B5EF4-FFF2-40B4-BE49-F238E27FC236}">
                <a16:creationId xmlns="" xmlns:a16="http://schemas.microsoft.com/office/drawing/2014/main" id="{20F4B943-12D9-4631-AFC1-5241052D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7" y="134797"/>
            <a:ext cx="2069512" cy="16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Результат пошуку зображень за запитом комп'ютер ілюстрація&quot;">
            <a:extLst>
              <a:ext uri="{FF2B5EF4-FFF2-40B4-BE49-F238E27FC236}">
                <a16:creationId xmlns="" xmlns:a16="http://schemas.microsoft.com/office/drawing/2014/main" id="{9F438848-3DCA-43C3-B32A-894DD69F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5" y="4782228"/>
            <a:ext cx="2452845" cy="2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20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C878D9A-77BE-4701-AE3D-EEFC53CD5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F643BE08-0ED1-4B73-AC6D-B7E26A59CD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="" xmlns:a16="http://schemas.microsoft.com/office/drawing/2014/main" id="{956B2094-7FC0-45FC-BFED-3CB88CEE63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D016A8-9877-4037-BB3D-8F28F1E3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uk-UA" sz="3400">
                <a:solidFill>
                  <a:srgbClr val="FFFFFF"/>
                </a:solidFill>
              </a:rPr>
              <a:t>Висока ефективність досвіду</a:t>
            </a:r>
            <a:br>
              <a:rPr lang="uk-UA" sz="3400">
                <a:solidFill>
                  <a:srgbClr val="FFFFFF"/>
                </a:solidFill>
              </a:rPr>
            </a:br>
            <a:endParaRPr lang="uk-UA" sz="3400">
              <a:solidFill>
                <a:srgbClr val="FFFFFF"/>
              </a:solidFill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="" xmlns:a16="http://schemas.microsoft.com/office/drawing/2014/main" id="{07A4B640-BB7F-4272-A710-068DBA9F9A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Місце для вмісту 2">
            <a:extLst>
              <a:ext uri="{FF2B5EF4-FFF2-40B4-BE49-F238E27FC236}">
                <a16:creationId xmlns="" xmlns:a16="http://schemas.microsoft.com/office/drawing/2014/main" id="{376484C2-CFC3-4411-BA2C-E0221179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6736538" cy="621300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uk-UA" sz="1800" b="1" dirty="0"/>
              <a:t>Участь у Всеукраїнських учнівських олімпіадах з історії:</a:t>
            </a:r>
          </a:p>
          <a:p>
            <a:pPr algn="ctr">
              <a:lnSpc>
                <a:spcPct val="90000"/>
              </a:lnSpc>
              <a:buNone/>
            </a:pPr>
            <a:r>
              <a:rPr lang="uk-UA" sz="1800" b="1" dirty="0"/>
              <a:t>2015—2016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 етап — Данилюк О.(8)—ІІІ місце, Паньків С.(9)— І місце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ІІІ етап — Паньків С.(9)— ІІ місце</a:t>
            </a:r>
          </a:p>
          <a:p>
            <a:pPr algn="ctr">
              <a:lnSpc>
                <a:spcPct val="90000"/>
              </a:lnSpc>
              <a:buNone/>
            </a:pPr>
            <a:r>
              <a:rPr lang="uk-UA" sz="1800" b="1" dirty="0"/>
              <a:t> 2016—2017 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 етап— Сидор М.(8)—І місце, Ковальчук А. (10)—І місце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ІІІ етап—Сидор М. ( 8)—І місце</a:t>
            </a:r>
          </a:p>
          <a:p>
            <a:pPr algn="ctr">
              <a:lnSpc>
                <a:spcPct val="90000"/>
              </a:lnSpc>
              <a:buNone/>
            </a:pPr>
            <a:r>
              <a:rPr lang="uk-UA" sz="1800" b="1" dirty="0"/>
              <a:t>2017—2018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 етап— Данилюк Б.(8)— ІІІ місце, 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Сидор М.(9)— ІІ місце,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Максимів Ю.(11)—І місце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ІІІ етап— Максимів Ю.(11)— ІІІ місце</a:t>
            </a:r>
          </a:p>
          <a:p>
            <a:pPr algn="ctr">
              <a:lnSpc>
                <a:spcPct val="90000"/>
              </a:lnSpc>
              <a:buNone/>
            </a:pPr>
            <a:r>
              <a:rPr lang="uk-UA" sz="1800" b="1" dirty="0"/>
              <a:t>2018—2019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 етап — Сидор М.(10)—ІІ місце</a:t>
            </a:r>
          </a:p>
          <a:p>
            <a:pPr algn="ctr">
              <a:lnSpc>
                <a:spcPct val="90000"/>
              </a:lnSpc>
              <a:buNone/>
            </a:pPr>
            <a:r>
              <a:rPr lang="uk-UA" sz="1800" b="1" dirty="0"/>
              <a:t>2019—2020</a:t>
            </a:r>
          </a:p>
          <a:p>
            <a:pPr>
              <a:lnSpc>
                <a:spcPct val="90000"/>
              </a:lnSpc>
            </a:pPr>
            <a:r>
              <a:rPr lang="uk-UA" sz="1600" dirty="0"/>
              <a:t>ІІ етап — </a:t>
            </a:r>
            <a:r>
              <a:rPr lang="uk-UA" sz="1600" dirty="0" err="1"/>
              <a:t>Тимошик</a:t>
            </a:r>
            <a:r>
              <a:rPr lang="uk-UA" sz="1600" dirty="0"/>
              <a:t> Софія(9)— ІІІ місце, Герасимчук О.(10)— ІІ місце, Сидор М.(11)— ІІ місце</a:t>
            </a:r>
          </a:p>
          <a:p>
            <a:pPr>
              <a:lnSpc>
                <a:spcPct val="90000"/>
              </a:lnSpc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xmlns="" val="26300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617B5E7-82EF-4F98-88F9-C0D5A5E8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DA38C96-883D-497B-8F5D-D7E435243D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B488A02-ECF8-47A5-806C-8CDF9935E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40566D3B-3450-407D-9C9E-622BF0D978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4FE625F-F961-4FE5-95C8-0AE28A5D55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54A39E9-7329-429E-AA37-5988745878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428C1455-18F2-4B6A-B07E-2B31728BC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C7D59C-11EB-4B8B-B5DD-A73CB69586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46E6BC9-FAE3-4F4B-B4B0-78753079BD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A969418E-DB10-4886-85CE-BB603C895A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9B775CB6-A84D-4EFF-AA4B-123FD2944E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0297512A-9FDF-4EA1-8247-FA7BE647B5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0FFECA-E93F-4A15-9216-31BBF88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45" y="-72968"/>
            <a:ext cx="10095679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b="1" i="1" dirty="0"/>
              <a:t>УЧАСТЬ УЧНІВ У ВСЕУКРАЇНСЬКИХ ТА МІЖНАРОДНИХ КОНКУРСАХ</a:t>
            </a:r>
            <a:endParaRPr lang="en-US" sz="1100" b="1" i="1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29FB2B0-46A7-41CD-996A-B837EB0B4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Місце для вмісту 5" descr="Зображення, що містить стоячий, особа, позує, передній&#10;&#10;Автоматично згенерований опис">
            <a:extLst>
              <a:ext uri="{FF2B5EF4-FFF2-40B4-BE49-F238E27FC236}">
                <a16:creationId xmlns="" xmlns:a16="http://schemas.microsoft.com/office/drawing/2014/main" id="{ABE8D333-50B6-4204-92BA-A5B657783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37" r="-2" b="945"/>
          <a:stretch/>
        </p:blipFill>
        <p:spPr>
          <a:xfrm>
            <a:off x="1237957" y="1188529"/>
            <a:ext cx="2503836" cy="250440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593735B-142F-4703-AF97-9E4693978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Зображення, що містить у приміщенні, стіл, жінка, вікно&#10;&#10;Автоматично згенерований опис">
            <a:extLst>
              <a:ext uri="{FF2B5EF4-FFF2-40B4-BE49-F238E27FC236}">
                <a16:creationId xmlns="" xmlns:a16="http://schemas.microsoft.com/office/drawing/2014/main" id="{D756F73D-5034-4819-89B3-9E9FE7F55B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3" r="19225" b="4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F877318F-7135-4A7B-9C3B-68736EED28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Зображення, що містить підлога, у приміщенні, стеля, стіл&#10;&#10;Автоматично згенерований опис">
            <a:extLst>
              <a:ext uri="{FF2B5EF4-FFF2-40B4-BE49-F238E27FC236}">
                <a16:creationId xmlns="" xmlns:a16="http://schemas.microsoft.com/office/drawing/2014/main" id="{366F27A6-C2E1-4E6C-8551-7F4216B3BF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88" r="8" b="8"/>
          <a:stretch/>
        </p:blipFill>
        <p:spPr>
          <a:xfrm>
            <a:off x="1247209" y="3922106"/>
            <a:ext cx="2494212" cy="1655734"/>
          </a:xfrm>
          <a:prstGeom prst="rect">
            <a:avLst/>
          </a:prstGeom>
        </p:spPr>
      </p:pic>
      <p:pic>
        <p:nvPicPr>
          <p:cNvPr id="8" name="Рисунок 7" descr="Зображення, що містить у приміщенні, особа, жінка, стіл&#10;&#10;Автоматично згенерований опис">
            <a:extLst>
              <a:ext uri="{FF2B5EF4-FFF2-40B4-BE49-F238E27FC236}">
                <a16:creationId xmlns="" xmlns:a16="http://schemas.microsoft.com/office/drawing/2014/main" id="{4D8C309C-1FBB-4D90-BA17-AAA6276600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6" b="125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F7DA0DE2-E748-40E4-9325-C83527E69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7789" y="1021973"/>
            <a:ext cx="5384998" cy="64620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І місце у ІІ етапі Всеукраїнського конкурсу учнівської творчості « Об'єднаймося ж, брати мої!» —ланка « Пам'ять» «Молодої Просвіти»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Лауреат Всеукраїнського конкурсу учнівських робіт «Історія та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уроки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Голокосту» —Паньків Соломія(9)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2017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І місце у Міжнародному конкурсі творчих робіт «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Уроки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війни та Голокосту —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уроки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толерантності» — Паньків Соломія(10)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ІІІ місце в ІІ етапі Всеукраїнського конкурсу учнівської творчості « Об'єднаймося ж, брати мої!» —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Васькевич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І., Боднар А., Зуб І.,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Міхневич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2018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Участь у Всеукраїнському конкурсі відео робіт «Врятувати від забуття» — Литвинів А.(10)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Участь у Міждисциплінарному конкурсі наукових і мистецьких робіт « Голодомор 1932—1933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р.р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.—геноцид українського народу...» — Максимів Ю.(11)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Участь у Міжнародному історичному конкурсі «Лелека» — 23 учні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ІІІ місце в ІІ етапі конкурсу—захисту науково—дослідницьких робіт МАН України — </a:t>
            </a:r>
            <a:r>
              <a:rPr lang="uk-UA" sz="1400" b="1" dirty="0" err="1">
                <a:latin typeface="Times New Roman" pitchFamily="18" charset="0"/>
                <a:cs typeface="Times New Roman" pitchFamily="18" charset="0"/>
              </a:rPr>
              <a:t>Феньо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Маргарита(9)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ІV місце — Сидор М.(10)</a:t>
            </a:r>
          </a:p>
          <a:p>
            <a:r>
              <a:rPr lang="uk-UA" sz="300" dirty="0" smtClean="0"/>
              <a:t>)</a:t>
            </a:r>
          </a:p>
          <a:p>
            <a:pPr>
              <a:buFont typeface="Arial"/>
              <a:buChar char="•"/>
            </a:pP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xmlns="" val="26425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0">
            <a:extLst>
              <a:ext uri="{FF2B5EF4-FFF2-40B4-BE49-F238E27FC236}">
                <a16:creationId xmlns=""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2" name="Straight Connector 16">
            <a:extLst>
              <a:ext uri="{FF2B5EF4-FFF2-40B4-BE49-F238E27FC236}">
                <a16:creationId xmlns=""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8">
            <a:extLst>
              <a:ext uri="{FF2B5EF4-FFF2-40B4-BE49-F238E27FC236}">
                <a16:creationId xmlns="" xmlns:a16="http://schemas.microsoft.com/office/drawing/2014/main" id="{333F0879-3DA0-4CB8-B35E-A0AD4255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0">
            <a:extLst>
              <a:ext uri="{FF2B5EF4-FFF2-40B4-BE49-F238E27FC236}">
                <a16:creationId xmlns="" xmlns:a16="http://schemas.microsoft.com/office/drawing/2014/main" id="{324D2183-F388-476E-92A9-D6639D6985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43462E7-1698-4B21-BE89-AEFAC7C2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EBADCEBA-B946-45E7-9797-D2F7C218F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838" y="607812"/>
            <a:ext cx="3555180" cy="53746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b="1" i="1" dirty="0" smtClean="0">
                <a:solidFill>
                  <a:srgbClr val="262626"/>
                </a:solidFill>
              </a:rPr>
              <a:t>УЧАСТЬ УЧНІВ У КОНФЕРЕНЦІЯХ</a:t>
            </a:r>
            <a:r>
              <a:rPr lang="uk-UA" i="1" dirty="0" smtClean="0">
                <a:solidFill>
                  <a:srgbClr val="262626"/>
                </a:solidFill>
              </a:rPr>
              <a:t/>
            </a:r>
            <a:br>
              <a:rPr lang="uk-UA" i="1" dirty="0" smtClean="0">
                <a:solidFill>
                  <a:srgbClr val="262626"/>
                </a:solidFill>
              </a:rPr>
            </a:br>
            <a:r>
              <a:rPr lang="uk-UA" i="1" dirty="0" err="1" smtClean="0">
                <a:solidFill>
                  <a:srgbClr val="262626"/>
                </a:solidFill>
              </a:rPr>
              <a:t>Науково—</a:t>
            </a:r>
            <a:r>
              <a:rPr lang="uk-UA" i="1" dirty="0" smtClean="0">
                <a:solidFill>
                  <a:srgbClr val="262626"/>
                </a:solidFill>
              </a:rPr>
              <a:t> практична краєзнавча конференція «Роде наш красний» —2017(Паньків С.), 2019 (</a:t>
            </a:r>
            <a:r>
              <a:rPr lang="uk-UA" i="1" dirty="0" err="1" smtClean="0">
                <a:solidFill>
                  <a:srgbClr val="262626"/>
                </a:solidFill>
              </a:rPr>
              <a:t>Феньо</a:t>
            </a:r>
            <a:r>
              <a:rPr lang="uk-UA" i="1" dirty="0" smtClean="0">
                <a:solidFill>
                  <a:srgbClr val="262626"/>
                </a:solidFill>
              </a:rPr>
              <a:t> М.)</a:t>
            </a:r>
            <a:br>
              <a:rPr lang="uk-UA" i="1" dirty="0" smtClean="0">
                <a:solidFill>
                  <a:srgbClr val="262626"/>
                </a:solidFill>
              </a:rPr>
            </a:br>
            <a:r>
              <a:rPr lang="uk-UA" i="1" dirty="0" smtClean="0">
                <a:solidFill>
                  <a:srgbClr val="262626"/>
                </a:solidFill>
              </a:rPr>
              <a:t>Урочиста конференція до 555 річниці першої письмової згадки про </a:t>
            </a:r>
            <a:r>
              <a:rPr lang="uk-UA" i="1" dirty="0" err="1" smtClean="0">
                <a:solidFill>
                  <a:srgbClr val="262626"/>
                </a:solidFill>
              </a:rPr>
              <a:t>Підволочиськ</a:t>
            </a:r>
            <a:r>
              <a:rPr lang="uk-UA" i="1" dirty="0" smtClean="0">
                <a:solidFill>
                  <a:srgbClr val="262626"/>
                </a:solidFill>
              </a:rPr>
              <a:t> — 2018( </a:t>
            </a:r>
            <a:r>
              <a:rPr lang="uk-UA" i="1" dirty="0" err="1" smtClean="0">
                <a:solidFill>
                  <a:srgbClr val="262626"/>
                </a:solidFill>
              </a:rPr>
              <a:t>Мартинчук</a:t>
            </a:r>
            <a:r>
              <a:rPr lang="uk-UA" i="1" dirty="0" smtClean="0">
                <a:solidFill>
                  <a:srgbClr val="262626"/>
                </a:solidFill>
              </a:rPr>
              <a:t> С., </a:t>
            </a:r>
            <a:r>
              <a:rPr lang="uk-UA" i="1" dirty="0" err="1" smtClean="0">
                <a:solidFill>
                  <a:srgbClr val="262626"/>
                </a:solidFill>
              </a:rPr>
              <a:t>Сидор</a:t>
            </a:r>
            <a:r>
              <a:rPr lang="uk-UA" i="1" dirty="0" smtClean="0">
                <a:solidFill>
                  <a:srgbClr val="262626"/>
                </a:solidFill>
              </a:rPr>
              <a:t> М.)</a:t>
            </a:r>
            <a:br>
              <a:rPr lang="uk-UA" i="1" dirty="0" smtClean="0">
                <a:solidFill>
                  <a:srgbClr val="262626"/>
                </a:solidFill>
              </a:rPr>
            </a:br>
            <a:r>
              <a:rPr lang="uk-UA" i="1" dirty="0" smtClean="0">
                <a:solidFill>
                  <a:srgbClr val="262626"/>
                </a:solidFill>
              </a:rPr>
              <a:t>Науково — теоретична конференція «</a:t>
            </a:r>
            <a:r>
              <a:rPr lang="uk-UA" i="1" dirty="0" err="1" smtClean="0">
                <a:solidFill>
                  <a:srgbClr val="262626"/>
                </a:solidFill>
              </a:rPr>
              <a:t>Надзбруччя</a:t>
            </a:r>
            <a:r>
              <a:rPr lang="uk-UA" i="1" dirty="0" smtClean="0">
                <a:solidFill>
                  <a:srgbClr val="262626"/>
                </a:solidFill>
              </a:rPr>
              <a:t> в Українській революції 1917—1921 років — 2018( секція «Історія України» МАН)</a:t>
            </a:r>
            <a:br>
              <a:rPr lang="uk-UA" i="1" dirty="0" smtClean="0">
                <a:solidFill>
                  <a:srgbClr val="262626"/>
                </a:solidFill>
              </a:rPr>
            </a:br>
            <a:r>
              <a:rPr lang="uk-UA" i="1" dirty="0" smtClean="0">
                <a:solidFill>
                  <a:srgbClr val="262626"/>
                </a:solidFill>
              </a:rPr>
              <a:t>Читацька конференція «Славетні імена нашого краю» — 2019( секція « Історія України МАН)</a:t>
            </a:r>
            <a:br>
              <a:rPr lang="uk-UA" i="1" dirty="0" smtClean="0">
                <a:solidFill>
                  <a:srgbClr val="262626"/>
                </a:solidFill>
              </a:rPr>
            </a:br>
            <a:r>
              <a:rPr lang="uk-UA" i="1" dirty="0" smtClean="0">
                <a:solidFill>
                  <a:srgbClr val="262626"/>
                </a:solidFill>
              </a:rPr>
              <a:t>Обласна учнівська </a:t>
            </a:r>
            <a:r>
              <a:rPr lang="uk-UA" i="1" dirty="0" err="1" smtClean="0">
                <a:solidFill>
                  <a:srgbClr val="262626"/>
                </a:solidFill>
              </a:rPr>
              <a:t>науково—практична</a:t>
            </a:r>
            <a:r>
              <a:rPr lang="uk-UA" i="1" dirty="0" smtClean="0">
                <a:solidFill>
                  <a:srgbClr val="262626"/>
                </a:solidFill>
              </a:rPr>
              <a:t> конференція « Історія </a:t>
            </a:r>
            <a:r>
              <a:rPr lang="uk-UA" i="1" dirty="0" err="1" smtClean="0">
                <a:solidFill>
                  <a:srgbClr val="262626"/>
                </a:solidFill>
              </a:rPr>
              <a:t>Тернопілля</a:t>
            </a:r>
            <a:r>
              <a:rPr lang="uk-UA" i="1" dirty="0" smtClean="0">
                <a:solidFill>
                  <a:srgbClr val="262626"/>
                </a:solidFill>
              </a:rPr>
              <a:t> у вимірі її визначних діячів та подій» — 2019( </a:t>
            </a:r>
            <a:r>
              <a:rPr lang="uk-UA" i="1" dirty="0" err="1" smtClean="0">
                <a:solidFill>
                  <a:srgbClr val="262626"/>
                </a:solidFill>
              </a:rPr>
              <a:t>Феньо</a:t>
            </a:r>
            <a:r>
              <a:rPr lang="uk-UA" i="1" dirty="0" smtClean="0">
                <a:solidFill>
                  <a:srgbClr val="262626"/>
                </a:solidFill>
              </a:rPr>
              <a:t> М. )</a:t>
            </a:r>
            <a:r>
              <a:rPr lang="en-US" i="1" dirty="0">
                <a:solidFill>
                  <a:srgbClr val="262626"/>
                </a:solidFill>
              </a:rPr>
              <a:t/>
            </a:r>
            <a:br>
              <a:rPr lang="en-US" i="1" dirty="0">
                <a:solidFill>
                  <a:srgbClr val="262626"/>
                </a:solidFill>
              </a:rPr>
            </a:br>
            <a:endParaRPr lang="en-US" i="1" dirty="0">
              <a:solidFill>
                <a:srgbClr val="262626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6C22FCAC-D7EC-4A52-B153-FF761E2235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Місце для зображення 5" descr="Зображення, що містить у приміщенні, стоячий, грається, кімната&#10;&#10;Автоматично згенерований опис">
            <a:extLst>
              <a:ext uri="{FF2B5EF4-FFF2-40B4-BE49-F238E27FC236}">
                <a16:creationId xmlns="" xmlns:a16="http://schemas.microsoft.com/office/drawing/2014/main" id="{CD1B08F5-95FD-4FA8-AD3B-4FADC2A39A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74" r="31974"/>
          <a:stretch>
            <a:fillRect/>
          </a:stretch>
        </p:blipFill>
        <p:spPr>
          <a:xfrm>
            <a:off x="6694268" y="609602"/>
            <a:ext cx="3581324" cy="5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3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у приміщенні, ліжко, сидить, кімната&#10;&#10;Автоматично згенерований опис">
            <a:extLst>
              <a:ext uri="{FF2B5EF4-FFF2-40B4-BE49-F238E27FC236}">
                <a16:creationId xmlns="" xmlns:a16="http://schemas.microsoft.com/office/drawing/2014/main" id="{DF470D80-8FFD-41DD-AA8C-96E830900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95" r="-2" b="12141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Рисунок 6" descr="Зображення, що містить особа, у приміщенні, сидить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578A679E-AFEF-425B-871A-888599538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33" r="-3" b="10414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Рисунок 2" descr="Зображення, що містить стоячий, передній, торт, позує&#10;&#10;Автоматично згенерований опис">
            <a:extLst>
              <a:ext uri="{FF2B5EF4-FFF2-40B4-BE49-F238E27FC236}">
                <a16:creationId xmlns="" xmlns:a16="http://schemas.microsoft.com/office/drawing/2014/main" id="{A50E8EC6-9DE5-4B18-BB8C-45748D96F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" r="-2" b="-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 descr="Зображення, що містить особа, стоячий, група, люди&#10;&#10;Автоматично згенерований опис">
            <a:extLst>
              <a:ext uri="{FF2B5EF4-FFF2-40B4-BE49-F238E27FC236}">
                <a16:creationId xmlns="" xmlns:a16="http://schemas.microsoft.com/office/drawing/2014/main" id="{B7724CAC-DC9B-4F76-AB39-91DBFD8983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85" r="-2" b="2676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5751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99C5CFC-075D-4F3F-9F9F-661FE5402C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C8D7C43-09CE-4135-B728-76800AC35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EF55059-E28F-4AFA-9147-69F50C4E64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83B832-AA89-4082-98A3-E5AA78763C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591C4AB-3C35-4B64-BB09-94D736BD49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EED47D7-3B89-48AD-96EB-9331E99785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71B91E85-CDB4-4C8E-B726-CD3A3D16E3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273F91E-3134-4AC7-9283-19083396C1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5D5D60B-A0DD-4EFF-A5DB-D341822DF9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C179E6F6-18CD-41CE-AA0A-B192F1977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0A2686C0-36E5-4A15-857E-A19050A44A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C1B7B1B9-1FA9-440D-9BA2-2AC6193F48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099A03-7A2C-4FA0-ABD0-17A3B5CF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160" y="3713869"/>
            <a:ext cx="9989677" cy="237744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2015 — Всеукраїнський конкурс на кращий план — конспект уроку з елементами </a:t>
            </a:r>
            <a:r>
              <a:rPr lang="uk-UA" sz="18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медіаосвіти</a:t>
            </a: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18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медіаграмотності</a:t>
            </a: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2015—2016 — Всеукраїнський конкурс «Учитель року» ( переможець районного етапу)</a:t>
            </a:r>
            <a:b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2018 — Міжнародний конкурс творчих робіт « Уроки війни та Голокосту — уроки толерантності» ( ІІІ місце)</a:t>
            </a:r>
            <a:b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2019 — Міждисциплінарний конкурс наукових і мистецьких робіт «Голодомор 1932—1933 років </a:t>
            </a:r>
            <a:r>
              <a:rPr lang="uk-UA" sz="18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—геноцид</a:t>
            </a:r>
            <a:r>
              <a:rPr lang="uk-UA" sz="18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Українського народу: історія, пам'ять, уроки на майбутнє» ( ІІІ місце)</a:t>
            </a:r>
            <a:endParaRPr lang="uk-UA" sz="1800" i="1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BC1981E-AB48-4C7D-B260-7FDA534252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знак, їжа, телефон, вулиця&#10;&#10;Автоматично згенерований опис">
            <a:extLst>
              <a:ext uri="{FF2B5EF4-FFF2-40B4-BE49-F238E27FC236}">
                <a16:creationId xmlns="" xmlns:a16="http://schemas.microsoft.com/office/drawing/2014/main" id="{2091D446-EE7C-4253-A415-F0ED64A644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593" y="1313168"/>
            <a:ext cx="2032781" cy="2710374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біла дошка&#10;&#10;Автоматично згенерований опис">
            <a:extLst>
              <a:ext uri="{FF2B5EF4-FFF2-40B4-BE49-F238E27FC236}">
                <a16:creationId xmlns="" xmlns:a16="http://schemas.microsoft.com/office/drawing/2014/main" id="{96B7A7CB-24A8-4374-9012-93F34B393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1160" y="1313168"/>
            <a:ext cx="2032782" cy="2710376"/>
          </a:xfrm>
          <a:prstGeom prst="rect">
            <a:avLst/>
          </a:prstGeom>
        </p:spPr>
      </p:pic>
      <p:pic>
        <p:nvPicPr>
          <p:cNvPr id="7" name="Місце для вмісту 11" descr="Зображення, що містить їжа&#10;&#10;Автоматично згенерований опис">
            <a:extLst>
              <a:ext uri="{FF2B5EF4-FFF2-40B4-BE49-F238E27FC236}">
                <a16:creationId xmlns="" xmlns:a16="http://schemas.microsoft.com/office/drawing/2014/main" id="{939F364B-1592-40C4-A20B-22730E348A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8489" y="1301185"/>
            <a:ext cx="2032782" cy="2710376"/>
          </a:xfrm>
          <a:prstGeom prst="rect">
            <a:avLst/>
          </a:prstGeom>
        </p:spPr>
      </p:pic>
      <p:pic>
        <p:nvPicPr>
          <p:cNvPr id="6" name="Місце для вмісту 9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D40A1DA0-26FA-4476-B826-E44DC724C0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1832" y="1301185"/>
            <a:ext cx="2037335" cy="26895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80824" y="618979"/>
            <a:ext cx="59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ПРОФЕСІЙНІ ЗДОБУТКИ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25244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="" xmlns:a16="http://schemas.microsoft.com/office/drawing/2014/main" id="{56827C3C-D52F-46CE-A441-3CD6A1A6A0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="" xmlns:a16="http://schemas.microsoft.com/office/drawing/2014/main" id="{F52A8B51-0A89-497B-B882-6658E029A3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B1CEFBF-6F09-4052-862B-E219DA157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FDDA1860-D627-4FFE-BED0-8CBEA5E9D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976" y="1207953"/>
            <a:ext cx="2880360" cy="38404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CB5D417-2A71-445D-B4C7-9E814D633D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книга, їжа&#10;&#10;Автоматично згенерований опис">
            <a:extLst>
              <a:ext uri="{FF2B5EF4-FFF2-40B4-BE49-F238E27FC236}">
                <a16:creationId xmlns="" xmlns:a16="http://schemas.microsoft.com/office/drawing/2014/main" id="{E2872716-A74E-4FA2-8854-C1E117CA65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0" r="12839"/>
          <a:stretch/>
        </p:blipFill>
        <p:spPr>
          <a:xfrm>
            <a:off x="968338" y="845898"/>
            <a:ext cx="2880360" cy="4921104"/>
          </a:xfrm>
          <a:prstGeom prst="rect">
            <a:avLst/>
          </a:prstGeom>
        </p:spPr>
      </p:pic>
      <p:pic>
        <p:nvPicPr>
          <p:cNvPr id="15" name="Рисунок 14" descr="Зображення, що містить текст, біла дошка, їжа&#10;&#10;Автоматично згенерований опис">
            <a:extLst>
              <a:ext uri="{FF2B5EF4-FFF2-40B4-BE49-F238E27FC236}">
                <a16:creationId xmlns="" xmlns:a16="http://schemas.microsoft.com/office/drawing/2014/main" id="{FC5CD027-0A1B-4E07-B924-6C82C81B4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4579" y="1207953"/>
            <a:ext cx="2879083" cy="38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28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0C5D3F74-E802-4001-992D-2FC6362B5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1D83C27A-915E-43FE-863C-EEC47227C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4236" y="650497"/>
            <a:ext cx="1851467" cy="246862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A0CAF45F-2F17-4131-91FF-470CB1CBE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, біла дошка&#10;&#10;Автоматично згенерований опис">
            <a:extLst>
              <a:ext uri="{FF2B5EF4-FFF2-40B4-BE49-F238E27FC236}">
                <a16:creationId xmlns="" xmlns:a16="http://schemas.microsoft.com/office/drawing/2014/main" id="{88C379FD-8EFF-4D5A-95A9-66F4DDAD3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Зображення, що містить текст, біла дошка&#10;&#10;Автоматично згенерований опис">
            <a:extLst>
              <a:ext uri="{FF2B5EF4-FFF2-40B4-BE49-F238E27FC236}">
                <a16:creationId xmlns="" xmlns:a16="http://schemas.microsoft.com/office/drawing/2014/main" id="{5CAF1E0C-6E18-4AEC-9AF1-33EAB6988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720131" y="3361073"/>
            <a:ext cx="2439677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71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D0587-05FF-485A-94C5-F9B7917C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669303"/>
            <a:ext cx="10680569" cy="1668543"/>
          </a:xfrm>
        </p:spPr>
        <p:txBody>
          <a:bodyPr anchor="t">
            <a:noAutofit/>
          </a:bodyPr>
          <a:lstStyle/>
          <a:p>
            <a:r>
              <a:rPr lang="uk-UA" sz="3600" b="1" i="1" u="sng" dirty="0"/>
              <a:t>Підвищення кваліфікації—невід'ємна складова педагогічного самовдосконалення, всебічного розвитку</a:t>
            </a:r>
            <a:r>
              <a:rPr lang="en-US" sz="3600" b="1" i="1" u="sng" dirty="0"/>
              <a:t> </a:t>
            </a:r>
            <a:r>
              <a:rPr lang="uk-UA" sz="3600" b="1" i="1" u="sng" dirty="0"/>
              <a:t>особистості педагога</a:t>
            </a:r>
            <a:r>
              <a:rPr lang="uk-UA" sz="3600" dirty="0"/>
              <a:t/>
            </a:r>
            <a:br>
              <a:rPr lang="uk-UA" sz="3600" dirty="0"/>
            </a:br>
            <a:endParaRPr lang="uk-UA" sz="3600" dirty="0"/>
          </a:p>
        </p:txBody>
      </p:sp>
      <p:pic>
        <p:nvPicPr>
          <p:cNvPr id="13" name="Місце для вмісту 12" descr="Зображення, що містить текст, телефон&#10;&#10;Автоматично згенерований опис">
            <a:extLst>
              <a:ext uri="{FF2B5EF4-FFF2-40B4-BE49-F238E27FC236}">
                <a16:creationId xmlns="" xmlns:a16="http://schemas.microsoft.com/office/drawing/2014/main" id="{8D0FC539-847D-498A-A247-5653499C2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93499"/>
            <a:ext cx="4982186" cy="3244214"/>
          </a:xfrm>
        </p:spPr>
      </p:pic>
      <p:pic>
        <p:nvPicPr>
          <p:cNvPr id="15" name="Місце для вмісту 14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18E51655-09F0-430C-92E2-3B5900CA76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844" y="2593499"/>
            <a:ext cx="4718050" cy="3244215"/>
          </a:xfrm>
        </p:spPr>
      </p:pic>
    </p:spTree>
    <p:extLst>
      <p:ext uri="{BB962C8B-B14F-4D97-AF65-F5344CB8AC3E}">
        <p14:creationId xmlns:p14="http://schemas.microsoft.com/office/powerpoint/2010/main" xmlns="" val="17497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8A65D9-ADC0-450A-8E85-F302E9B5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6" y="1077249"/>
            <a:ext cx="3718455" cy="1371600"/>
          </a:xfrm>
        </p:spPr>
        <p:txBody>
          <a:bodyPr/>
          <a:lstStyle/>
          <a:p>
            <a:r>
              <a:rPr lang="uk-UA" b="1" dirty="0"/>
              <a:t>ТВОРЧІ ДОРОБКИ: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A15445EF-76A4-49B1-820F-F549C2FA8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— Методичне забезпечення використання інноваційних технологій на </a:t>
            </a:r>
            <a:r>
              <a:rPr lang="uk-UA" dirty="0" err="1"/>
              <a:t>уроках</a:t>
            </a:r>
            <a:r>
              <a:rPr lang="uk-UA" dirty="0"/>
              <a:t> історії та в позаурочній роботі для активізації національно—патріотичного виховання:</a:t>
            </a:r>
          </a:p>
          <a:p>
            <a:r>
              <a:rPr lang="uk-UA" dirty="0"/>
              <a:t>Програма факультативу/історичного гуртка </a:t>
            </a:r>
            <a:r>
              <a:rPr lang="uk-UA" dirty="0" smtClean="0"/>
              <a:t>«Злочини </a:t>
            </a:r>
            <a:r>
              <a:rPr lang="uk-UA" dirty="0"/>
              <a:t>тоталітарних режимів в Україні у 20—40х роках ХХ ст.» для учнів 10—11 класів; методичні розробки практичних занять до даної програми.</a:t>
            </a:r>
          </a:p>
          <a:p>
            <a:r>
              <a:rPr lang="uk-UA" dirty="0"/>
              <a:t> — «Про основні засади національно—патріотичного виховання в школі»</a:t>
            </a:r>
          </a:p>
          <a:p>
            <a:r>
              <a:rPr lang="uk-UA" dirty="0"/>
              <a:t> — Методичні поради щодо підготовки та проведення урочистої конференції з нагоди 555 річниці першої писемної згадки про Підволочиськ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257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BD642B1-E8A0-4B5B-8E4A-D8EF15A08E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41D71B9-BFD9-40DE-BC3B-E64BA2895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2504B9E-D812-4C78-9981-5F48C1288A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F886AB1-61BE-4427-BED7-571CF1EF1C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912E8F6-1094-49C1-B7CD-CC46B33D6F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870FE29-3AF7-4226-8303-7C1B0B8E1F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EADC149-CD55-4758-8274-DE559C2D9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F5F21A5-EBE7-479C-8060-436411ABE9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DFBCAD5-F50D-4A25-B92A-27B7536CEA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2FC379-1E76-4E8D-B3C3-B92A38D1FB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2A33050-653F-4C9B-AD39-F13DDC07B8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FCEC52-C6DB-4408-9217-5379A6A3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3992371"/>
            <a:ext cx="9989677" cy="11865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2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22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Статті в </a:t>
            </a:r>
            <a:r>
              <a:rPr lang="en-US" sz="2000" i="1" kern="1200" cap="none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газеті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«</a:t>
            </a:r>
            <a:r>
              <a:rPr lang="en-US" sz="20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Гомін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волі»:</a:t>
            </a:r>
            <a:b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« Про презентацію книги </a:t>
            </a:r>
            <a:r>
              <a:rPr lang="en-US" sz="2000" i="1" kern="1200" cap="none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Ю.Мокрія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«</a:t>
            </a:r>
            <a:r>
              <a:rPr lang="en-US" sz="20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Містечко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»(2015); Враження від подорожі до Єрусалиму»(2016); інтерв'ю в </a:t>
            </a:r>
            <a:r>
              <a:rPr lang="en-US" sz="2000" i="1" kern="1200" cap="none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газеті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«</a:t>
            </a:r>
            <a:r>
              <a:rPr lang="en-US" sz="20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Свобода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»(2017); 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«</a:t>
            </a:r>
            <a:r>
              <a:rPr lang="en-US" sz="2000" i="1" kern="1200" cap="none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Герман</a:t>
            </a:r>
            <a:r>
              <a:rPr lang="en-US" sz="2000" i="1" kern="1200" cap="none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Кестен—всесвітньовідомий поет, критик, гуманіст»(2018)</a:t>
            </a:r>
            <a:r>
              <a:rPr lang="en-US" sz="16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1600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600" i="1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9ADDD7F-F86A-4D21-9FFC-1162590308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72202" y="1092199"/>
            <a:ext cx="7240536" cy="258114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2C16E6AA-39C6-42BB-9218-4C6F469AE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474" y="1258061"/>
            <a:ext cx="1687068" cy="2249424"/>
          </a:xfrm>
          <a:prstGeom prst="rect">
            <a:avLst/>
          </a:prstGeom>
        </p:spPr>
      </p:pic>
      <p:pic>
        <p:nvPicPr>
          <p:cNvPr id="4" name="Рисунок 3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6B925E2F-F0C6-4B46-90A6-5F74AA153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6890" y="1258060"/>
            <a:ext cx="1687068" cy="224942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8FE25E0-67F5-4DF1-B910-D915A43A19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981200" y="5262441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93698" y="675250"/>
            <a:ext cx="386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ДРУКОВАНІ ПУБЛІКАЦІЇ</a:t>
            </a:r>
            <a:endParaRPr lang="uk-UA" sz="2000" i="1" dirty="0"/>
          </a:p>
        </p:txBody>
      </p:sp>
    </p:spTree>
    <p:extLst>
      <p:ext uri="{BB962C8B-B14F-4D97-AF65-F5344CB8AC3E}">
        <p14:creationId xmlns:p14="http://schemas.microsoft.com/office/powerpoint/2010/main" xmlns="" val="36300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1AC99195-E166-4794-949A-25BF6C34B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30" y="1123527"/>
            <a:ext cx="3453600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36FB090C-852B-4B8F-B64A-D6C3C79E9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9200" y="1123527"/>
            <a:ext cx="3453600" cy="4604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Зображення, що містить текст, їжа&#10;&#10;Автоматично згенерований опис">
            <a:extLst>
              <a:ext uri="{FF2B5EF4-FFF2-40B4-BE49-F238E27FC236}">
                <a16:creationId xmlns="" xmlns:a16="http://schemas.microsoft.com/office/drawing/2014/main" id="{5BDE3216-2439-485A-B728-D2755CC6E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270" y="1123527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2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617B5E7-82EF-4F98-88F9-C0D5A5E8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DA38C96-883D-497B-8F5D-D7E435243D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B488A02-ECF8-47A5-806C-8CDF9935E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40566D3B-3450-407D-9C9E-622BF0D978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4FE625F-F961-4FE5-95C8-0AE28A5D55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54A39E9-7329-429E-AA37-5988745878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1D39ECD8-0E3E-43C1-9E56-3604E9A15E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B592F0F-402B-4FF5-BC6B-00A024655A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8EF0DA20-3B85-45BF-BA3A-BFB1E8447C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777C3F1-A465-43B3-85B0-DD54F9F152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DB29FDA-E291-482E-AAF5-3E0C5C3214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0024A88-E45C-43D3-B94F-346AF518B1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1DA779-805B-4A0A-AADF-88C7F626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-225094"/>
            <a:ext cx="11587089" cy="10342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ПОШИРЕННЯ І ВПРОВАДЖЕННЯ ДОСВІДУ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CBA809F7-551C-41E7-A5D8-0CF634132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316" y="543113"/>
            <a:ext cx="5387927" cy="5759214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Майстер — клас на районному семінарі вчителів історії та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суспільсвознавчих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дисциплін «Активізація національно-патріотичного виховання учнів засобами  впровадження інноваційних технологій»</a:t>
            </a:r>
          </a:p>
          <a:p>
            <a:pPr>
              <a:lnSpc>
                <a:spcPct val="9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в рамках обміну досвідом під час міжнародної школи-семінару в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Яд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Вашем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(Єрусалим) «Світ, що зник...»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на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науково-практичніц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конференції « М.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Грушевський-видатний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вчений, політик, громадський, державний діяч»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на районній конференції працівників освіти « Національно-патріотичне виховання в навчально-виховному процесі»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на районному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семінарі-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практикумі керівників експедиційних загонів Всеукраїнської краєзнавчої конференції « Моя Батьківщина — Україна»</a:t>
            </a:r>
          </a:p>
          <a:p>
            <a:pPr>
              <a:lnSpc>
                <a:spcPct val="9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2017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на науково — практичній конференції до 75 річниці створення УПА  « Шляхи активізації дослідницько-пошукової роботи»</a:t>
            </a:r>
          </a:p>
          <a:p>
            <a:pPr>
              <a:lnSpc>
                <a:spcPct val="9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2018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Участь у круглому столі з нагоди відкриття пам'ятної дошки  Г.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Кестену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Виступ на науково-практичній конференції «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Надзбруччя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в Українській революції 1917—1921 років» « Українська революція 1917—1921років: уроки історії»</a:t>
            </a:r>
          </a:p>
          <a:p>
            <a:pPr>
              <a:lnSpc>
                <a:spcPct val="90000"/>
              </a:lnSpc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 algn="l">
              <a:lnSpc>
                <a:spcPct val="90000"/>
              </a:lnSpc>
              <a:buFont typeface="Arial"/>
              <a:buChar char="•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Проведення історичної гутірки з нагоди Листопадового зриву для учасників теренової гри «Пласту»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Зображення, що містить особа, у приміщенні, стоячий, люди&#10;&#10;Автоматично згенерований опис">
            <a:extLst>
              <a:ext uri="{FF2B5EF4-FFF2-40B4-BE49-F238E27FC236}">
                <a16:creationId xmlns="" xmlns:a16="http://schemas.microsoft.com/office/drawing/2014/main" id="{2E9C6611-4BC1-40FE-87E1-8D003C470C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88" r="6" b="15814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18F8D27-BFDB-4BF9-A512-FF930275B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="" xmlns:a16="http://schemas.microsoft.com/office/drawing/2014/main" id="{1234C760-BCBB-4CAD-B661-E01143513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48" r="9075" b="-1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6" name="Місце для вмісту 5" descr="Зображення, що містить у приміщенні, особа, стеля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63B17085-FE0E-417B-AA4C-C6506BB98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r="-2" b="22911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3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ображення, що містить особа, у приміщенні, стоячий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87707AE2-5802-4102-9C9F-DAA14F8DF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4" r="17034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стеля, люди&#10;&#10;Автоматично згенерований опис">
            <a:extLst>
              <a:ext uri="{FF2B5EF4-FFF2-40B4-BE49-F238E27FC236}">
                <a16:creationId xmlns="" xmlns:a16="http://schemas.microsoft.com/office/drawing/2014/main" id="{5FFF60CA-CB49-46CE-A056-0BCC7DC9E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51" r="-1" b="-1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3" name="Рисунок 12" descr="Зображення, що містить у приміщенні, особа, стіл, дитина&#10;&#10;Автоматично згенерований опис">
            <a:extLst>
              <a:ext uri="{FF2B5EF4-FFF2-40B4-BE49-F238E27FC236}">
                <a16:creationId xmlns="" xmlns:a16="http://schemas.microsoft.com/office/drawing/2014/main" id="{AA055CB9-DCF8-451D-B3D6-C12F012CFB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6" r="10721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Рисунок 2" descr="Зображення, що містить стеля, у приміщенні, особа, стоячий&#10;&#10;Автоматично згенерований опис">
            <a:extLst>
              <a:ext uri="{FF2B5EF4-FFF2-40B4-BE49-F238E27FC236}">
                <a16:creationId xmlns="" xmlns:a16="http://schemas.microsoft.com/office/drawing/2014/main" id="{34DC2122-C370-4E5F-B9BC-3DA8AF4D5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6" r="2330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Рисунок 4" descr="Зображення, що містить у приміщенні, стеля, кімната, стіл&#10;&#10;Автоматично згенерований опис">
            <a:extLst>
              <a:ext uri="{FF2B5EF4-FFF2-40B4-BE49-F238E27FC236}">
                <a16:creationId xmlns="" xmlns:a16="http://schemas.microsoft.com/office/drawing/2014/main" id="{7AC015D5-033C-4C03-841B-995ECBB3D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20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Рисунок 6" descr="Зображення, що містить особа, надворі, стоячий, група&#10;&#10;Автоматично згенерований опис">
            <a:extLst>
              <a:ext uri="{FF2B5EF4-FFF2-40B4-BE49-F238E27FC236}">
                <a16:creationId xmlns="" xmlns:a16="http://schemas.microsoft.com/office/drawing/2014/main" id="{E8C93AFE-8DE5-4972-BAF3-4077528BB2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2" r="-3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2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FB5D1BB-0703-437B-BD1E-1D07F8A27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3886586B-3F0F-4593-B272-AE75AD0F09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20DEB59-BF94-41B5-8F16-8B10442EE0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9A3BEF6F-FC03-43B1-8D1B-8DA3A360DB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F49BA32-A501-4C79-9A72-92587AB9EE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83F92AF-2403-4558-B1D7-72130A1E4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A440FBE6-72B7-43D4-A8EB-FDBC35FE5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47B8492-BC4D-4046-B35A-C38E03494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7264A7B-BD07-443B-B4AE-B7D112274D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D9B85B4-ACC6-412B-BC6B-2163BCCDFB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17D5E57D-F913-44D3-9AF3-FCDFAE64F7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BCF01E4E-4102-455A-BC41-D5F848B941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6652DC1-CA18-4263-AC06-BAB0B05EC7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C6485BA2-AF4A-4FD6-961C-37213540A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z="2000" dirty="0" smtClean="0"/>
              <a:t>Досвід дає позитивні результати. Тож ставлю перед собою завдання на подальшу роботу над ним та його вдосконалення</a:t>
            </a:r>
            <a:endParaRPr lang="uk-UA" sz="2000" dirty="0"/>
          </a:p>
        </p:txBody>
      </p:sp>
      <p:pic>
        <p:nvPicPr>
          <p:cNvPr id="5" name="Місце для вмісту 4" descr="Зображення, що містить у приміщенні, монітор, екран, сидить&#10;&#10;Автоматично згенерований опис">
            <a:extLst>
              <a:ext uri="{FF2B5EF4-FFF2-40B4-BE49-F238E27FC236}">
                <a16:creationId xmlns="" xmlns:a16="http://schemas.microsoft.com/office/drawing/2014/main" id="{AE54F4C1-E365-459C-8EAC-57737C798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2" r="2" b="674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3515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F51F97-E805-4F96-8483-48DB70F3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650449"/>
            <a:ext cx="10576876" cy="1800520"/>
          </a:xfrm>
        </p:spPr>
        <p:txBody>
          <a:bodyPr anchor="t">
            <a:normAutofit fontScale="90000"/>
          </a:bodyPr>
          <a:lstStyle/>
          <a:p>
            <a:r>
              <a:rPr lang="uk-UA" b="1" i="1" dirty="0"/>
              <a:t>Праця педагога— робота на перспективу, адже, майбутнє в руках молоді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4FE77840-FA5C-4618-9719-4A47F2D14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441" y="2560320"/>
            <a:ext cx="4718304" cy="3310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dirty="0" smtClean="0"/>
              <a:t>СУЧАСНІЙ </a:t>
            </a:r>
            <a:r>
              <a:rPr lang="uk-UA" sz="2000" b="1" dirty="0"/>
              <a:t>ШКОЛІ ПОТРІБНО:</a:t>
            </a:r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i="1" dirty="0"/>
              <a:t>— розвиток та саморозвиток учня як суб'єкта пізнання;</a:t>
            </a:r>
          </a:p>
          <a:p>
            <a:pPr marL="0" indent="0">
              <a:buNone/>
            </a:pPr>
            <a:r>
              <a:rPr lang="uk-UA" i="1" dirty="0"/>
              <a:t> — створення максимальних можливостей для його самореалізації;</a:t>
            </a:r>
          </a:p>
          <a:p>
            <a:pPr marL="0" indent="0">
              <a:buNone/>
            </a:pPr>
            <a:r>
              <a:rPr lang="uk-UA" i="1" dirty="0"/>
              <a:t> — виховання патріотичних почуттів, формування громадянських </a:t>
            </a:r>
            <a:r>
              <a:rPr lang="uk-UA" i="1" dirty="0" err="1"/>
              <a:t>компетентностей</a:t>
            </a:r>
            <a:endParaRPr lang="uk-UA" i="1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73092A37-C789-46EE-ACD2-D66459111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419643"/>
            <a:ext cx="5340096" cy="3840479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uk-UA" sz="4500" b="1" i="1" u="sng" dirty="0"/>
              <a:t>ЗАПОВІДІ ПЕДАГОГА</a:t>
            </a:r>
          </a:p>
          <a:p>
            <a:pPr marL="457200" indent="-457200"/>
            <a:r>
              <a:rPr lang="uk-UA" sz="4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Навчаючи інших, навчайся сам.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Шукай в учневі хороше.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Стеж за тим, щоб твої слова не розходилися з ділом.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Викладай енергійно, не зловживай моралізаторством.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Будь справедливим.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Постійно помічай зміни в особистості учня.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Будь з учнями поряд, але трішки попереду.</a:t>
            </a:r>
          </a:p>
          <a:p>
            <a:pPr marL="457200" indent="-457200"/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Дитина—особистість, яка володіє гідністю і здатна позитивно </a:t>
            </a:r>
            <a:r>
              <a:rPr lang="uk-UA" sz="4300" b="1" dirty="0" err="1">
                <a:latin typeface="Times New Roman" pitchFamily="18" charset="0"/>
                <a:cs typeface="Times New Roman" pitchFamily="18" charset="0"/>
              </a:rPr>
              <a:t>самореалізовуватися</a:t>
            </a:r>
            <a:r>
              <a:rPr lang="uk-UA" sz="43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732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49C117F-F390-437B-ADB0-57E87EFF3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EF42F8-2417-49A6-95CE-DE9503B0A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C6F623B-2003-4AED-B02F-541A150EC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D11837A-4F3D-419F-ACE2-E80B1EA28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411D1A-7E2C-4A36-BE32-BF7A8E1307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0742BC3-654B-4E41-9A6A-73A42E477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401732C-37EE-4B98-A709-9530173F38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54E48C8-2A00-4C54-BC9C-B18EE49E9C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E0A0544-8F52-43F0-AC3E-DF683908B5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F4057D3-A680-4443-9E51-ED920A691E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F6853A4-7B38-4FDE-B024-AE8BA71E73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86ADF4DB-4290-4441-8F8E-04152FE606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43BDCF-9EF9-4371-AF4E-99D922B4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4" y="982132"/>
            <a:ext cx="4586068" cy="2823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>« В ДИТИНСТВІ ВІДКРИВАЄШ МАТЕРИК, КОТРИЙ НАЗВЕТЬСЯ ПОТІМ —  БАТЬКІВЩИНА!»</a:t>
            </a:r>
            <a:br>
              <a:rPr lang="ru-RU" sz="2800" i="1" dirty="0"/>
            </a:br>
            <a:r>
              <a:rPr lang="ru-RU" sz="2800" dirty="0"/>
              <a:t>                     (</a:t>
            </a:r>
            <a:r>
              <a:rPr lang="ru-RU" sz="2800" dirty="0" err="1"/>
              <a:t>Ліна</a:t>
            </a:r>
            <a:r>
              <a:rPr lang="ru-RU" sz="2800" dirty="0"/>
              <a:t> Костенко)</a:t>
            </a:r>
            <a:r>
              <a:rPr lang="en-US" sz="3000" dirty="0">
                <a:solidFill>
                  <a:srgbClr val="262626"/>
                </a:solidFill>
              </a:rPr>
              <a:t/>
            </a:r>
            <a:br>
              <a:rPr lang="en-US" sz="3000" dirty="0">
                <a:solidFill>
                  <a:srgbClr val="262626"/>
                </a:solidFill>
              </a:rPr>
            </a:br>
            <a:endParaRPr lang="en-US" sz="3000" dirty="0">
              <a:solidFill>
                <a:srgbClr val="262626"/>
              </a:solidFill>
            </a:endParaRPr>
          </a:p>
        </p:txBody>
      </p:sp>
      <p:pic>
        <p:nvPicPr>
          <p:cNvPr id="3" name="Picture 2" descr="Результат пошуку зображень за запитом книжка з історії зображення&quot;">
            <a:extLst>
              <a:ext uri="{FF2B5EF4-FFF2-40B4-BE49-F238E27FC236}">
                <a16:creationId xmlns="" xmlns:a16="http://schemas.microsoft.com/office/drawing/2014/main" id="{593CF6D2-A1E3-4061-A47A-EA5747234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14"/>
          <a:stretch/>
        </p:blipFill>
        <p:spPr bwMode="auto">
          <a:xfrm>
            <a:off x="5418668" y="1890706"/>
            <a:ext cx="5469466" cy="3076584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Зображення, що містить особа, у приміщенні, фото, чоловік&#10;&#10;Автоматично згенерований опис">
            <a:extLst>
              <a:ext uri="{FF2B5EF4-FFF2-40B4-BE49-F238E27FC236}">
                <a16:creationId xmlns="" xmlns:a16="http://schemas.microsoft.com/office/drawing/2014/main" id="{49546C46-17D7-448B-A798-159CFF345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9218" y="3612554"/>
            <a:ext cx="2029573" cy="24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8140A2AE-C3D2-4FED-AF65-0DD4DF0B1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5" r="-3" b="1168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E941824C-9F96-4B4A-AAC2-DDDC7E30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28" r="1" b="1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8DFDC438-0180-4DEE-A2B9-CF1B04AF2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5" r="1009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CDEEB854-B18C-4FFA-BA27-A7239C5575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25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809EA27C-DE62-4CEC-A6D3-4FA9EF40A5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5D16F696-BFB3-4781-A120-793B9027E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8595" y="804334"/>
            <a:ext cx="3661409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="" xmlns:a16="http://schemas.microsoft.com/office/drawing/2014/main" id="{8B9E0775-2913-4597-BDDC-0754BC972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309" y="804334"/>
            <a:ext cx="3700779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5855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D6DABB5-1FC3-4E21-AC84-4685B03C9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3" cstate="print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C5790B5-250E-45E6-A05D-C3D1D459B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8158C4B-1BFE-4F6D-B2C1-0066FA119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0" name="Rounded Rectangle 17">
              <a:extLst>
                <a:ext uri="{FF2B5EF4-FFF2-40B4-BE49-F238E27FC236}">
                  <a16:creationId xmlns="" xmlns:a16="http://schemas.microsoft.com/office/drawing/2014/main" id="{4A8E3562-03A2-4AF3-89BB-B227ED3261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D9DF111-5BF8-4312-BECB-94BBCF29EC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2" name="Rounded Rectangle 20">
              <a:extLst>
                <a:ext uri="{FF2B5EF4-FFF2-40B4-BE49-F238E27FC236}">
                  <a16:creationId xmlns="" xmlns:a16="http://schemas.microsoft.com/office/drawing/2014/main" id="{9EEB3A31-82B4-41D6-BEAB-3CC49BBCBE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28C66B30-E9F1-40DD-A809-6A1282E237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5E81C7-4F13-412A-A47B-9BECFD0F2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400" b="1" i="1" dirty="0"/>
              <a:t>Кредо вчителя: 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uk-UA" sz="1800" b="1" i="1" u="sng" dirty="0"/>
              <a:t/>
            </a:r>
            <a:br>
              <a:rPr lang="uk-UA" sz="1800" b="1" i="1" u="sng" dirty="0"/>
            </a:br>
            <a:r>
              <a:rPr lang="uk-UA" sz="1800" i="1" u="sng" dirty="0"/>
              <a:t>«ХТО, ПЛЕКАЮЧИ СТАРЕ, ОПАНОВУЄ НОВЕ, ТОЙ МОЖЕ СТАТИ ВЧИТЕЛЕМ»</a:t>
            </a:r>
            <a:br>
              <a:rPr lang="uk-UA" sz="1800" i="1" u="sng" dirty="0"/>
            </a:br>
            <a:endParaRPr lang="uk-UA" sz="1800" i="1" u="sng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6FFCA440-E676-4F71-BCED-9A70B0BE2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7077" y="2799468"/>
            <a:ext cx="4288953" cy="675252"/>
          </a:xfrm>
        </p:spPr>
        <p:txBody>
          <a:bodyPr>
            <a:normAutofit fontScale="70000" lnSpcReduction="20000"/>
          </a:bodyPr>
          <a:lstStyle/>
          <a:p>
            <a:endParaRPr lang="en-US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Конфуцій</a:t>
            </a:r>
          </a:p>
          <a:p>
            <a:endParaRPr lang="uk-UA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14319AF2-886A-4C5D-B34C-17FCB0267E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6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575D7A7-3C36-4508-9BC6-70A93BD3C4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C964A0D-06B7-4C16-AC9F-20ADDA8059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5703F5C-55DF-45CD-BC3F-3BE8F1033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8C7134F-70F9-4826-A97E-9B39AEA08F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351E73-B6DD-4B56-8EE9-C16B5711C4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E446D0E-6531-40B7-A182-FB86024397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22C7FDF9-C2A1-45C5-A49B-8B1CA2A3C0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/>
          </a:blipFill>
          <a:ln w="15875" cap="flat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D8988FF-4B5F-49A9-BB7F-B49C1610F1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0C63869-A0DD-4546-A0B1-F65F20C70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32664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2800" b="1" i="1" dirty="0" smtClean="0"/>
              <a:t>Методична проблема, над якою я працюю: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endParaRPr lang="en-US" sz="1800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 i="1" dirty="0"/>
              <a:t>«ВИКОРИСТАННЯ ІННОВАЦІЙНИХ ТЕХНОЛОГІЙ НА УРОКАХ ІСТОРІЇ ТА В ПОЗАУРОЧНІЙ РОБОТІ З МЕТОЮ АКТИВІЗАЦІЇ </a:t>
            </a:r>
            <a:r>
              <a:rPr lang="en-US" sz="2200" i="1" dirty="0" smtClean="0"/>
              <a:t>НАЦІОНАЛЬНО</a:t>
            </a:r>
            <a:r>
              <a:rPr lang="uk-UA" sz="2200" i="1" dirty="0" smtClean="0"/>
              <a:t> </a:t>
            </a:r>
            <a:r>
              <a:rPr lang="en-US" sz="2200" i="1" dirty="0" smtClean="0"/>
              <a:t>—</a:t>
            </a:r>
            <a:r>
              <a:rPr lang="uk-UA" sz="2200" i="1" dirty="0" smtClean="0"/>
              <a:t> </a:t>
            </a:r>
            <a:r>
              <a:rPr lang="en-US" sz="2200" i="1" dirty="0" smtClean="0"/>
              <a:t>ПАТРІОТИЧНОГО </a:t>
            </a:r>
            <a:r>
              <a:rPr lang="en-US" sz="2200" i="1" dirty="0"/>
              <a:t>ВИХОВАННЯ»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E580401-353D-4D90-9CA7-316BFD718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94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575D7A7-3C36-4508-9BC6-70A93BD3C4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C964A0D-06B7-4C16-AC9F-20ADDA8059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5703F5C-55DF-45CD-BC3F-3BE8F1033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8C7134F-70F9-4826-A97E-9B39AEA08F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351E73-B6DD-4B56-8EE9-C16B5711C4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E446D0E-6531-40B7-A182-FB86024397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D6DABB5-1FC3-4E21-AC84-4685B03C9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 cstate="print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C5790B5-250E-45E6-A05D-C3D1D459B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8158C4B-1BFE-4F6D-B2C1-0066FA119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21" name="Rounded Rectangle 17">
              <a:extLst>
                <a:ext uri="{FF2B5EF4-FFF2-40B4-BE49-F238E27FC236}">
                  <a16:creationId xmlns="" xmlns:a16="http://schemas.microsoft.com/office/drawing/2014/main" id="{4A8E3562-03A2-4AF3-89BB-B227ED3261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D9DF111-5BF8-4312-BECB-94BBCF29EC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0" name="Rounded Rectangle 20">
              <a:extLst>
                <a:ext uri="{FF2B5EF4-FFF2-40B4-BE49-F238E27FC236}">
                  <a16:creationId xmlns="" xmlns:a16="http://schemas.microsoft.com/office/drawing/2014/main" id="{9EEB3A31-82B4-41D6-BEAB-3CC49BBCBE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3">
              <a:extLst>
                <a:ext uri="{FF2B5EF4-FFF2-40B4-BE49-F238E27FC236}">
                  <a16:creationId xmlns="" xmlns:a16="http://schemas.microsoft.com/office/drawing/2014/main" id="{28C66B30-E9F1-40DD-A809-6A1282E237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463674-D7DD-466B-99CF-F37AA00E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630" y="1721799"/>
            <a:ext cx="7259506" cy="16616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000" b="1" i="1" dirty="0" smtClean="0"/>
              <a:t>Актуальність проблеми: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В розбудові </a:t>
            </a:r>
            <a:r>
              <a:rPr lang="uk-UA" sz="2000" dirty="0"/>
              <a:t>Української </a:t>
            </a:r>
            <a:r>
              <a:rPr lang="uk-UA" sz="2000" dirty="0" smtClean="0"/>
              <a:t>держави постає першочергове завдання </a:t>
            </a:r>
            <a:r>
              <a:rPr lang="uk-UA" sz="2000" dirty="0" err="1" smtClean="0"/>
              <a:t>—формування</a:t>
            </a:r>
            <a:r>
              <a:rPr lang="uk-UA" sz="2000" dirty="0" smtClean="0"/>
              <a:t> світоглядної позиції, національної свідомості, відродження духовності та історичної пам'яті українського народу.</a:t>
            </a:r>
            <a:br>
              <a:rPr lang="uk-UA" sz="2000" dirty="0" smtClean="0"/>
            </a:br>
            <a:endParaRPr lang="uk-UA" sz="20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45652E16-9916-4697-8FB6-8FBB74EC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1" i="1" dirty="0" smtClean="0"/>
              <a:t>Мета: </a:t>
            </a:r>
          </a:p>
          <a:p>
            <a:pPr>
              <a:lnSpc>
                <a:spcPct val="90000"/>
              </a:lnSpc>
            </a:pPr>
            <a:r>
              <a:rPr lang="uk-UA" sz="1800" dirty="0" smtClean="0"/>
              <a:t>Формування в учнів громадянської компетентності;  </a:t>
            </a:r>
            <a:r>
              <a:rPr lang="uk-UA" sz="1800" dirty="0" smtClean="0"/>
              <a:t>виховання </a:t>
            </a:r>
            <a:r>
              <a:rPr lang="uk-UA" sz="1800" dirty="0" smtClean="0"/>
              <a:t>соціально орієнтованої особистості та становлення її активної громадянської позиції.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cxnSp>
        <p:nvCxnSpPr>
          <p:cNvPr id="32" name="Straight Connector 25">
            <a:extLst>
              <a:ext uri="{FF2B5EF4-FFF2-40B4-BE49-F238E27FC236}">
                <a16:creationId xmlns="" xmlns:a16="http://schemas.microsoft.com/office/drawing/2014/main" id="{14319AF2-886A-4C5D-B34C-17FCB0267E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34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575D7A7-3C36-4508-9BC6-70A93BD3C4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C964A0D-06B7-4C16-AC9F-20ADDA8059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5703F5C-55DF-45CD-BC3F-3BE8F1033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8C7134F-70F9-4826-A97E-9B39AEA08F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351E73-B6DD-4B56-8EE9-C16B5711C4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E446D0E-6531-40B7-A182-FB86024397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D6DABB5-1FC3-4E21-AC84-4685B03C9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 cstate="print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C5790B5-250E-45E6-A05D-C3D1D459B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8158C4B-1BFE-4F6D-B2C1-0066FA119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21" name="Rounded Rectangle 17">
              <a:extLst>
                <a:ext uri="{FF2B5EF4-FFF2-40B4-BE49-F238E27FC236}">
                  <a16:creationId xmlns="" xmlns:a16="http://schemas.microsoft.com/office/drawing/2014/main" id="{4A8E3562-03A2-4AF3-89BB-B227ED3261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D9DF111-5BF8-4312-BECB-94BBCF29EC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23" name="Rounded Rectangle 20">
              <a:extLst>
                <a:ext uri="{FF2B5EF4-FFF2-40B4-BE49-F238E27FC236}">
                  <a16:creationId xmlns="" xmlns:a16="http://schemas.microsoft.com/office/drawing/2014/main" id="{9EEB3A31-82B4-41D6-BEAB-3CC49BBCBE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8C66B30-E9F1-40DD-A809-6A1282E237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27AF15-FF30-4035-A7BF-EBDA47B1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32" y="1551203"/>
            <a:ext cx="7535336" cy="183546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uk-UA" sz="2000" b="1" dirty="0" smtClean="0"/>
              <a:t>Завдання: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1. Виховання громадян — патріотів, які розбудовують громадянське суспільство, сприймають і сповідують демократичні цінності.</a:t>
            </a:r>
            <a:br>
              <a:rPr lang="uk-UA" sz="2000" dirty="0" smtClean="0"/>
            </a:br>
            <a:r>
              <a:rPr lang="uk-UA" sz="2000" dirty="0" smtClean="0"/>
              <a:t>2. Виховання свідомої вільної людини з культурою волі та </a:t>
            </a:r>
            <a:r>
              <a:rPr lang="uk-UA" sz="2000" dirty="0" err="1" smtClean="0"/>
              <a:t>високорозвинутим</a:t>
            </a:r>
            <a:r>
              <a:rPr lang="uk-UA" sz="2000" dirty="0" smtClean="0"/>
              <a:t> почуттям національної честі та особистої гідності.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1515CA1-0A58-4910-B980-A6FF419E8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/>
              <a:t>ШЛЯХ: УДОСКОНАЛЕННЯ НАЦІОНАЛЬНО—ПАТРІОТИЧНОГО ВИХОВАННЯ</a:t>
            </a:r>
          </a:p>
          <a:p>
            <a:endParaRPr lang="en-US" sz="21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4319AF2-886A-4C5D-B34C-17FCB0267E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Природа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905</Words>
  <Application>Microsoft Office PowerPoint</Application>
  <PresentationFormat>Произвольный</PresentationFormat>
  <Paragraphs>137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Природа</vt:lpstr>
      <vt:lpstr>Із досвіду роботи вчительки історії та суспільствознавчих дисциплін Підволочиської ЗОШ І—ІІІ ступенів Довгань Наталії Олексіївни </vt:lpstr>
      <vt:lpstr>Дата народження: 10 червня 1975 року Освіта: вища, у 1997 році закінчила Український державний педагогічний університет ім. М. П. Драгоманова   Спеціальність за дипломом: всесвітня історія; Кваліфікація: вчитель історії та народознавства  Педагогічний стаж: 22 роки </vt:lpstr>
      <vt:lpstr>Підвищення кваліфікації—невід'ємна складова педагогічного самовдосконалення, всебічного розвитку особистості педагога </vt:lpstr>
      <vt:lpstr>Слайд 4</vt:lpstr>
      <vt:lpstr>Слайд 5</vt:lpstr>
      <vt:lpstr>Кредо вчителя:   «ХТО, ПЛЕКАЮЧИ СТАРЕ, ОПАНОВУЄ НОВЕ, ТОЙ МОЖЕ СТАТИ ВЧИТЕЛЕМ» </vt:lpstr>
      <vt:lpstr>   Методична проблема, над якою я працюю:     «ВИКОРИСТАННЯ ІННОВАЦІЙНИХ ТЕХНОЛОГІЙ НА УРОКАХ ІСТОРІЇ ТА В ПОЗАУРОЧНІЙ РОБОТІ З МЕТОЮ АКТИВІЗАЦІЇ НАЦІОНАЛЬНО — ПАТРІОТИЧНОГО ВИХОВАННЯ»</vt:lpstr>
      <vt:lpstr>Актуальність проблеми: В розбудові Української держави постає першочергове завдання —формування світоглядної позиції, національної свідомості, відродження духовності та історичної пам'яті українського народу. </vt:lpstr>
      <vt:lpstr>Завдання: 1. Виховання громадян — патріотів, які розбудовують громадянське суспільство, сприймають і сповідують демократичні цінності. 2. Виховання свідомої вільної людини з культурою волі та високорозвинутим почуттям національної честі та особистої гідності. </vt:lpstr>
      <vt:lpstr>Освітній процес в школі — складне багатогранне явище. </vt:lpstr>
      <vt:lpstr>Професійні риси сучасного вчителя:  — легко подавати учням знання — націлювати і мотивувати знати більше — вірити в потенційні можливості учня — навчити дітей активним навичкам співпраці в команді — бути розумно вимогливим — мати інноваційне науково-педагогічне мислення — розвивати здатність учнів до самореалізації у процесі навчання та в повсякденному житті — виховувати особистісні риси громадянина-патріота, загальнолюдські духовні цінності, гуманізм і толерантність </vt:lpstr>
      <vt:lpstr>Слайд 12</vt:lpstr>
      <vt:lpstr>Слайд 13</vt:lpstr>
      <vt:lpstr>Методи активізації пізнавальної та креативної діяльності учнів: </vt:lpstr>
      <vt:lpstr>Слайд 15</vt:lpstr>
      <vt:lpstr>Слайд 16</vt:lpstr>
      <vt:lpstr>НАЦІОНАЛЬНО—ПАТРІОТИЧНЕ ВИХОВАННЯ: </vt:lpstr>
      <vt:lpstr>Позакласна робота </vt:lpstr>
      <vt:lpstr>Слайд 19</vt:lpstr>
      <vt:lpstr>Мандрівки та екскурсії </vt:lpstr>
      <vt:lpstr>Слайд 21</vt:lpstr>
      <vt:lpstr>ЗАСОБИ НАВЧАННЯ: </vt:lpstr>
      <vt:lpstr>Висока ефективність досвіду </vt:lpstr>
      <vt:lpstr>УЧАСТЬ УЧНІВ У ВСЕУКРАЇНСЬКИХ ТА МІЖНАРОДНИХ КОНКУРСАХ</vt:lpstr>
      <vt:lpstr>Слайд 25</vt:lpstr>
      <vt:lpstr>Слайд 26</vt:lpstr>
      <vt:lpstr>2015 — Всеукраїнський конкурс на кращий план — конспект уроку з елементами медіаосвіти і медіаграмотності 2015—2016 — Всеукраїнський конкурс «Учитель року» ( переможець районного етапу) 2018 — Міжнародний конкурс творчих робіт « Уроки війни та Голокосту — уроки толерантності» ( ІІІ місце) 2019 — Міждисциплінарний конкурс наукових і мистецьких робіт «Голодомор 1932—1933 років —геноцид Українського народу: історія, пам'ять, уроки на майбутнє» ( ІІІ місце)</vt:lpstr>
      <vt:lpstr>Слайд 28</vt:lpstr>
      <vt:lpstr>Слайд 29</vt:lpstr>
      <vt:lpstr>ТВОРЧІ ДОРОБКИ: </vt:lpstr>
      <vt:lpstr> Статті в газеті «Гомін волі»: « Про презентацію книги Ю.Мокрія «Містечко»(2015); Враження від подорожі до Єрусалиму»(2016); інтерв'ю в газеті «Свобода»(2017); «Герман Кестен—всесвітньовідомий поет, критик, гуманіст»(2018) </vt:lpstr>
      <vt:lpstr>Слайд 32</vt:lpstr>
      <vt:lpstr>ПОШИРЕННЯ І ВПРОВАДЖЕННЯ ДОСВІДУ</vt:lpstr>
      <vt:lpstr>Слайд 34</vt:lpstr>
      <vt:lpstr>Слайд 35</vt:lpstr>
      <vt:lpstr>Праця педагога— робота на перспективу, адже, майбутнє в руках молоді </vt:lpstr>
      <vt:lpstr> « В ДИТИНСТВІ ВІДКРИВАЄШ МАТЕРИК, КОТРИЙ НАЗВЕТЬСЯ ПОТІМ —  БАТЬКІВЩИНА!»                      (Ліна Костенко)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Із досвіду роботи вчительки історії та суспільствознавчих дисциплін Підволочиської ЗОШ І—ІІІ ступенів Довгань Наталії Олексіївни </dc:title>
  <dc:creator>Ілля Довгалюк</dc:creator>
  <cp:lastModifiedBy>Галинка</cp:lastModifiedBy>
  <cp:revision>18</cp:revision>
  <dcterms:created xsi:type="dcterms:W3CDTF">2020-02-03T09:20:42Z</dcterms:created>
  <dcterms:modified xsi:type="dcterms:W3CDTF">2020-02-05T17:15:35Z</dcterms:modified>
</cp:coreProperties>
</file>