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4"/>
  </p:notesMasterIdLst>
  <p:sldIdLst>
    <p:sldId id="257" r:id="rId2"/>
    <p:sldId id="256" r:id="rId3"/>
    <p:sldId id="265" r:id="rId4"/>
    <p:sldId id="266" r:id="rId5"/>
    <p:sldId id="267" r:id="rId6"/>
    <p:sldId id="272" r:id="rId7"/>
    <p:sldId id="269" r:id="rId8"/>
    <p:sldId id="270" r:id="rId9"/>
    <p:sldId id="262" r:id="rId10"/>
    <p:sldId id="264" r:id="rId11"/>
    <p:sldId id="259" r:id="rId12"/>
    <p:sldId id="268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7" autoAdjust="0"/>
  </p:normalViewPr>
  <p:slideViewPr>
    <p:cSldViewPr>
      <p:cViewPr varScale="1">
        <p:scale>
          <a:sx n="102" d="100"/>
          <a:sy n="102" d="100"/>
        </p:scale>
        <p:origin x="-20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484DD5-9CAA-4534-A846-2D0274CDAFD0}" type="datetimeFigureOut">
              <a:rPr lang="uk-UA" smtClean="0"/>
              <a:t>27.12.2019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A028C6-D1B9-4BAC-B998-62071A67E6E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17356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ED636-D5BB-4211-BE68-A267FCCB0D48}" type="datetimeFigureOut">
              <a:rPr lang="uk-UA" smtClean="0"/>
              <a:t>27.12.2019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73E9E-2F7C-43A1-8184-7A4DFC513AC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ED636-D5BB-4211-BE68-A267FCCB0D48}" type="datetimeFigureOut">
              <a:rPr lang="uk-UA" smtClean="0"/>
              <a:t>27.12.2019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73E9E-2F7C-43A1-8184-7A4DFC513AC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ED636-D5BB-4211-BE68-A267FCCB0D48}" type="datetimeFigureOut">
              <a:rPr lang="uk-UA" smtClean="0"/>
              <a:t>27.12.2019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73E9E-2F7C-43A1-8184-7A4DFC513ACA}" type="slidenum">
              <a:rPr lang="uk-UA" smtClean="0"/>
              <a:t>‹#›</a:t>
            </a:fld>
            <a:endParaRPr lang="uk-UA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ED636-D5BB-4211-BE68-A267FCCB0D48}" type="datetimeFigureOut">
              <a:rPr lang="uk-UA" smtClean="0"/>
              <a:t>27.12.2019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73E9E-2F7C-43A1-8184-7A4DFC513ACA}" type="slidenum">
              <a:rPr lang="uk-UA" smtClean="0"/>
              <a:t>‹#›</a:t>
            </a:fld>
            <a:endParaRPr lang="uk-U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ED636-D5BB-4211-BE68-A267FCCB0D48}" type="datetimeFigureOut">
              <a:rPr lang="uk-UA" smtClean="0"/>
              <a:t>27.12.2019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73E9E-2F7C-43A1-8184-7A4DFC513AC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ED636-D5BB-4211-BE68-A267FCCB0D48}" type="datetimeFigureOut">
              <a:rPr lang="uk-UA" smtClean="0"/>
              <a:t>27.12.2019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73E9E-2F7C-43A1-8184-7A4DFC513ACA}" type="slidenum">
              <a:rPr lang="uk-UA" smtClean="0"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ED636-D5BB-4211-BE68-A267FCCB0D48}" type="datetimeFigureOut">
              <a:rPr lang="uk-UA" smtClean="0"/>
              <a:t>27.12.2019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73E9E-2F7C-43A1-8184-7A4DFC513AC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ED636-D5BB-4211-BE68-A267FCCB0D48}" type="datetimeFigureOut">
              <a:rPr lang="uk-UA" smtClean="0"/>
              <a:t>27.12.2019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73E9E-2F7C-43A1-8184-7A4DFC513AC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ED636-D5BB-4211-BE68-A267FCCB0D48}" type="datetimeFigureOut">
              <a:rPr lang="uk-UA" smtClean="0"/>
              <a:t>27.12.2019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73E9E-2F7C-43A1-8184-7A4DFC513ACA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ED636-D5BB-4211-BE68-A267FCCB0D48}" type="datetimeFigureOut">
              <a:rPr lang="uk-UA" smtClean="0"/>
              <a:t>27.12.2019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73E9E-2F7C-43A1-8184-7A4DFC513ACA}" type="slidenum">
              <a:rPr lang="uk-UA" smtClean="0"/>
              <a:t>‹#›</a:t>
            </a:fld>
            <a:endParaRPr lang="uk-U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ED636-D5BB-4211-BE68-A267FCCB0D48}" type="datetimeFigureOut">
              <a:rPr lang="uk-UA" smtClean="0"/>
              <a:t>27.12.2019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673E9E-2F7C-43A1-8184-7A4DFC513ACA}" type="slidenum">
              <a:rPr lang="uk-UA" smtClean="0"/>
              <a:t>‹#›</a:t>
            </a:fld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1FED636-D5BB-4211-BE68-A267FCCB0D48}" type="datetimeFigureOut">
              <a:rPr lang="uk-UA" smtClean="0"/>
              <a:t>27.12.2019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0673E9E-2F7C-43A1-8184-7A4DFC513ACA}" type="slidenum">
              <a:rPr lang="uk-UA" smtClean="0"/>
              <a:t>‹#›</a:t>
            </a:fld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72067" y="1484784"/>
                <a:ext cx="7444349" cy="4641379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uk-UA" b="1" dirty="0" smtClean="0">
                    <a:solidFill>
                      <a:schemeClr val="tx1"/>
                    </a:solidFill>
                  </a:rPr>
                  <a:t>               </a:t>
                </a:r>
                <a:r>
                  <a:rPr lang="uk-UA" sz="3200" b="1" dirty="0" smtClean="0">
                    <a:solidFill>
                      <a:schemeClr val="tx1"/>
                    </a:solidFill>
                  </a:rPr>
                  <a:t>№1214.</a:t>
                </a:r>
              </a:p>
              <a:p>
                <a:r>
                  <a:rPr lang="uk-UA" sz="3200" b="1" dirty="0" smtClean="0">
                    <a:solidFill>
                      <a:schemeClr val="tx1"/>
                    </a:solidFill>
                  </a:rPr>
                  <a:t>27·19-37·19=19(27-37)=-190;</a:t>
                </a:r>
              </a:p>
              <a:p>
                <a:r>
                  <a:rPr lang="uk-UA" sz="3200" b="1" dirty="0" smtClean="0">
                    <a:solidFill>
                      <a:schemeClr val="tx1"/>
                    </a:solidFill>
                  </a:rPr>
                  <a:t>-3,4·25+45·3,4=3,4(-25+45)=68;</a:t>
                </a:r>
              </a:p>
              <a:p>
                <a:r>
                  <a:rPr lang="uk-UA" sz="3200" b="1" dirty="0" smtClean="0">
                    <a:solidFill>
                      <a:schemeClr val="tx1"/>
                    </a:solidFill>
                  </a:rPr>
                  <a:t>9·36-26·9+9·9=9(36-26+9)=171;</a:t>
                </a:r>
              </a:p>
              <a:p>
                <a:r>
                  <a:rPr lang="uk-UA" sz="3200" b="1" dirty="0" smtClean="0">
                    <a:solidFill>
                      <a:schemeClr val="tx1"/>
                    </a:solidFill>
                  </a:rPr>
                  <a:t>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3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3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uk-UA" sz="3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r>
                  <a:rPr lang="uk-UA" sz="3200" b="1" dirty="0" smtClean="0">
                    <a:solidFill>
                      <a:schemeClr val="tx1"/>
                    </a:solidFill>
                  </a:rPr>
                  <a:t>·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32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32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uk-UA" sz="32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  <m:r>
                      <a:rPr lang="uk-UA" sz="3200" b="1" i="0" dirty="0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uk-UA" sz="32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32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uk-UA" sz="32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  <m:r>
                      <a:rPr lang="uk-UA" sz="3200" b="1" dirty="0" smtClean="0">
                        <a:solidFill>
                          <a:schemeClr val="tx1"/>
                        </a:solidFill>
                        <a:latin typeface="Cambria Math"/>
                      </a:rPr>
                      <m:t>·</m:t>
                    </m:r>
                    <m:f>
                      <m:fPr>
                        <m:ctrlPr>
                          <a:rPr lang="uk-UA" sz="32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32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uk-UA" sz="32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  <m:r>
                      <a:rPr lang="uk-UA" sz="3200" b="1" i="0" dirty="0" smtClean="0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uk-UA" sz="32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32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uk-UA" sz="32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  <m:d>
                      <m:dPr>
                        <m:ctrlPr>
                          <a:rPr lang="uk-UA" sz="32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3200" b="1" i="0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uk-UA" sz="3200" b="1" i="1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uk-UA" sz="3200" b="1" i="1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𝟑</m:t>
                            </m:r>
                          </m:num>
                          <m:den>
                            <m:r>
                              <a:rPr lang="uk-UA" sz="3200" b="1" i="1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𝟒</m:t>
                            </m:r>
                          </m:den>
                        </m:f>
                        <m:r>
                          <a:rPr lang="uk-UA" sz="3200" b="1" i="0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uk-UA" sz="3200" b="1" i="1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uk-UA" sz="3200" b="1" i="1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uk-UA" sz="3200" b="1" i="1" dirty="0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𝟒</m:t>
                            </m:r>
                          </m:den>
                        </m:f>
                      </m:e>
                    </m:d>
                    <m:r>
                      <a:rPr lang="uk-UA" sz="3200" b="1" i="0" dirty="0" smtClean="0">
                        <a:solidFill>
                          <a:schemeClr val="tx1"/>
                        </a:solidFill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uk-UA" sz="32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32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uk-UA" sz="32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  <m:r>
                      <a:rPr lang="uk-UA" sz="3200" b="1" i="0" dirty="0" smtClean="0">
                        <a:solidFill>
                          <a:schemeClr val="tx1"/>
                        </a:solidFill>
                        <a:latin typeface="Cambria Math"/>
                      </a:rPr>
                      <m:t>;</m:t>
                    </m:r>
                  </m:oMath>
                </a14:m>
                <a:endParaRPr lang="uk-UA" sz="3200" b="1" dirty="0" smtClean="0">
                  <a:solidFill>
                    <a:schemeClr val="tx1"/>
                  </a:solidFill>
                </a:endParaRPr>
              </a:p>
              <a:p>
                <a:r>
                  <a:rPr lang="uk-UA" sz="3200" b="1" dirty="0" smtClean="0">
                    <a:solidFill>
                      <a:schemeClr val="tx1"/>
                    </a:solidFill>
                  </a:rPr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3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3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uk-UA" sz="3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𝟔</m:t>
                        </m:r>
                      </m:den>
                    </m:f>
                  </m:oMath>
                </a14:m>
                <a:r>
                  <a:rPr lang="uk-UA" sz="3200" b="1" dirty="0" smtClean="0">
                    <a:solidFill>
                      <a:schemeClr val="tx1"/>
                    </a:solidFill>
                  </a:rPr>
                  <a:t>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32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32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uk-UA" sz="32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r>
                  <a:rPr lang="uk-UA" sz="3200" b="1" dirty="0" smtClean="0">
                    <a:solidFill>
                      <a:schemeClr val="tx1"/>
                    </a:solidFill>
                  </a:rPr>
                  <a:t>)·12=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32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32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uk-UA" sz="32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𝟔</m:t>
                        </m:r>
                      </m:den>
                    </m:f>
                  </m:oMath>
                </a14:m>
                <a:r>
                  <a:rPr lang="uk-UA" sz="3200" b="1" dirty="0" smtClean="0">
                    <a:solidFill>
                      <a:schemeClr val="tx1"/>
                    </a:solidFill>
                  </a:rPr>
                  <a:t>·12-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32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32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uk-UA" sz="32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r>
                  <a:rPr lang="uk-UA" sz="3200" b="1" dirty="0" smtClean="0">
                    <a:solidFill>
                      <a:schemeClr val="tx1"/>
                    </a:solidFill>
                  </a:rPr>
                  <a:t>·12=2-3=-1;</a:t>
                </a:r>
              </a:p>
              <a:p>
                <a:r>
                  <a:rPr lang="uk-UA" sz="3200" b="1" dirty="0" smtClean="0">
                    <a:solidFill>
                      <a:schemeClr val="tx1"/>
                    </a:solidFill>
                  </a:rPr>
                  <a:t>7·(5-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3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3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uk-UA" sz="32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𝟕</m:t>
                        </m:r>
                      </m:den>
                    </m:f>
                  </m:oMath>
                </a14:m>
                <a:r>
                  <a:rPr lang="uk-UA" sz="3200" b="1" dirty="0" smtClean="0">
                    <a:solidFill>
                      <a:schemeClr val="tx1"/>
                    </a:solidFill>
                  </a:rPr>
                  <a:t>)=7·5-7·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32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32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uk-UA" sz="3200" b="1" i="1" dirty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𝟕</m:t>
                        </m:r>
                      </m:den>
                    </m:f>
                  </m:oMath>
                </a14:m>
                <a:r>
                  <a:rPr lang="uk-UA" sz="3200" b="1" dirty="0" smtClean="0">
                    <a:solidFill>
                      <a:schemeClr val="tx1"/>
                    </a:solidFill>
                  </a:rPr>
                  <a:t>=35-5=30</a:t>
                </a:r>
                <a:r>
                  <a:rPr lang="uk-UA" b="1" dirty="0" smtClean="0">
                    <a:solidFill>
                      <a:schemeClr val="tx1"/>
                    </a:solidFill>
                  </a:rPr>
                  <a:t>.</a:t>
                </a:r>
              </a:p>
              <a:p>
                <a:pPr marL="0" indent="0">
                  <a:buNone/>
                </a:pPr>
                <a:endParaRPr lang="uk-UA" dirty="0" smtClean="0">
                  <a:solidFill>
                    <a:schemeClr val="tx1"/>
                  </a:solidFill>
                </a:endParaRPr>
              </a:p>
              <a:p>
                <a:endParaRPr lang="uk-UA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72067" y="1484784"/>
                <a:ext cx="7444349" cy="4641379"/>
              </a:xfrm>
              <a:blipFill rotWithShape="1">
                <a:blip r:embed="rId2"/>
                <a:stretch>
                  <a:fillRect l="-2129" t="-27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 smtClean="0">
                <a:solidFill>
                  <a:schemeClr val="tx1"/>
                </a:solidFill>
              </a:rPr>
              <a:t>Перевірка домашнього завдання:</a:t>
            </a:r>
            <a:endParaRPr lang="uk-UA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291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054552" cy="1180728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2060"/>
                </a:solidFill>
              </a:rPr>
              <a:t>Спростити вираз:</a:t>
            </a:r>
            <a:endParaRPr lang="uk-UA" b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755576" y="3212976"/>
                <a:ext cx="7416824" cy="2592288"/>
              </a:xfrm>
            </p:spPr>
            <p:txBody>
              <a:bodyPr>
                <a:normAutofit fontScale="77500" lnSpcReduction="2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uk-UA" sz="44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uk-UA" sz="44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9</m:t>
                          </m:r>
                        </m:num>
                        <m:den>
                          <m:r>
                            <a:rPr lang="uk-UA" sz="44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16</m:t>
                          </m:r>
                        </m:den>
                      </m:f>
                      <m:d>
                        <m:dPr>
                          <m:ctrlPr>
                            <a:rPr lang="uk-UA" sz="44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uk-UA" sz="4400" b="0" i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5</m:t>
                          </m:r>
                          <m:f>
                            <m:fPr>
                              <m:ctrlPr>
                                <a:rPr lang="uk-UA" sz="44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uk-UA" sz="44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uk-UA" sz="44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uk-UA" sz="4400" b="0" i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х−</m:t>
                          </m:r>
                          <m:f>
                            <m:fPr>
                              <m:ctrlPr>
                                <a:rPr lang="uk-UA" sz="44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uk-UA" sz="44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uk-UA" sz="44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US" sz="44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uk-UA" sz="4400" b="0" i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uk-UA" sz="44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uk-UA" sz="44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7</m:t>
                          </m:r>
                        </m:num>
                        <m:den>
                          <m:r>
                            <a:rPr lang="uk-UA" sz="44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20</m:t>
                          </m:r>
                        </m:den>
                      </m:f>
                      <m:d>
                        <m:dPr>
                          <m:ctrlPr>
                            <a:rPr lang="uk-UA" sz="44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uk-UA" sz="4400" b="0" i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2</m:t>
                          </m:r>
                          <m:f>
                            <m:fPr>
                              <m:ctrlPr>
                                <a:rPr lang="uk-UA" sz="44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uk-UA" sz="44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uk-UA" sz="44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</a:rPr>
                                <m:t>7</m:t>
                              </m:r>
                            </m:den>
                          </m:f>
                          <m:r>
                            <a:rPr lang="uk-UA" sz="4400" b="0" i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х−5</m:t>
                          </m:r>
                          <m:f>
                            <m:fPr>
                              <m:ctrlPr>
                                <a:rPr lang="uk-UA" sz="44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uk-UA" sz="44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uk-UA" sz="44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</a:rPr>
                                <m:t>7</m:t>
                              </m:r>
                            </m:den>
                          </m:f>
                          <m:r>
                            <a:rPr lang="uk-UA" sz="4400" b="0" i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у</m:t>
                          </m:r>
                        </m:e>
                      </m:d>
                      <m:r>
                        <a:rPr lang="uk-UA" sz="4400" b="0" i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uk-UA" sz="4400" dirty="0"/>
              </a:p>
            </p:txBody>
          </p:sp>
        </mc:Choice>
        <mc:Fallback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755576" y="3212976"/>
                <a:ext cx="7416824" cy="2592288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3728655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2492896"/>
            <a:ext cx="7804389" cy="3633267"/>
          </a:xfrm>
        </p:spPr>
        <p:txBody>
          <a:bodyPr/>
          <a:lstStyle/>
          <a:p>
            <a:endParaRPr lang="uk-UA" dirty="0">
              <a:solidFill>
                <a:srgbClr val="C00000"/>
              </a:solidFill>
            </a:endParaRPr>
          </a:p>
          <a:p>
            <a:endParaRPr lang="uk-UA" dirty="0" smtClean="0">
              <a:solidFill>
                <a:srgbClr val="C00000"/>
              </a:solidFill>
            </a:endParaRPr>
          </a:p>
          <a:p>
            <a:endParaRPr lang="uk-UA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uk-UA" sz="4400" b="1" dirty="0" smtClean="0">
                <a:solidFill>
                  <a:srgbClr val="002060"/>
                </a:solidFill>
              </a:rPr>
              <a:t>-2,8(2х-4)+6(0,2х+2)+(4,4х+3)</a:t>
            </a:r>
            <a:endParaRPr lang="uk-UA" sz="4400" b="1" dirty="0">
              <a:solidFill>
                <a:srgbClr val="00206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3450712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2060"/>
                </a:solidFill>
              </a:rPr>
              <a:t>Довести,що значення виразу не залежить від значення змінної:</a:t>
            </a:r>
            <a:endParaRPr lang="uk-UA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8693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uk-UA" sz="54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      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54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54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uk-UA" sz="5400" b="1" i="1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uk-UA" sz="54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Х+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5400" b="1" i="1" dirty="0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5400" b="1" i="1" dirty="0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uk-UA" sz="5400" b="1" i="1" dirty="0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/>
                          </a:rPr>
                          <m:t>𝟔</m:t>
                        </m:r>
                      </m:den>
                    </m:f>
                  </m:oMath>
                </a14:m>
                <a:r>
                  <a:rPr lang="uk-UA" sz="54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Х+2Х=4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5400" b="1" i="1" dirty="0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sz="5400" b="1" i="1" dirty="0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uk-UA" sz="5400" b="1" i="1" dirty="0" smtClean="0">
                            <a:solidFill>
                              <a:schemeClr val="tx2">
                                <a:lumMod val="75000"/>
                              </a:schemeClr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uk-UA" sz="5400" b="1" dirty="0" smtClean="0">
                    <a:solidFill>
                      <a:schemeClr val="tx2">
                        <a:lumMod val="75000"/>
                      </a:schemeClr>
                    </a:solidFill>
                  </a:rPr>
                  <a:t>.</a:t>
                </a:r>
                <a:endParaRPr lang="uk-UA" sz="5400" b="1" dirty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b="1" dirty="0" smtClean="0">
                <a:solidFill>
                  <a:srgbClr val="002060"/>
                </a:solidFill>
              </a:rPr>
              <a:t>РОЗВ’ЯЗАТИ РІВНЯННЯ:</a:t>
            </a:r>
            <a:endParaRPr lang="uk-UA" sz="5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660889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16632"/>
            <a:ext cx="7772400" cy="1470025"/>
          </a:xfrm>
        </p:spPr>
        <p:txBody>
          <a:bodyPr/>
          <a:lstStyle/>
          <a:p>
            <a:r>
              <a:rPr lang="uk-UA" b="1" i="1" dirty="0" smtClean="0">
                <a:solidFill>
                  <a:schemeClr val="tx1"/>
                </a:solidFill>
              </a:rPr>
              <a:t>№1232.</a:t>
            </a:r>
            <a:r>
              <a:rPr lang="uk-UA" dirty="0" smtClean="0">
                <a:solidFill>
                  <a:schemeClr val="tx1"/>
                </a:solidFill>
              </a:rPr>
              <a:t/>
            </a:r>
            <a:br>
              <a:rPr lang="uk-UA" dirty="0" smtClean="0">
                <a:solidFill>
                  <a:schemeClr val="tx1"/>
                </a:solidFill>
              </a:rPr>
            </a:b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836712"/>
            <a:ext cx="6768752" cy="5425008"/>
          </a:xfrm>
        </p:spPr>
        <p:txBody>
          <a:bodyPr>
            <a:normAutofit/>
          </a:bodyPr>
          <a:lstStyle/>
          <a:p>
            <a:r>
              <a:rPr lang="uk-UA" sz="40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А)36·28+36·39-67·46=36(28+39)-67·46=</a:t>
            </a:r>
          </a:p>
          <a:p>
            <a:r>
              <a:rPr lang="uk-UA" sz="40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=36·67-67·46=67(36-46)=-670;</a:t>
            </a:r>
          </a:p>
          <a:p>
            <a:r>
              <a:rPr lang="uk-UA" sz="40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Б)3,4·4,5-3,4·10,6+6,1·4,4=3,4(4,5- +10,6)+6,1·4,4=3,4·(-6,1)+6,1·4,4=</a:t>
            </a:r>
          </a:p>
          <a:p>
            <a:r>
              <a:rPr lang="uk-UA" sz="40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6,1(-3,4+4,4)=6,1·(-1)=-6,1</a:t>
            </a:r>
            <a:r>
              <a:rPr lang="uk-UA" sz="3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uk-UA" sz="3600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975798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692696"/>
            <a:ext cx="8136904" cy="5328592"/>
          </a:xfrm>
        </p:spPr>
        <p:txBody>
          <a:bodyPr>
            <a:normAutofit/>
          </a:bodyPr>
          <a:lstStyle/>
          <a:p>
            <a:r>
              <a:rPr lang="uk-UA" sz="6000" b="1" i="1" dirty="0" smtClean="0">
                <a:solidFill>
                  <a:schemeClr val="tx2">
                    <a:lumMod val="75000"/>
                  </a:schemeClr>
                </a:solidFill>
              </a:rPr>
              <a:t>Процвітання та інтереси держави тісно пов’язані з математикою.</a:t>
            </a:r>
            <a:br>
              <a:rPr lang="uk-UA" sz="6000" b="1" i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uk-UA" sz="6000" b="1" i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uk-UA" sz="6000" b="1" i="1" dirty="0" smtClean="0">
                <a:solidFill>
                  <a:schemeClr val="tx2">
                    <a:lumMod val="75000"/>
                  </a:schemeClr>
                </a:solidFill>
              </a:rPr>
              <a:t>                          Наполеон</a:t>
            </a:r>
            <a:r>
              <a:rPr lang="uk-UA" b="1" i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uk-UA" b="1" i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398747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3" y="1916832"/>
            <a:ext cx="8640960" cy="4209331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A)</a:t>
            </a:r>
            <a:r>
              <a:rPr lang="en-US" sz="5400" b="1" dirty="0" err="1" smtClean="0"/>
              <a:t>ab</a:t>
            </a:r>
            <a:r>
              <a:rPr lang="en-US" sz="5400" b="1" dirty="0" smtClean="0"/>
              <a:t>=</a:t>
            </a:r>
            <a:r>
              <a:rPr lang="en-US" sz="5400" b="1" dirty="0" err="1" smtClean="0"/>
              <a:t>ba</a:t>
            </a:r>
            <a:r>
              <a:rPr lang="en-US" sz="5400" b="1" dirty="0" smtClean="0"/>
              <a:t>       </a:t>
            </a:r>
            <a:r>
              <a:rPr lang="uk-UA" sz="5400" b="1" dirty="0" smtClean="0"/>
              <a:t>      розподільна</a:t>
            </a:r>
          </a:p>
          <a:p>
            <a:r>
              <a:rPr lang="uk-UA" sz="5400" b="1" dirty="0" smtClean="0"/>
              <a:t>Б)</a:t>
            </a:r>
            <a:r>
              <a:rPr lang="en-US" sz="5400" b="1" dirty="0" smtClean="0"/>
              <a:t>(</a:t>
            </a:r>
            <a:r>
              <a:rPr lang="en-US" sz="5400" b="1" dirty="0" err="1" smtClean="0"/>
              <a:t>ab</a:t>
            </a:r>
            <a:r>
              <a:rPr lang="en-US" sz="5400" b="1" dirty="0" smtClean="0"/>
              <a:t>)c=a(</a:t>
            </a:r>
            <a:r>
              <a:rPr lang="en-US" sz="5400" b="1" dirty="0" err="1" smtClean="0"/>
              <a:t>bc</a:t>
            </a:r>
            <a:r>
              <a:rPr lang="en-US" sz="5400" b="1" dirty="0" smtClean="0"/>
              <a:t>) </a:t>
            </a:r>
            <a:r>
              <a:rPr lang="uk-UA" sz="5400" b="1" dirty="0" smtClean="0"/>
              <a:t>   переставна</a:t>
            </a:r>
          </a:p>
          <a:p>
            <a:r>
              <a:rPr lang="uk-UA" sz="5400" b="1" dirty="0" smtClean="0"/>
              <a:t>В)</a:t>
            </a:r>
            <a:r>
              <a:rPr lang="en-US" sz="5400" b="1" dirty="0" smtClean="0"/>
              <a:t>a(</a:t>
            </a:r>
            <a:r>
              <a:rPr lang="en-US" sz="5400" b="1" dirty="0" err="1" smtClean="0"/>
              <a:t>b+c</a:t>
            </a:r>
            <a:r>
              <a:rPr lang="en-US" sz="5400" b="1" dirty="0" smtClean="0"/>
              <a:t>)=</a:t>
            </a:r>
            <a:r>
              <a:rPr lang="en-US" sz="5400" b="1" dirty="0" err="1" smtClean="0"/>
              <a:t>ac+bc</a:t>
            </a:r>
            <a:r>
              <a:rPr lang="en-US" sz="5400" b="1" dirty="0" smtClean="0"/>
              <a:t> </a:t>
            </a:r>
            <a:r>
              <a:rPr lang="uk-UA" sz="5400" b="1" dirty="0" smtClean="0"/>
              <a:t> сполучна</a:t>
            </a:r>
            <a:endParaRPr lang="uk-UA" sz="54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tx2">
                    <a:lumMod val="75000"/>
                  </a:schemeClr>
                </a:solidFill>
              </a:rPr>
              <a:t>З’єднати лініями відповідні властивості:</a:t>
            </a:r>
            <a:endParaRPr lang="uk-UA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133234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700808"/>
            <a:ext cx="8640960" cy="5001419"/>
          </a:xfrm>
        </p:spPr>
        <p:txBody>
          <a:bodyPr>
            <a:normAutofit/>
          </a:bodyPr>
          <a:lstStyle/>
          <a:p>
            <a:r>
              <a:rPr lang="uk-UA" sz="5400" b="1" dirty="0" smtClean="0"/>
              <a:t>А)52у+31у-24у=59у;              </a:t>
            </a:r>
          </a:p>
          <a:p>
            <a:r>
              <a:rPr lang="uk-UA" sz="5400" b="1" dirty="0" smtClean="0"/>
              <a:t>Б)112с-12с+с=100с;</a:t>
            </a:r>
          </a:p>
          <a:p>
            <a:r>
              <a:rPr lang="uk-UA" sz="5400" b="1" dirty="0" smtClean="0"/>
              <a:t>В)49</a:t>
            </a:r>
            <a:r>
              <a:rPr lang="en-US" sz="5400" b="1" dirty="0" smtClean="0"/>
              <a:t>a+51a+100=200a</a:t>
            </a:r>
            <a:r>
              <a:rPr lang="uk-UA" sz="5400" b="1" dirty="0" smtClean="0"/>
              <a:t>;</a:t>
            </a:r>
          </a:p>
          <a:p>
            <a:r>
              <a:rPr lang="uk-UA" sz="5400" b="1" dirty="0" smtClean="0"/>
              <a:t>Г)</a:t>
            </a:r>
            <a:r>
              <a:rPr lang="en-US" sz="5400" b="1" dirty="0" smtClean="0"/>
              <a:t>56m-6m+20=50m+20</a:t>
            </a:r>
            <a:r>
              <a:rPr lang="uk-UA" sz="5400" b="1" dirty="0" smtClean="0"/>
              <a:t>.</a:t>
            </a:r>
            <a:endParaRPr lang="uk-UA" sz="54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5400" b="1" dirty="0" smtClean="0">
                <a:solidFill>
                  <a:schemeClr val="tx2">
                    <a:lumMod val="75000"/>
                  </a:schemeClr>
                </a:solidFill>
              </a:rPr>
              <a:t>Відмітити знаком „+” правильно виконані рівності:</a:t>
            </a:r>
            <a:endParaRPr lang="uk-UA" sz="54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884030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4824536"/>
          </a:xfrm>
        </p:spPr>
        <p:txBody>
          <a:bodyPr>
            <a:normAutofit/>
          </a:bodyPr>
          <a:lstStyle/>
          <a:p>
            <a:r>
              <a:rPr lang="uk-UA" sz="8800" dirty="0">
                <a:solidFill>
                  <a:srgbClr val="002060"/>
                </a:solidFill>
              </a:rPr>
              <a:t>Гра «Математичне лото».</a:t>
            </a:r>
            <a:endParaRPr lang="ru-RU" sz="8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253233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340768"/>
            <a:ext cx="8208912" cy="4641379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uk-UA" sz="5400" b="1" i="1" dirty="0" smtClean="0">
                <a:solidFill>
                  <a:schemeClr val="tx2">
                    <a:lumMod val="75000"/>
                  </a:schemeClr>
                </a:solidFill>
              </a:rPr>
              <a:t>              Життя і творчість                   </a:t>
            </a:r>
            <a:r>
              <a:rPr lang="uk-UA" sz="5400" b="1" i="1" dirty="0" smtClean="0">
                <a:solidFill>
                  <a:schemeClr val="tx2">
                    <a:lumMod val="75000"/>
                  </a:schemeClr>
                </a:solidFill>
              </a:rPr>
              <a:t>Т.Г.Шевченка </a:t>
            </a:r>
            <a:r>
              <a:rPr lang="uk-UA" sz="5400" b="1" i="1" dirty="0" smtClean="0">
                <a:solidFill>
                  <a:schemeClr val="tx2">
                    <a:lumMod val="75000"/>
                  </a:schemeClr>
                </a:solidFill>
              </a:rPr>
              <a:t>були тісно пов’язані з Тернопільщиною</a:t>
            </a:r>
            <a:r>
              <a:rPr lang="uk-UA" sz="5400" b="1" i="1" dirty="0" smtClean="0">
                <a:solidFill>
                  <a:schemeClr val="tx2">
                    <a:lumMod val="75000"/>
                  </a:schemeClr>
                </a:solidFill>
              </a:rPr>
              <a:t>. Восени </a:t>
            </a:r>
            <a:r>
              <a:rPr lang="uk-UA" sz="5400" b="1" i="1" dirty="0" smtClean="0">
                <a:solidFill>
                  <a:schemeClr val="tx2">
                    <a:lumMod val="75000"/>
                  </a:schemeClr>
                </a:solidFill>
              </a:rPr>
              <a:t>1846 року він побував на нашій землі за завданням Археографічної комісії, </a:t>
            </a:r>
            <a:r>
              <a:rPr lang="uk-UA" sz="5400" b="1" i="1" dirty="0" smtClean="0">
                <a:solidFill>
                  <a:schemeClr val="tx2">
                    <a:lumMod val="75000"/>
                  </a:schemeClr>
                </a:solidFill>
              </a:rPr>
              <a:t>відвідав </a:t>
            </a:r>
            <a:r>
              <a:rPr lang="uk-UA" sz="5400" b="1" i="1" dirty="0" err="1" smtClean="0">
                <a:solidFill>
                  <a:schemeClr val="tx2">
                    <a:lumMod val="75000"/>
                  </a:schemeClr>
                </a:solidFill>
              </a:rPr>
              <a:t>Вишнівець</a:t>
            </a:r>
            <a:r>
              <a:rPr lang="uk-UA" sz="5400" b="1" i="1" dirty="0" smtClean="0">
                <a:solidFill>
                  <a:schemeClr val="tx2">
                    <a:lumMod val="75000"/>
                  </a:schemeClr>
                </a:solidFill>
              </a:rPr>
              <a:t> , Почаїв,Кременець.</a:t>
            </a:r>
            <a:endParaRPr lang="uk-UA" sz="54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-900608" y="-1035496"/>
            <a:ext cx="7787208" cy="930432"/>
          </a:xfrm>
        </p:spPr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61872377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7" y="1412776"/>
            <a:ext cx="8280920" cy="4713387"/>
          </a:xfrm>
        </p:spPr>
        <p:txBody>
          <a:bodyPr>
            <a:normAutofit fontScale="85000" lnSpcReduction="10000"/>
          </a:bodyPr>
          <a:lstStyle/>
          <a:p>
            <a:r>
              <a:rPr lang="uk-UA" sz="5400" b="1" dirty="0" smtClean="0">
                <a:solidFill>
                  <a:schemeClr val="tx2">
                    <a:lumMod val="75000"/>
                  </a:schemeClr>
                </a:solidFill>
              </a:rPr>
              <a:t>Вища Волинська гімназія </a:t>
            </a:r>
            <a:r>
              <a:rPr lang="uk-UA" sz="5400" b="1" dirty="0" err="1" smtClean="0">
                <a:solidFill>
                  <a:schemeClr val="tx2">
                    <a:lumMod val="75000"/>
                  </a:schemeClr>
                </a:solidFill>
              </a:rPr>
              <a:t>ім.Чацького</a:t>
            </a:r>
            <a:r>
              <a:rPr lang="uk-UA" sz="5400" b="1" dirty="0" smtClean="0">
                <a:solidFill>
                  <a:schemeClr val="tx2">
                    <a:lumMod val="75000"/>
                  </a:schemeClr>
                </a:solidFill>
              </a:rPr>
              <a:t> у </a:t>
            </a:r>
            <a:r>
              <a:rPr lang="uk-UA" sz="5400" b="1" dirty="0" err="1" smtClean="0">
                <a:solidFill>
                  <a:schemeClr val="tx2">
                    <a:lumMod val="75000"/>
                  </a:schemeClr>
                </a:solidFill>
              </a:rPr>
              <a:t>Кременці</a:t>
            </a:r>
            <a:r>
              <a:rPr lang="uk-UA" sz="5400" b="1" dirty="0">
                <a:solidFill>
                  <a:schemeClr val="tx2">
                    <a:lumMod val="75000"/>
                  </a:schemeClr>
                </a:solidFill>
              </a:rPr>
              <a:t>;</a:t>
            </a:r>
            <a:endParaRPr lang="uk-UA" sz="5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uk-UA" sz="5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uk-UA" sz="5400" b="1" dirty="0" err="1" smtClean="0">
                <a:solidFill>
                  <a:schemeClr val="tx2">
                    <a:lumMod val="75000"/>
                  </a:schemeClr>
                </a:solidFill>
              </a:rPr>
              <a:t>Вишнівецький</a:t>
            </a:r>
            <a:r>
              <a:rPr lang="uk-UA" sz="5400" b="1" dirty="0" smtClean="0">
                <a:solidFill>
                  <a:schemeClr val="tx2">
                    <a:lumMod val="75000"/>
                  </a:schemeClr>
                </a:solidFill>
              </a:rPr>
              <a:t> палац;</a:t>
            </a:r>
          </a:p>
          <a:p>
            <a:r>
              <a:rPr lang="uk-UA" sz="5400" b="1" dirty="0" smtClean="0">
                <a:solidFill>
                  <a:schemeClr val="tx2">
                    <a:lumMod val="75000"/>
                  </a:schemeClr>
                </a:solidFill>
              </a:rPr>
              <a:t>Лавка,на якій сидів Т.Г.</a:t>
            </a:r>
            <a:r>
              <a:rPr lang="uk-UA" sz="5400" b="1" dirty="0" err="1" smtClean="0">
                <a:solidFill>
                  <a:schemeClr val="tx2">
                    <a:lumMod val="75000"/>
                  </a:schemeClr>
                </a:solidFill>
              </a:rPr>
              <a:t>Шев-</a:t>
            </a:r>
            <a:r>
              <a:rPr lang="uk-UA" sz="54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uk-UA" sz="5400" b="1" dirty="0" err="1" smtClean="0">
                <a:solidFill>
                  <a:schemeClr val="tx2">
                    <a:lumMod val="75000"/>
                  </a:schemeClr>
                </a:solidFill>
              </a:rPr>
              <a:t>ченко</a:t>
            </a:r>
            <a:r>
              <a:rPr lang="uk-UA" sz="5400" b="1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uk-UA" sz="5400" b="1" dirty="0" err="1" smtClean="0">
                <a:solidFill>
                  <a:schemeClr val="tx2">
                    <a:lumMod val="75000"/>
                  </a:schemeClr>
                </a:solidFill>
              </a:rPr>
              <a:t>м.Вишнівець</a:t>
            </a:r>
            <a:r>
              <a:rPr lang="uk-UA" sz="5400" b="1" dirty="0" smtClean="0">
                <a:solidFill>
                  <a:schemeClr val="tx2">
                    <a:lumMod val="75000"/>
                  </a:schemeClr>
                </a:solidFill>
              </a:rPr>
              <a:t>;</a:t>
            </a:r>
          </a:p>
          <a:p>
            <a:r>
              <a:rPr lang="uk-UA" sz="5400" b="1" dirty="0" smtClean="0">
                <a:solidFill>
                  <a:schemeClr val="tx2">
                    <a:lumMod val="75000"/>
                  </a:schemeClr>
                </a:solidFill>
              </a:rPr>
              <a:t>Почаївська лавра, 1846 рік.</a:t>
            </a:r>
            <a:endParaRPr lang="uk-UA" sz="5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-1404664" y="-1107504"/>
            <a:ext cx="8229600" cy="1252728"/>
          </a:xfr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62383016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>
              <a:xfrm>
                <a:off x="755576" y="2348880"/>
                <a:ext cx="7408333" cy="3450696"/>
              </a:xfrm>
            </p:spPr>
            <p:txBody>
              <a:bodyPr>
                <a:normAutofit/>
              </a:bodyPr>
              <a:lstStyle/>
              <a:p>
                <a:r>
                  <a:rPr lang="uk-UA" sz="4400" b="1" dirty="0" smtClean="0"/>
                  <a:t>0,8(3х-14)-0,3(4-5х),           якщо х=3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sz="44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uk-UA" sz="4400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uk-UA" sz="4400" b="1" i="1" smtClean="0">
                            <a:latin typeface="Cambria Math"/>
                          </a:rPr>
                          <m:t>𝟏𝟑</m:t>
                        </m:r>
                      </m:den>
                    </m:f>
                  </m:oMath>
                </a14:m>
                <a:r>
                  <a:rPr lang="uk-UA" sz="4400" b="1" dirty="0" smtClean="0"/>
                  <a:t>.</a:t>
                </a:r>
                <a:endParaRPr lang="uk-UA" sz="4400" b="1" dirty="0"/>
              </a:p>
            </p:txBody>
          </p:sp>
        </mc:Choice>
        <mc:Fallback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55576" y="2348880"/>
                <a:ext cx="7408333" cy="3450696"/>
              </a:xfrm>
              <a:blipFill rotWithShape="1">
                <a:blip r:embed="rId2"/>
                <a:stretch>
                  <a:fillRect l="-3457" t="-47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2060"/>
                </a:solidFill>
              </a:rPr>
              <a:t>Знайдіть значення виразу:</a:t>
            </a:r>
            <a:endParaRPr lang="uk-UA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91811"/>
      </p:ext>
    </p:extLst>
  </p:cSld>
  <p:clrMapOvr>
    <a:masterClrMapping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362</TotalTime>
  <Words>337</Words>
  <Application>Microsoft Office PowerPoint</Application>
  <PresentationFormat>Экран (4:3)</PresentationFormat>
  <Paragraphs>40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Волна</vt:lpstr>
      <vt:lpstr>Перевірка домашнього завдання:</vt:lpstr>
      <vt:lpstr>№1232. </vt:lpstr>
      <vt:lpstr>Процвітання та інтереси держави тісно пов’язані з математикою.                            Наполеон.</vt:lpstr>
      <vt:lpstr>З’єднати лініями відповідні властивості:</vt:lpstr>
      <vt:lpstr>Відмітити знаком „+” правильно виконані рівності:</vt:lpstr>
      <vt:lpstr>Гра «Математичне лото».</vt:lpstr>
      <vt:lpstr>Презентация PowerPoint</vt:lpstr>
      <vt:lpstr>Презентация PowerPoint</vt:lpstr>
      <vt:lpstr>Знайдіть значення виразу:</vt:lpstr>
      <vt:lpstr>Спростити вираз:</vt:lpstr>
      <vt:lpstr>Довести,що значення виразу не залежить від значення змінної:</vt:lpstr>
      <vt:lpstr>РОЗВ’ЯЗАТИ РІВНЯННЯ: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Михайло</cp:lastModifiedBy>
  <cp:revision>34</cp:revision>
  <dcterms:created xsi:type="dcterms:W3CDTF">2014-02-13T19:50:57Z</dcterms:created>
  <dcterms:modified xsi:type="dcterms:W3CDTF">2019-12-27T17:47:31Z</dcterms:modified>
</cp:coreProperties>
</file>