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7"/>
  </p:notesMasterIdLst>
  <p:sldIdLst>
    <p:sldId id="256" r:id="rId4"/>
    <p:sldId id="309" r:id="rId5"/>
    <p:sldId id="264" r:id="rId6"/>
    <p:sldId id="263" r:id="rId7"/>
    <p:sldId id="262" r:id="rId8"/>
    <p:sldId id="291" r:id="rId9"/>
    <p:sldId id="296" r:id="rId10"/>
    <p:sldId id="266" r:id="rId11"/>
    <p:sldId id="269" r:id="rId12"/>
    <p:sldId id="278" r:id="rId13"/>
    <p:sldId id="300" r:id="rId14"/>
    <p:sldId id="305" r:id="rId15"/>
    <p:sldId id="308" r:id="rId16"/>
    <p:sldId id="306" r:id="rId17"/>
    <p:sldId id="286" r:id="rId18"/>
    <p:sldId id="268" r:id="rId19"/>
    <p:sldId id="275" r:id="rId20"/>
    <p:sldId id="282" r:id="rId21"/>
    <p:sldId id="267" r:id="rId22"/>
    <p:sldId id="276" r:id="rId23"/>
    <p:sldId id="283" r:id="rId24"/>
    <p:sldId id="281" r:id="rId25"/>
    <p:sldId id="274" r:id="rId26"/>
    <p:sldId id="294" r:id="rId27"/>
    <p:sldId id="293" r:id="rId28"/>
    <p:sldId id="292" r:id="rId29"/>
    <p:sldId id="307" r:id="rId30"/>
    <p:sldId id="280" r:id="rId31"/>
    <p:sldId id="297" r:id="rId32"/>
    <p:sldId id="279" r:id="rId33"/>
    <p:sldId id="298" r:id="rId34"/>
    <p:sldId id="289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-414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3BDC2-2629-4403-B4E9-AC7A2E49E182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D3648-3BC4-4A12-AE94-09BD770DF27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768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CD3648-3BC4-4A12-AE94-09BD770DF277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048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31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91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44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389A218-1BD9-44B7-AD25-60C2204205A7}" type="datetimeFigureOut">
              <a:rPr lang="ru-RU" smtClean="0"/>
              <a:pPr/>
              <a:t>26.12.2019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C5C7EFC-FB93-4B0A-97A4-5DFF6022B23C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21890" y="839622"/>
            <a:ext cx="52203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latin typeface="Arial Black" pitchFamily="34" charset="0"/>
              </a:rPr>
              <a:t>М</a:t>
            </a:r>
            <a:r>
              <a:rPr lang="uk-UA" sz="3600" dirty="0" smtClean="0">
                <a:latin typeface="Arial Black" pitchFamily="34" charset="0"/>
              </a:rPr>
              <a:t>іське методичне об‘єднання </a:t>
            </a:r>
            <a:r>
              <a:rPr lang="uk-UA" sz="3600" dirty="0" smtClean="0">
                <a:latin typeface="Arial Black" pitchFamily="34" charset="0"/>
              </a:rPr>
              <a:t>вчителів математики</a:t>
            </a:r>
            <a:endParaRPr lang="ru-RU" sz="3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205" y="786384"/>
            <a:ext cx="7585459" cy="5691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568" y="1847088"/>
            <a:ext cx="6885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/>
              <a:t>Тиждень математики, присвячений 130 річниці з дня народження М.Чайковського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xmlns="" val="32349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3" name="Рисунок 2" descr="F:\фото _5 клас\P5150327.JPG"/>
          <p:cNvPicPr/>
          <p:nvPr/>
        </p:nvPicPr>
        <p:blipFill>
          <a:blip r:embed="rId3" cstate="print"/>
          <a:srcRect l="26480" t="9336" r="9518" b="44249"/>
          <a:stretch>
            <a:fillRect/>
          </a:stretch>
        </p:blipFill>
        <p:spPr bwMode="auto">
          <a:xfrm rot="20976397">
            <a:off x="843337" y="1271896"/>
            <a:ext cx="3509587" cy="253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_5 клас\P51503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250" y="1009125"/>
            <a:ext cx="3978975" cy="264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_5 клас\P51503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1260" y="3513982"/>
            <a:ext cx="4116780" cy="308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349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ов’язане зображенн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85786" y="0"/>
            <a:ext cx="73581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2511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Урок-подорож “ Сім чудес </a:t>
            </a:r>
            <a:r>
              <a:rPr lang="uk-UA" sz="2800" b="1" dirty="0" err="1" smtClean="0">
                <a:solidFill>
                  <a:srgbClr val="2511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України”</a:t>
            </a:r>
            <a:endParaRPr lang="ru-RU" sz="2800" b="1" dirty="0">
              <a:solidFill>
                <a:srgbClr val="2511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D:\Фото\Школа №2\Урок - подорож\DSC099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714356"/>
            <a:ext cx="442915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Фото\Школа №2\Урок - подорож\DSC099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429000"/>
            <a:ext cx="471490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Фото\Школа №2\Урок - подорож\DSC099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71876"/>
            <a:ext cx="414337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G:\IMG_199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818" y="878886"/>
            <a:ext cx="4104532" cy="245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99592" y="9531"/>
            <a:ext cx="7056784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Показовий урок</a:t>
            </a:r>
          </a:p>
          <a:p>
            <a:pPr algn="ctr">
              <a:defRPr/>
            </a:pPr>
            <a:r>
              <a:rPr lang="uk-UA" sz="32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«Редагування тексту»</a:t>
            </a:r>
            <a:endParaRPr lang="uk-UA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221088"/>
            <a:ext cx="3515883" cy="26369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0809" y="4239087"/>
            <a:ext cx="3360373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390"/>
          <a:stretch/>
        </p:blipFill>
        <p:spPr>
          <a:xfrm>
            <a:off x="1187624" y="1086749"/>
            <a:ext cx="6684235" cy="298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80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ов’язане зображенн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7214"/>
            <a:ext cx="9144001" cy="721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1538" y="-323166"/>
            <a:ext cx="7215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2511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</a:t>
            </a:r>
            <a:r>
              <a:rPr lang="uk-UA" sz="4400" b="1" dirty="0" smtClean="0">
                <a:solidFill>
                  <a:srgbClr val="2511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Година цікавої математики</a:t>
            </a:r>
            <a:endParaRPr lang="ru-RU" sz="4400" b="1" dirty="0">
              <a:solidFill>
                <a:srgbClr val="2511B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Рисунок 4" descr="D:\Фото\Школа №2\Вих. захід 2017\DSC09993.JPG"/>
          <p:cNvPicPr/>
          <p:nvPr/>
        </p:nvPicPr>
        <p:blipFill>
          <a:blip r:embed="rId3" cstate="print"/>
          <a:srcRect b="11905"/>
          <a:stretch>
            <a:fillRect/>
          </a:stretch>
        </p:blipFill>
        <p:spPr bwMode="auto">
          <a:xfrm>
            <a:off x="142844" y="500042"/>
            <a:ext cx="421484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Школа №2\Вих. захід 2017\DSC0999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357562"/>
            <a:ext cx="394754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Фото\Школа №2\Вих. захід 2017\DSC09999.JPG"/>
          <p:cNvPicPr/>
          <p:nvPr/>
        </p:nvPicPr>
        <p:blipFill>
          <a:blip r:embed="rId5" cstate="print"/>
          <a:srcRect t="18947"/>
          <a:stretch>
            <a:fillRect/>
          </a:stretch>
        </p:blipFill>
        <p:spPr bwMode="auto">
          <a:xfrm>
            <a:off x="4500562" y="714356"/>
            <a:ext cx="408947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Фото\Школа №2\Вих. захід 2017\DSC00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357562"/>
            <a:ext cx="442915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477" y="1627569"/>
            <a:ext cx="6711950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75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63" y="214313"/>
            <a:ext cx="852487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681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247650"/>
            <a:ext cx="84582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99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" y="233363"/>
            <a:ext cx="8743950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49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252413"/>
            <a:ext cx="845820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681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486150" y="1057275"/>
            <a:ext cx="49339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err="1" smtClean="0">
                <a:latin typeface="Arial Black" pitchFamily="34" charset="0"/>
                <a:cs typeface="Times New Roman" panose="02020603050405020304" pitchFamily="18" charset="0"/>
              </a:rPr>
              <a:t>Підготовка</a:t>
            </a:r>
            <a:r>
              <a:rPr lang="ru-RU" dirty="0" smtClean="0">
                <a:latin typeface="Arial Black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err="1" smtClean="0">
                <a:latin typeface="Arial Black" pitchFamily="34" charset="0"/>
                <a:cs typeface="Times New Roman" panose="02020603050405020304" pitchFamily="18" charset="0"/>
              </a:rPr>
              <a:t>і</a:t>
            </a:r>
            <a:r>
              <a:rPr lang="ru-RU" dirty="0" smtClean="0"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rial Black" pitchFamily="34" charset="0"/>
                <a:cs typeface="Times New Roman" panose="02020603050405020304" pitchFamily="18" charset="0"/>
              </a:rPr>
              <a:t>проведення</a:t>
            </a:r>
            <a:r>
              <a:rPr lang="ru-RU" dirty="0" smtClean="0"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rial Black" pitchFamily="34" charset="0"/>
                <a:cs typeface="Times New Roman" panose="02020603050405020304" pitchFamily="18" charset="0"/>
              </a:rPr>
              <a:t>тижня</a:t>
            </a:r>
            <a:r>
              <a:rPr lang="ru-RU" dirty="0" smtClean="0">
                <a:latin typeface="Arial Black" pitchFamily="34" charset="0"/>
                <a:cs typeface="Times New Roman" panose="02020603050405020304" pitchFamily="18" charset="0"/>
              </a:rPr>
              <a:t> математики </a:t>
            </a:r>
            <a:r>
              <a:rPr lang="ru-RU" dirty="0" err="1" smtClean="0">
                <a:latin typeface="Arial Black" pitchFamily="34" charset="0"/>
                <a:cs typeface="Times New Roman" panose="02020603050405020304" pitchFamily="18" charset="0"/>
              </a:rPr>
              <a:t>відповідно</a:t>
            </a:r>
            <a:r>
              <a:rPr lang="ru-RU" dirty="0" smtClean="0">
                <a:latin typeface="Arial Black" pitchFamily="34" charset="0"/>
                <a:cs typeface="Times New Roman" panose="02020603050405020304" pitchFamily="18" charset="0"/>
              </a:rPr>
              <a:t> до «</a:t>
            </a:r>
            <a:r>
              <a:rPr lang="ru-RU" dirty="0" err="1" smtClean="0">
                <a:latin typeface="Arial Black" pitchFamily="34" charset="0"/>
                <a:cs typeface="Times New Roman" panose="02020603050405020304" pitchFamily="18" charset="0"/>
              </a:rPr>
              <a:t>Положення</a:t>
            </a:r>
            <a:r>
              <a:rPr lang="ru-RU" dirty="0" smtClean="0">
                <a:latin typeface="Arial Black" pitchFamily="34" charset="0"/>
                <a:cs typeface="Times New Roman" panose="02020603050405020304" pitchFamily="18" charset="0"/>
              </a:rPr>
              <a:t> про </a:t>
            </a:r>
            <a:r>
              <a:rPr lang="ru-RU" dirty="0" err="1" smtClean="0">
                <a:latin typeface="Arial Black" pitchFamily="34" charset="0"/>
                <a:cs typeface="Times New Roman" panose="02020603050405020304" pitchFamily="18" charset="0"/>
              </a:rPr>
              <a:t>предметний</a:t>
            </a:r>
            <a:r>
              <a:rPr lang="ru-RU" dirty="0" smtClean="0"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rial Black" pitchFamily="34" charset="0"/>
                <a:cs typeface="Times New Roman" panose="02020603050405020304" pitchFamily="18" charset="0"/>
              </a:rPr>
              <a:t>тиждень</a:t>
            </a:r>
            <a:r>
              <a:rPr lang="ru-RU" dirty="0" smtClean="0">
                <a:latin typeface="Arial Black" pitchFamily="34" charset="0"/>
                <a:cs typeface="Times New Roman" panose="02020603050405020304" pitchFamily="18" charset="0"/>
              </a:rPr>
              <a:t>»:</a:t>
            </a:r>
          </a:p>
          <a:p>
            <a:pPr algn="ctr"/>
            <a:endParaRPr lang="ru-RU" b="1" dirty="0" smtClean="0">
              <a:latin typeface="Arial Black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Arial Black" pitchFamily="34" charset="0"/>
              </a:rPr>
              <a:t>Виховна </a:t>
            </a:r>
            <a:r>
              <a:rPr lang="uk-UA" sz="2800" b="1" dirty="0" smtClean="0">
                <a:solidFill>
                  <a:srgbClr val="002060"/>
                </a:solidFill>
                <a:latin typeface="Arial Black" pitchFamily="34" charset="0"/>
              </a:rPr>
              <a:t>робота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Arial Black" pitchFamily="34" charset="0"/>
              </a:rPr>
              <a:t>у рамках тижня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Arial Black" pitchFamily="34" charset="0"/>
              </a:rPr>
              <a:t>    математики</a:t>
            </a:r>
            <a:endParaRPr lang="ru-RU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Arial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5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8" y="195263"/>
            <a:ext cx="8543925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99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1" y="841246"/>
            <a:ext cx="7585459" cy="5691623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75" y="1401763"/>
            <a:ext cx="824865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49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453" y="993648"/>
            <a:ext cx="7585459" cy="5691623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42975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49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7"/>
            <a:ext cx="7585459" cy="5691623"/>
          </a:xfrm>
          <a:prstGeom prst="rect">
            <a:avLst/>
          </a:prstGeom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6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99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453" y="993648"/>
            <a:ext cx="7585459" cy="5691623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938338"/>
            <a:ext cx="6711950" cy="342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453" y="993648"/>
            <a:ext cx="7585459" cy="5691623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8" y="576263"/>
            <a:ext cx="8567737" cy="570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453" y="993648"/>
            <a:ext cx="7585459" cy="5691623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025" y="576263"/>
            <a:ext cx="8489950" cy="570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99592" y="9531"/>
            <a:ext cx="7056784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Виховний захід</a:t>
            </a:r>
          </a:p>
          <a:p>
            <a:pPr algn="ctr">
              <a:defRPr/>
            </a:pPr>
            <a:r>
              <a:rPr lang="uk-UA" sz="3200" dirty="0" smtClean="0">
                <a:ln>
                  <a:solidFill>
                    <a:srgbClr val="FFFF00"/>
                  </a:solidFill>
                </a:ln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«Подорож морем Інформатики»</a:t>
            </a:r>
            <a:endParaRPr lang="uk-UA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340768"/>
            <a:ext cx="4668011" cy="3501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5946" y="3403161"/>
            <a:ext cx="3270617" cy="2452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950198"/>
            <a:ext cx="3270617" cy="24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14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453" y="993648"/>
            <a:ext cx="7585459" cy="5691623"/>
          </a:xfrm>
          <a:prstGeom prst="rect">
            <a:avLst/>
          </a:prstGeo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1962150"/>
            <a:ext cx="9205913" cy="293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49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453" y="993648"/>
            <a:ext cx="7585459" cy="5691623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825" y="500063"/>
            <a:ext cx="8386763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9987" y="73152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97346"/>
            <a:ext cx="885139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 smtClean="0"/>
          </a:p>
          <a:p>
            <a:pPr algn="ctr"/>
            <a:r>
              <a:rPr lang="uk-UA" b="1" dirty="0" smtClean="0"/>
              <a:t>ПОЛОЖЕННЯ</a:t>
            </a:r>
            <a:endParaRPr lang="ru-RU" sz="1200" dirty="0"/>
          </a:p>
          <a:p>
            <a:pPr algn="ctr"/>
            <a:r>
              <a:rPr lang="uk-UA" b="1" dirty="0"/>
              <a:t>про предметний тиждень в школі</a:t>
            </a:r>
            <a:endParaRPr lang="ru-RU" sz="1200" dirty="0"/>
          </a:p>
          <a:p>
            <a:pPr algn="ctr"/>
            <a:r>
              <a:rPr lang="uk-UA" b="1" dirty="0"/>
              <a:t> </a:t>
            </a:r>
            <a:endParaRPr lang="ru-RU" sz="1200" dirty="0"/>
          </a:p>
          <a:p>
            <a:pPr lvl="0" algn="ctr"/>
            <a:r>
              <a:rPr lang="uk-UA" b="1" dirty="0"/>
              <a:t>Загальні положення.</a:t>
            </a:r>
            <a:endParaRPr lang="ru-RU" sz="1400" dirty="0"/>
          </a:p>
          <a:p>
            <a:pPr lvl="0"/>
            <a:r>
              <a:rPr lang="uk-UA" b="1" dirty="0"/>
              <a:t>  </a:t>
            </a:r>
            <a:endParaRPr lang="ru-RU" sz="1400" dirty="0"/>
          </a:p>
          <a:p>
            <a:pPr algn="ctr"/>
            <a:endParaRPr lang="ru-RU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247" y="1905000"/>
            <a:ext cx="8038775" cy="405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27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2" y="841248"/>
            <a:ext cx="7585459" cy="5691623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00" y="620713"/>
            <a:ext cx="855980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49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525" y="585788"/>
            <a:ext cx="8361363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453" y="993648"/>
            <a:ext cx="7585459" cy="56916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83053" y="1997839"/>
            <a:ext cx="73751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Проведення</a:t>
            </a:r>
            <a:r>
              <a:rPr lang="ru-RU" sz="2800" dirty="0"/>
              <a:t> </a:t>
            </a:r>
            <a:r>
              <a:rPr lang="ru-RU" sz="2800" dirty="0" err="1"/>
              <a:t>інтелектуальних</a:t>
            </a:r>
            <a:r>
              <a:rPr lang="ru-RU" sz="2800" dirty="0"/>
              <a:t> </a:t>
            </a:r>
            <a:r>
              <a:rPr lang="ru-RU" sz="2800" dirty="0" err="1"/>
              <a:t>ігор</a:t>
            </a:r>
            <a:r>
              <a:rPr lang="ru-RU" sz="2800" dirty="0"/>
              <a:t>, </a:t>
            </a:r>
            <a:r>
              <a:rPr lang="ru-RU" sz="2800" dirty="0" err="1"/>
              <a:t>розваг</a:t>
            </a:r>
            <a:r>
              <a:rPr lang="ru-RU" sz="2800" dirty="0"/>
              <a:t>, </a:t>
            </a:r>
            <a:r>
              <a:rPr lang="ru-RU" sz="2800" dirty="0" err="1"/>
              <a:t>конкурсів</a:t>
            </a:r>
            <a:r>
              <a:rPr lang="ru-RU" sz="2800" dirty="0"/>
              <a:t> </a:t>
            </a:r>
            <a:r>
              <a:rPr lang="ru-RU" sz="2800" dirty="0" err="1" smtClean="0"/>
              <a:t>сприяє</a:t>
            </a:r>
            <a:r>
              <a:rPr lang="ru-RU" sz="2800" dirty="0" smtClean="0"/>
              <a:t> </a:t>
            </a:r>
            <a:r>
              <a:rPr lang="ru-RU" sz="2800" dirty="0" err="1"/>
              <a:t>удосконаленню</a:t>
            </a:r>
            <a:r>
              <a:rPr lang="ru-RU" sz="2800" dirty="0"/>
              <a:t> й </a:t>
            </a:r>
            <a:r>
              <a:rPr lang="ru-RU" sz="2800" dirty="0" err="1"/>
              <a:t>урізноманітненню</a:t>
            </a:r>
            <a:r>
              <a:rPr lang="ru-RU" sz="2800" dirty="0"/>
              <a:t> </a:t>
            </a:r>
            <a:r>
              <a:rPr lang="ru-RU" sz="2800" dirty="0" err="1"/>
              <a:t>розумової</a:t>
            </a:r>
            <a:r>
              <a:rPr lang="ru-RU" sz="2800" dirty="0"/>
              <a:t> </a:t>
            </a:r>
            <a:r>
              <a:rPr lang="ru-RU" sz="2800" dirty="0" err="1"/>
              <a:t>діяльності</a:t>
            </a:r>
            <a:r>
              <a:rPr lang="ru-RU" sz="2800" dirty="0"/>
              <a:t> </a:t>
            </a:r>
            <a:r>
              <a:rPr lang="ru-RU" sz="2800" dirty="0" err="1"/>
              <a:t>учнів</a:t>
            </a:r>
            <a:r>
              <a:rPr lang="ru-RU" sz="2800" dirty="0"/>
              <a:t>: </a:t>
            </a:r>
            <a:r>
              <a:rPr lang="ru-RU" sz="2800" dirty="0" err="1"/>
              <a:t>уяви</a:t>
            </a:r>
            <a:r>
              <a:rPr lang="ru-RU" sz="2800" dirty="0"/>
              <a:t>, </a:t>
            </a:r>
            <a:r>
              <a:rPr lang="ru-RU" sz="2800" dirty="0" err="1"/>
              <a:t>спостережливості</a:t>
            </a:r>
            <a:r>
              <a:rPr lang="ru-RU" sz="2800" dirty="0"/>
              <a:t>, </a:t>
            </a:r>
            <a:r>
              <a:rPr lang="ru-RU" sz="2800" dirty="0" err="1" smtClean="0"/>
              <a:t>розвиває</a:t>
            </a:r>
            <a:r>
              <a:rPr lang="ru-RU" sz="2800" dirty="0" smtClean="0"/>
              <a:t> </a:t>
            </a:r>
            <a:r>
              <a:rPr lang="ru-RU" sz="2800" dirty="0" err="1"/>
              <a:t>їхні</a:t>
            </a:r>
            <a:r>
              <a:rPr lang="ru-RU" sz="2800" dirty="0"/>
              <a:t> </a:t>
            </a:r>
            <a:r>
              <a:rPr lang="ru-RU" sz="2800" dirty="0" err="1"/>
              <a:t>важливі</a:t>
            </a:r>
            <a:r>
              <a:rPr lang="ru-RU" sz="2800" dirty="0"/>
              <a:t> </a:t>
            </a:r>
            <a:r>
              <a:rPr lang="ru-RU" sz="2800" dirty="0" err="1"/>
              <a:t>якості</a:t>
            </a:r>
            <a:r>
              <a:rPr lang="ru-RU" sz="2800" dirty="0"/>
              <a:t> </a:t>
            </a:r>
            <a:r>
              <a:rPr lang="ru-RU" sz="2800" dirty="0" err="1"/>
              <a:t>мислення</a:t>
            </a:r>
            <a:r>
              <a:rPr lang="ru-RU" sz="2800" dirty="0"/>
              <a:t>: </a:t>
            </a:r>
            <a:r>
              <a:rPr lang="ru-RU" sz="2800" dirty="0" err="1"/>
              <a:t>логічність</a:t>
            </a:r>
            <a:r>
              <a:rPr lang="ru-RU" sz="2800" dirty="0"/>
              <a:t>, </a:t>
            </a:r>
            <a:r>
              <a:rPr lang="ru-RU" sz="2800" dirty="0" err="1"/>
              <a:t>здатність</a:t>
            </a:r>
            <a:r>
              <a:rPr lang="ru-RU" sz="2800" dirty="0"/>
              <a:t> до </a:t>
            </a:r>
            <a:r>
              <a:rPr lang="ru-RU" sz="2800" dirty="0" err="1"/>
              <a:t>абстрагування</a:t>
            </a:r>
            <a:r>
              <a:rPr lang="ru-RU" sz="2800" dirty="0"/>
              <a:t>, </a:t>
            </a:r>
            <a:r>
              <a:rPr lang="ru-RU" sz="2800" dirty="0" err="1"/>
              <a:t>порівняння</a:t>
            </a:r>
            <a:r>
              <a:rPr lang="ru-RU" sz="2800" dirty="0"/>
              <a:t>. </a:t>
            </a:r>
            <a:r>
              <a:rPr lang="ru-RU" sz="2800" dirty="0" err="1" smtClean="0"/>
              <a:t>Кожний</a:t>
            </a:r>
            <a:r>
              <a:rPr lang="ru-RU" sz="2800" dirty="0" smtClean="0"/>
              <a:t> раз ми </a:t>
            </a:r>
            <a:r>
              <a:rPr lang="ru-RU" sz="2800" dirty="0" err="1" smtClean="0"/>
              <a:t>переконуємося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будь-яка </a:t>
            </a:r>
            <a:r>
              <a:rPr lang="ru-RU" sz="2800" dirty="0" err="1"/>
              <a:t>діяльність</a:t>
            </a:r>
            <a:r>
              <a:rPr lang="ru-RU" sz="2800" dirty="0"/>
              <a:t> </a:t>
            </a:r>
            <a:r>
              <a:rPr lang="ru-RU" sz="2800" dirty="0" err="1"/>
              <a:t>дитини</a:t>
            </a:r>
            <a:r>
              <a:rPr lang="ru-RU" sz="2800" dirty="0"/>
              <a:t> буде </a:t>
            </a:r>
            <a:r>
              <a:rPr lang="ru-RU" sz="2800" dirty="0" err="1"/>
              <a:t>успішною</a:t>
            </a:r>
            <a:r>
              <a:rPr lang="ru-RU" sz="2800" dirty="0"/>
              <a:t> </a:t>
            </a:r>
            <a:r>
              <a:rPr lang="ru-RU" sz="2800" dirty="0" err="1"/>
              <a:t>тоді</a:t>
            </a:r>
            <a:r>
              <a:rPr lang="ru-RU" sz="2800" dirty="0"/>
              <a:t>, коли вона </a:t>
            </a:r>
            <a:r>
              <a:rPr lang="ru-RU" sz="2800" dirty="0" err="1"/>
              <a:t>здійснюється</a:t>
            </a:r>
            <a:r>
              <a:rPr lang="ru-RU" sz="2800" dirty="0"/>
              <a:t> без примусу і </a:t>
            </a:r>
            <a:r>
              <a:rPr lang="ru-RU" sz="2800" dirty="0" err="1"/>
              <a:t>дарує</a:t>
            </a:r>
            <a:r>
              <a:rPr lang="ru-RU" sz="2800" dirty="0"/>
              <a:t> </a:t>
            </a:r>
            <a:r>
              <a:rPr lang="ru-RU" sz="2800" dirty="0" err="1"/>
              <a:t>радість</a:t>
            </a:r>
            <a:r>
              <a:rPr lang="ru-RU" sz="2800" dirty="0"/>
              <a:t> </a:t>
            </a:r>
            <a:r>
              <a:rPr lang="ru-RU" sz="2800" dirty="0" err="1"/>
              <a:t>відчути</a:t>
            </a:r>
            <a:r>
              <a:rPr lang="ru-RU" sz="2800" dirty="0"/>
              <a:t> себе </a:t>
            </a:r>
            <a:r>
              <a:rPr lang="ru-RU" sz="2800" dirty="0" err="1"/>
              <a:t>переможцем</a:t>
            </a:r>
            <a:r>
              <a:rPr lang="ru-RU" sz="2800" dirty="0"/>
              <a:t>, </a:t>
            </a:r>
            <a:r>
              <a:rPr lang="ru-RU" sz="2800" dirty="0" err="1"/>
              <a:t>творцем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8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452" y="993647"/>
            <a:ext cx="7585459" cy="56916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8952" y="2413338"/>
            <a:ext cx="7232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Математика </a:t>
            </a:r>
            <a:r>
              <a:rPr lang="ru-RU" sz="3600" dirty="0" err="1"/>
              <a:t>може</a:t>
            </a:r>
            <a:r>
              <a:rPr lang="ru-RU" sz="3600" dirty="0"/>
              <a:t> бути веселою, </a:t>
            </a:r>
            <a:r>
              <a:rPr lang="ru-RU" sz="3600" dirty="0" err="1"/>
              <a:t>несподіваною</a:t>
            </a:r>
            <a:r>
              <a:rPr lang="ru-RU" sz="3600" dirty="0"/>
              <a:t>, </a:t>
            </a:r>
            <a:r>
              <a:rPr lang="ru-RU" sz="3600" dirty="0" err="1"/>
              <a:t>загадковою</a:t>
            </a:r>
            <a:r>
              <a:rPr lang="ru-RU" sz="3600" dirty="0"/>
              <a:t>. У </a:t>
            </a:r>
            <a:r>
              <a:rPr lang="ru-RU" sz="3600" dirty="0" err="1"/>
              <a:t>цьому</a:t>
            </a:r>
            <a:r>
              <a:rPr lang="ru-RU" sz="3600" dirty="0"/>
              <a:t> </a:t>
            </a:r>
            <a:r>
              <a:rPr lang="ru-RU" sz="3600" dirty="0" err="1" smtClean="0"/>
              <a:t>кожний</a:t>
            </a:r>
            <a:r>
              <a:rPr lang="ru-RU" sz="3600" dirty="0" smtClean="0"/>
              <a:t> раз нас </a:t>
            </a:r>
            <a:r>
              <a:rPr lang="ru-RU" sz="3600" dirty="0" err="1" smtClean="0"/>
              <a:t>переконують</a:t>
            </a:r>
            <a:r>
              <a:rPr lang="ru-RU" sz="3600" dirty="0" smtClean="0"/>
              <a:t> </a:t>
            </a:r>
            <a:r>
              <a:rPr lang="ru-RU" sz="3600" dirty="0" err="1" smtClean="0"/>
              <a:t>наші</a:t>
            </a:r>
            <a:r>
              <a:rPr lang="ru-RU" sz="3600" dirty="0" smtClean="0"/>
              <a:t> </a:t>
            </a:r>
            <a:r>
              <a:rPr lang="ru-RU" sz="3600" dirty="0" err="1" smtClean="0"/>
              <a:t>юні«піфагори</a:t>
            </a:r>
            <a:r>
              <a:rPr lang="ru-RU" sz="3600" dirty="0" smtClean="0"/>
              <a:t>» </a:t>
            </a:r>
            <a:r>
              <a:rPr lang="ru-RU" sz="3600" dirty="0" err="1" smtClean="0"/>
              <a:t>і«фалеси</a:t>
            </a:r>
            <a:r>
              <a:rPr lang="ru-RU" sz="3600" dirty="0" smtClean="0"/>
              <a:t>».</a:t>
            </a:r>
            <a:endParaRPr lang="ru-RU" sz="3600" dirty="0"/>
          </a:p>
          <a:p>
            <a:pPr algn="ctr"/>
            <a:r>
              <a:rPr lang="ru-RU" sz="3600" dirty="0"/>
              <a:t>А </a:t>
            </a:r>
            <a:r>
              <a:rPr lang="ru-RU" sz="3600" dirty="0" err="1"/>
              <a:t>ви</a:t>
            </a:r>
            <a:r>
              <a:rPr lang="ru-RU" sz="3600" dirty="0"/>
              <a:t> до сих </a:t>
            </a:r>
            <a:r>
              <a:rPr lang="ru-RU" sz="3600" dirty="0" err="1"/>
              <a:t>пір</a:t>
            </a:r>
            <a:r>
              <a:rPr lang="ru-RU" sz="3600" dirty="0"/>
              <a:t> </a:t>
            </a:r>
            <a:r>
              <a:rPr lang="ru-RU" sz="3600" dirty="0" err="1"/>
              <a:t>вважаєте</a:t>
            </a:r>
            <a:r>
              <a:rPr lang="ru-RU" sz="3600" dirty="0"/>
              <a:t> математику сухою наукою?</a:t>
            </a:r>
          </a:p>
        </p:txBody>
      </p:sp>
    </p:spTree>
    <p:extLst>
      <p:ext uri="{BB962C8B-B14F-4D97-AF65-F5344CB8AC3E}">
        <p14:creationId xmlns:p14="http://schemas.microsoft.com/office/powerpoint/2010/main" xmlns="" val="188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79987" y="73152"/>
            <a:ext cx="9139938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117" y="758952"/>
            <a:ext cx="8676606" cy="524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27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617" y="1216152"/>
            <a:ext cx="7846795" cy="46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27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048" y="438913"/>
            <a:ext cx="8144913" cy="61114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77240" y="1106424"/>
            <a:ext cx="78729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/>
              <a:t>Мета </a:t>
            </a:r>
            <a:r>
              <a:rPr lang="ru-RU" sz="2800" b="1" i="1" dirty="0" err="1"/>
              <a:t>тижня</a:t>
            </a:r>
            <a:r>
              <a:rPr lang="ru-RU" sz="2800" b="1" i="1" dirty="0"/>
              <a:t>:</a:t>
            </a:r>
          </a:p>
          <a:p>
            <a:pPr algn="ctr"/>
            <a:r>
              <a:rPr lang="ru-RU" sz="2800" b="1" i="1" dirty="0" err="1"/>
              <a:t>активізувати</a:t>
            </a:r>
            <a:r>
              <a:rPr lang="ru-RU" sz="2800" b="1" i="1" dirty="0"/>
              <a:t> </a:t>
            </a:r>
            <a:r>
              <a:rPr lang="ru-RU" sz="2800" b="1" i="1" dirty="0" err="1"/>
              <a:t>пізнавальну</a:t>
            </a:r>
            <a:r>
              <a:rPr lang="ru-RU" sz="2800" b="1" i="1" dirty="0"/>
              <a:t> </a:t>
            </a:r>
            <a:r>
              <a:rPr lang="ru-RU" sz="2800" b="1" i="1" dirty="0" err="1"/>
              <a:t>діяльність</a:t>
            </a:r>
            <a:r>
              <a:rPr lang="ru-RU" sz="2800" b="1" i="1" dirty="0"/>
              <a:t> </a:t>
            </a:r>
            <a:r>
              <a:rPr lang="ru-RU" sz="2800" b="1" i="1" dirty="0" err="1"/>
              <a:t>учнів</a:t>
            </a:r>
            <a:r>
              <a:rPr lang="ru-RU" sz="2800" b="1" i="1" dirty="0"/>
              <a:t>, </a:t>
            </a:r>
          </a:p>
          <a:p>
            <a:pPr algn="ctr"/>
            <a:r>
              <a:rPr lang="ru-RU" sz="2800" b="1" i="1" dirty="0" err="1"/>
              <a:t>поглибити</a:t>
            </a:r>
            <a:r>
              <a:rPr lang="ru-RU" sz="2800" b="1" i="1" dirty="0"/>
              <a:t> </a:t>
            </a:r>
            <a:r>
              <a:rPr lang="ru-RU" sz="2800" b="1" i="1" dirty="0" err="1"/>
              <a:t>їх</a:t>
            </a:r>
            <a:r>
              <a:rPr lang="ru-RU" sz="2800" b="1" i="1" dirty="0"/>
              <a:t> </a:t>
            </a:r>
            <a:r>
              <a:rPr lang="ru-RU" sz="2800" b="1" i="1" dirty="0" err="1"/>
              <a:t>знання</a:t>
            </a:r>
            <a:r>
              <a:rPr lang="ru-RU" sz="2800" b="1" i="1" dirty="0"/>
              <a:t> з математики, </a:t>
            </a:r>
            <a:r>
              <a:rPr lang="ru-RU" sz="2800" b="1" i="1" dirty="0" err="1"/>
              <a:t>стимулювати</a:t>
            </a:r>
            <a:r>
              <a:rPr lang="ru-RU" sz="2800" b="1" i="1" dirty="0"/>
              <a:t> </a:t>
            </a:r>
            <a:r>
              <a:rPr lang="ru-RU" sz="2800" b="1" i="1" dirty="0" err="1"/>
              <a:t>активну</a:t>
            </a:r>
            <a:r>
              <a:rPr lang="ru-RU" sz="2800" b="1" i="1" dirty="0"/>
              <a:t> </a:t>
            </a:r>
            <a:r>
              <a:rPr lang="ru-RU" sz="2800" b="1" i="1" dirty="0" err="1"/>
              <a:t>творчу</a:t>
            </a:r>
            <a:r>
              <a:rPr lang="ru-RU" sz="2800" b="1" i="1" dirty="0"/>
              <a:t> роботу </a:t>
            </a:r>
            <a:r>
              <a:rPr lang="ru-RU" sz="2800" b="1" i="1" dirty="0" err="1"/>
              <a:t>школярів</a:t>
            </a:r>
            <a:r>
              <a:rPr lang="ru-RU" sz="2800" b="1" i="1" dirty="0"/>
              <a:t>, </a:t>
            </a:r>
          </a:p>
          <a:p>
            <a:pPr algn="ctr"/>
            <a:r>
              <a:rPr lang="ru-RU" sz="2800" b="1" i="1" dirty="0" err="1"/>
              <a:t>розвивати</a:t>
            </a:r>
            <a:r>
              <a:rPr lang="ru-RU" sz="2800" b="1" i="1" dirty="0"/>
              <a:t> </a:t>
            </a:r>
            <a:r>
              <a:rPr lang="ru-RU" sz="2800" b="1" i="1" dirty="0" err="1"/>
              <a:t>логічне</a:t>
            </a:r>
            <a:r>
              <a:rPr lang="ru-RU" sz="2800" b="1" i="1" dirty="0"/>
              <a:t> </a:t>
            </a:r>
            <a:r>
              <a:rPr lang="ru-RU" sz="2800" b="1" i="1" dirty="0" err="1"/>
              <a:t>мислення</a:t>
            </a:r>
            <a:r>
              <a:rPr lang="ru-RU" sz="2800" b="1" i="1" dirty="0"/>
              <a:t>, </a:t>
            </a:r>
            <a:r>
              <a:rPr lang="ru-RU" sz="2800" b="1" i="1" dirty="0" err="1"/>
              <a:t>кмітливість</a:t>
            </a:r>
            <a:r>
              <a:rPr lang="ru-RU" sz="2800" b="1" i="1" dirty="0"/>
              <a:t>, </a:t>
            </a:r>
            <a:r>
              <a:rPr lang="ru-RU" sz="2800" b="1" i="1" dirty="0" err="1"/>
              <a:t>уміння</a:t>
            </a:r>
            <a:r>
              <a:rPr lang="ru-RU" sz="2800" b="1" i="1" dirty="0"/>
              <a:t> </a:t>
            </a:r>
            <a:r>
              <a:rPr lang="ru-RU" sz="2800" b="1" i="1" dirty="0" err="1"/>
              <a:t>діяти</a:t>
            </a:r>
            <a:r>
              <a:rPr lang="ru-RU" sz="2800" b="1" i="1" dirty="0"/>
              <a:t> в </a:t>
            </a:r>
            <a:r>
              <a:rPr lang="ru-RU" sz="2800" b="1" i="1" dirty="0" err="1"/>
              <a:t>нестандартних</a:t>
            </a:r>
            <a:r>
              <a:rPr lang="ru-RU" sz="2800" b="1" i="1" dirty="0"/>
              <a:t> </a:t>
            </a:r>
            <a:r>
              <a:rPr lang="ru-RU" sz="2800" b="1" i="1" dirty="0" err="1"/>
              <a:t>ситуаціях</a:t>
            </a:r>
            <a:r>
              <a:rPr lang="ru-RU" sz="2800" b="1" i="1" dirty="0"/>
              <a:t>,</a:t>
            </a:r>
          </a:p>
          <a:p>
            <a:pPr algn="ctr"/>
            <a:r>
              <a:rPr lang="ru-RU" sz="2800" b="1" i="1" dirty="0" err="1"/>
              <a:t>виховувати</a:t>
            </a:r>
            <a:r>
              <a:rPr lang="ru-RU" sz="2800" b="1" i="1" dirty="0"/>
              <a:t> </a:t>
            </a:r>
            <a:r>
              <a:rPr lang="ru-RU" sz="2800" b="1" i="1" dirty="0" err="1"/>
              <a:t>цілеспрямованість</a:t>
            </a:r>
            <a:r>
              <a:rPr lang="ru-RU" sz="28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8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544" y="417576"/>
            <a:ext cx="8016239" cy="56916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7472" y="1166843"/>
            <a:ext cx="844905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  </a:t>
            </a:r>
            <a:r>
              <a:rPr lang="ru-RU" sz="2400" b="1" i="1" dirty="0" err="1" smtClean="0"/>
              <a:t>Відповідно</a:t>
            </a:r>
            <a:r>
              <a:rPr lang="ru-RU" sz="2400" b="1" i="1" dirty="0" smtClean="0"/>
              <a:t> </a:t>
            </a:r>
            <a:r>
              <a:rPr lang="ru-RU" sz="2400" b="1" i="1" dirty="0"/>
              <a:t>до </a:t>
            </a:r>
            <a:r>
              <a:rPr lang="ru-RU" sz="2400" b="1" i="1" dirty="0" err="1"/>
              <a:t>річного</a:t>
            </a:r>
            <a:r>
              <a:rPr lang="ru-RU" sz="2400" b="1" i="1" dirty="0"/>
              <a:t> плану </a:t>
            </a:r>
            <a:r>
              <a:rPr lang="ru-RU" sz="2400" b="1" i="1" dirty="0" err="1"/>
              <a:t>роботи</a:t>
            </a:r>
            <a:r>
              <a:rPr lang="ru-RU" sz="2400" b="1" i="1" dirty="0"/>
              <a:t> </a:t>
            </a:r>
            <a:r>
              <a:rPr lang="ru-RU" sz="2400" b="1" i="1" dirty="0" err="1" smtClean="0"/>
              <a:t>школи</a:t>
            </a:r>
            <a:r>
              <a:rPr lang="ru-RU" sz="2400" b="1" i="1" dirty="0" smtClean="0"/>
              <a:t> та </a:t>
            </a:r>
            <a:r>
              <a:rPr lang="ru-RU" sz="2400" b="1" i="1" dirty="0"/>
              <a:t>з метою </a:t>
            </a:r>
            <a:r>
              <a:rPr lang="ru-RU" sz="2400" b="1" i="1" dirty="0" err="1"/>
              <a:t>розвитку</a:t>
            </a:r>
            <a:r>
              <a:rPr lang="ru-RU" sz="2400" b="1" i="1" dirty="0"/>
              <a:t> </a:t>
            </a:r>
            <a:r>
              <a:rPr lang="ru-RU" sz="2400" b="1" i="1" dirty="0" err="1"/>
              <a:t>творчості</a:t>
            </a:r>
            <a:r>
              <a:rPr lang="ru-RU" sz="2400" b="1" i="1" dirty="0"/>
              <a:t> </a:t>
            </a:r>
            <a:r>
              <a:rPr lang="ru-RU" sz="2400" b="1" i="1" dirty="0" err="1"/>
              <a:t>учнів</a:t>
            </a:r>
            <a:r>
              <a:rPr lang="ru-RU" sz="2400" b="1" i="1" dirty="0"/>
              <a:t>, </a:t>
            </a:r>
            <a:r>
              <a:rPr lang="ru-RU" sz="2400" b="1" i="1" dirty="0" err="1"/>
              <a:t>узагальнення</a:t>
            </a:r>
            <a:r>
              <a:rPr lang="ru-RU" sz="2400" b="1" i="1" dirty="0"/>
              <a:t> й </a:t>
            </a:r>
            <a:r>
              <a:rPr lang="ru-RU" sz="2400" b="1" i="1" dirty="0" err="1"/>
              <a:t>поширення</a:t>
            </a:r>
            <a:r>
              <a:rPr lang="ru-RU" sz="2400" b="1" i="1" dirty="0"/>
              <a:t> передового </a:t>
            </a:r>
            <a:r>
              <a:rPr lang="ru-RU" sz="2400" b="1" i="1" dirty="0" err="1"/>
              <a:t>педагогічного</a:t>
            </a:r>
            <a:r>
              <a:rPr lang="ru-RU" sz="2400" b="1" i="1" dirty="0"/>
              <a:t> </a:t>
            </a:r>
            <a:r>
              <a:rPr lang="ru-RU" sz="2400" b="1" i="1" dirty="0" err="1"/>
              <a:t>досвіду</a:t>
            </a:r>
            <a:r>
              <a:rPr lang="ru-RU" sz="2400" b="1" i="1" dirty="0"/>
              <a:t> в </a:t>
            </a:r>
            <a:r>
              <a:rPr lang="ru-RU" sz="2400" b="1" i="1" dirty="0" err="1" smtClean="0"/>
              <a:t>школі</a:t>
            </a:r>
            <a:r>
              <a:rPr lang="ru-RU" sz="2400" b="1" i="1" dirty="0" smtClean="0"/>
              <a:t> проведено </a:t>
            </a:r>
            <a:r>
              <a:rPr lang="ru-RU" sz="2400" b="1" i="1" dirty="0" err="1"/>
              <a:t>тематичний</a:t>
            </a:r>
            <a:r>
              <a:rPr lang="ru-RU" sz="2400" b="1" i="1" dirty="0"/>
              <a:t> </a:t>
            </a:r>
            <a:r>
              <a:rPr lang="ru-RU" sz="2400" b="1" i="1" dirty="0" err="1"/>
              <a:t>предметний</a:t>
            </a:r>
            <a:r>
              <a:rPr lang="ru-RU" sz="2400" b="1" i="1" dirty="0"/>
              <a:t> </a:t>
            </a:r>
            <a:r>
              <a:rPr lang="ru-RU" sz="2400" b="1" i="1" dirty="0" err="1"/>
              <a:t>тиждень</a:t>
            </a:r>
            <a:r>
              <a:rPr lang="ru-RU" sz="2400" b="1" i="1" dirty="0"/>
              <a:t> </a:t>
            </a:r>
            <a:r>
              <a:rPr lang="ru-RU" sz="2400" b="1" i="1" dirty="0" smtClean="0"/>
              <a:t>математики та </a:t>
            </a:r>
            <a:r>
              <a:rPr lang="ru-RU" sz="2400" b="1" i="1" dirty="0" err="1"/>
              <a:t>інформатики</a:t>
            </a:r>
            <a:r>
              <a:rPr lang="ru-RU" sz="2400" b="1" i="1" dirty="0"/>
              <a:t> </a:t>
            </a:r>
            <a:r>
              <a:rPr lang="ru-RU" sz="2400" b="1" i="1" dirty="0" smtClean="0"/>
              <a:t>з</a:t>
            </a:r>
            <a:r>
              <a:rPr lang="uk-UA" sz="2400" b="1" i="1" dirty="0"/>
              <a:t>13.02.2017-17.02.2017.</a:t>
            </a:r>
          </a:p>
          <a:p>
            <a:pPr algn="ctr"/>
            <a:r>
              <a:rPr lang="ru-RU" sz="2400" b="1" i="1" dirty="0" smtClean="0"/>
              <a:t> Робота </a:t>
            </a:r>
            <a:r>
              <a:rPr lang="ru-RU" sz="2400" b="1" i="1" dirty="0" err="1"/>
              <a:t>педагогів</a:t>
            </a:r>
            <a:r>
              <a:rPr lang="ru-RU" sz="2400" b="1" i="1" dirty="0"/>
              <a:t> </a:t>
            </a:r>
            <a:r>
              <a:rPr lang="ru-RU" sz="2400" b="1" i="1" dirty="0" err="1"/>
              <a:t>була</a:t>
            </a:r>
            <a:r>
              <a:rPr lang="ru-RU" sz="2400" b="1" i="1" dirty="0"/>
              <a:t> </a:t>
            </a:r>
            <a:r>
              <a:rPr lang="ru-RU" sz="2400" b="1" i="1" dirty="0" err="1"/>
              <a:t>спрямована</a:t>
            </a:r>
            <a:r>
              <a:rPr lang="ru-RU" sz="2400" b="1" i="1" dirty="0"/>
              <a:t>:</a:t>
            </a:r>
          </a:p>
          <a:p>
            <a:pPr algn="ctr"/>
            <a:r>
              <a:rPr lang="ru-RU" sz="2400" b="1" i="1" dirty="0"/>
              <a:t>- на </a:t>
            </a:r>
            <a:r>
              <a:rPr lang="ru-RU" sz="2400" b="1" i="1" dirty="0" err="1"/>
              <a:t>сприяння</a:t>
            </a:r>
            <a:r>
              <a:rPr lang="ru-RU" sz="2400" b="1" i="1" dirty="0"/>
              <a:t> </a:t>
            </a:r>
            <a:r>
              <a:rPr lang="ru-RU" sz="2400" b="1" i="1" dirty="0" err="1"/>
              <a:t>розвитку</a:t>
            </a:r>
            <a:r>
              <a:rPr lang="ru-RU" sz="2400" b="1" i="1" dirty="0"/>
              <a:t> </a:t>
            </a:r>
            <a:r>
              <a:rPr lang="ru-RU" sz="2400" b="1" i="1" dirty="0" err="1"/>
              <a:t>інтересу</a:t>
            </a:r>
            <a:r>
              <a:rPr lang="ru-RU" sz="2400" b="1" i="1" dirty="0"/>
              <a:t> </a:t>
            </a:r>
            <a:r>
              <a:rPr lang="ru-RU" sz="2400" b="1" i="1" dirty="0" err="1"/>
              <a:t>учнів</a:t>
            </a:r>
            <a:r>
              <a:rPr lang="ru-RU" sz="2400" b="1" i="1" dirty="0"/>
              <a:t> до </a:t>
            </a:r>
            <a:r>
              <a:rPr lang="ru-RU" sz="2400" b="1" i="1" dirty="0" err="1"/>
              <a:t>предметів</a:t>
            </a:r>
            <a:r>
              <a:rPr lang="ru-RU" sz="2400" b="1" i="1" dirty="0"/>
              <a:t>;</a:t>
            </a:r>
          </a:p>
          <a:p>
            <a:pPr algn="ctr"/>
            <a:r>
              <a:rPr lang="ru-RU" sz="2400" b="1" i="1" dirty="0"/>
              <a:t>- </a:t>
            </a:r>
            <a:r>
              <a:rPr lang="ru-RU" sz="2400" b="1" i="1" dirty="0" err="1"/>
              <a:t>формування</a:t>
            </a:r>
            <a:r>
              <a:rPr lang="ru-RU" sz="2400" b="1" i="1" dirty="0"/>
              <a:t> </a:t>
            </a:r>
            <a:r>
              <a:rPr lang="ru-RU" sz="2400" b="1" i="1" dirty="0" err="1"/>
              <a:t>наукового</a:t>
            </a:r>
            <a:r>
              <a:rPr lang="ru-RU" sz="2400" b="1" i="1" dirty="0"/>
              <a:t> </a:t>
            </a:r>
            <a:r>
              <a:rPr lang="ru-RU" sz="2400" b="1" i="1" dirty="0" err="1"/>
              <a:t>світогляду</a:t>
            </a:r>
            <a:r>
              <a:rPr lang="ru-RU" sz="2400" b="1" i="1" dirty="0"/>
              <a:t>, </a:t>
            </a:r>
            <a:r>
              <a:rPr lang="ru-RU" sz="2400" b="1" i="1" dirty="0" err="1"/>
              <a:t>розширення</a:t>
            </a:r>
            <a:r>
              <a:rPr lang="ru-RU" sz="2400" b="1" i="1" dirty="0"/>
              <a:t> й </a:t>
            </a:r>
            <a:r>
              <a:rPr lang="ru-RU" sz="2400" b="1" i="1" dirty="0" err="1"/>
              <a:t>поглиблення</a:t>
            </a:r>
            <a:r>
              <a:rPr lang="ru-RU" sz="2400" b="1" i="1" dirty="0"/>
              <a:t> </a:t>
            </a:r>
            <a:r>
              <a:rPr lang="ru-RU" sz="2400" b="1" i="1" dirty="0" err="1"/>
              <a:t>знань</a:t>
            </a:r>
            <a:r>
              <a:rPr lang="ru-RU" sz="2400" b="1" i="1" dirty="0"/>
              <a:t>, </a:t>
            </a:r>
            <a:r>
              <a:rPr lang="ru-RU" sz="2400" b="1" i="1" dirty="0" err="1"/>
              <a:t>умінь</a:t>
            </a:r>
            <a:r>
              <a:rPr lang="ru-RU" sz="2400" b="1" i="1" dirty="0"/>
              <a:t> і </a:t>
            </a:r>
            <a:r>
              <a:rPr lang="ru-RU" sz="2400" b="1" i="1" dirty="0" err="1"/>
              <a:t>навичок</a:t>
            </a:r>
            <a:r>
              <a:rPr lang="ru-RU" sz="2400" b="1" i="1" dirty="0"/>
              <a:t> </a:t>
            </a:r>
            <a:r>
              <a:rPr lang="ru-RU" sz="2400" b="1" i="1" dirty="0" err="1"/>
              <a:t>школярів</a:t>
            </a:r>
            <a:r>
              <a:rPr lang="ru-RU" sz="2400" b="1" i="1" dirty="0"/>
              <a:t>;</a:t>
            </a:r>
          </a:p>
          <a:p>
            <a:pPr algn="ctr"/>
            <a:r>
              <a:rPr lang="ru-RU" sz="2400" b="1" i="1" dirty="0"/>
              <a:t>- </a:t>
            </a:r>
            <a:r>
              <a:rPr lang="ru-RU" sz="2400" b="1" i="1" dirty="0" err="1"/>
              <a:t>забезпечення</a:t>
            </a:r>
            <a:r>
              <a:rPr lang="ru-RU" sz="2400" b="1" i="1" dirty="0"/>
              <a:t> </a:t>
            </a:r>
            <a:r>
              <a:rPr lang="ru-RU" sz="2400" b="1" i="1" dirty="0" err="1"/>
              <a:t>належних</a:t>
            </a:r>
            <a:r>
              <a:rPr lang="ru-RU" sz="2400" b="1" i="1" dirty="0"/>
              <a:t> умов для </a:t>
            </a:r>
            <a:r>
              <a:rPr lang="ru-RU" sz="2400" b="1" i="1" dirty="0" err="1"/>
              <a:t>виявлення</a:t>
            </a:r>
            <a:r>
              <a:rPr lang="ru-RU" sz="2400" b="1" i="1" dirty="0"/>
              <a:t> і </a:t>
            </a:r>
            <a:r>
              <a:rPr lang="ru-RU" sz="2400" b="1" i="1" dirty="0" err="1"/>
              <a:t>розвитку</a:t>
            </a:r>
            <a:r>
              <a:rPr lang="ru-RU" sz="2400" b="1" i="1" dirty="0"/>
              <a:t> </a:t>
            </a:r>
            <a:r>
              <a:rPr lang="ru-RU" sz="2400" b="1" i="1" dirty="0" err="1"/>
              <a:t>творчої</a:t>
            </a:r>
            <a:r>
              <a:rPr lang="ru-RU" sz="2400" b="1" i="1" dirty="0"/>
              <a:t> </a:t>
            </a:r>
            <a:r>
              <a:rPr lang="ru-RU" sz="2400" b="1" i="1" dirty="0" err="1"/>
              <a:t>активності</a:t>
            </a:r>
            <a:r>
              <a:rPr lang="ru-RU" sz="2400" b="1" i="1" dirty="0"/>
              <a:t> </a:t>
            </a:r>
            <a:r>
              <a:rPr lang="ru-RU" sz="2400" b="1" i="1" dirty="0" err="1"/>
              <a:t>учнів</a:t>
            </a:r>
            <a:r>
              <a:rPr lang="ru-RU" sz="24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8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181" y="1166377"/>
            <a:ext cx="7585459" cy="56916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64181" y="384048"/>
            <a:ext cx="74025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                                                       План </a:t>
            </a:r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          проведення  тижня математики </a:t>
            </a:r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       у Бережанській  загальноосвітній школі</a:t>
            </a:r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                           </a:t>
            </a:r>
            <a:r>
              <a:rPr lang="en-US" sz="2000" b="1" dirty="0" smtClean="0"/>
              <a:t> I-III </a:t>
            </a:r>
            <a:r>
              <a:rPr lang="uk-UA" sz="2000" b="1" dirty="0" smtClean="0"/>
              <a:t>ступенів №2</a:t>
            </a:r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                        13.02.2017-17.02.2017.</a:t>
            </a:r>
          </a:p>
          <a:p>
            <a:r>
              <a:rPr lang="uk-UA" sz="2000" b="1" dirty="0" smtClean="0"/>
              <a:t>Понеділок:відкриття </a:t>
            </a:r>
            <a:r>
              <a:rPr lang="uk-UA" sz="2000" b="1" dirty="0"/>
              <a:t>тижня.</a:t>
            </a:r>
            <a:endParaRPr lang="ru-RU" sz="2000" dirty="0"/>
          </a:p>
          <a:p>
            <a:r>
              <a:rPr lang="uk-UA" sz="2000" b="1" dirty="0"/>
              <a:t>                   Випуск стінгазет присвячених ,присвячених 130 річниці </a:t>
            </a:r>
            <a:endParaRPr lang="uk-UA" sz="2000" b="1" dirty="0" smtClean="0"/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   з </a:t>
            </a:r>
            <a:r>
              <a:rPr lang="uk-UA" sz="2000" b="1" dirty="0"/>
              <a:t>дня </a:t>
            </a:r>
            <a:r>
              <a:rPr lang="uk-UA" sz="2000" b="1" dirty="0" smtClean="0"/>
              <a:t>народження </a:t>
            </a:r>
            <a:r>
              <a:rPr lang="uk-UA" sz="2000" b="1" dirty="0"/>
              <a:t>математика, нашого земляка </a:t>
            </a:r>
            <a:endParaRPr lang="uk-UA" sz="2000" b="1" dirty="0" smtClean="0"/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   М.А.Чайковського</a:t>
            </a:r>
            <a:r>
              <a:rPr lang="uk-UA" sz="2000" b="1" dirty="0"/>
              <a:t>.</a:t>
            </a:r>
            <a:endParaRPr lang="ru-RU" sz="2000" dirty="0"/>
          </a:p>
          <a:p>
            <a:r>
              <a:rPr lang="uk-UA" sz="2000" b="1" dirty="0"/>
              <a:t>Вівторок:інформаційно просвітницька хвилина«Стежина до </a:t>
            </a:r>
            <a:endParaRPr lang="uk-UA" sz="2000" b="1" dirty="0" smtClean="0"/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 істини</a:t>
            </a:r>
            <a:r>
              <a:rPr lang="uk-UA" sz="2000" b="1" dirty="0"/>
              <a:t>» , присвячена </a:t>
            </a:r>
            <a:r>
              <a:rPr lang="uk-UA" sz="2000" b="1" dirty="0" smtClean="0"/>
              <a:t> </a:t>
            </a:r>
            <a:r>
              <a:rPr lang="uk-UA" sz="2000" b="1" dirty="0"/>
              <a:t>130 річниці з дня народження </a:t>
            </a:r>
            <a:endParaRPr lang="uk-UA" sz="2000" b="1" dirty="0" smtClean="0"/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математика</a:t>
            </a:r>
            <a:r>
              <a:rPr lang="uk-UA" sz="2000" b="1" dirty="0"/>
              <a:t>, нашого </a:t>
            </a:r>
            <a:r>
              <a:rPr lang="uk-UA" sz="2000" b="1" dirty="0" smtClean="0"/>
              <a:t>земляка </a:t>
            </a:r>
            <a:r>
              <a:rPr lang="uk-UA" sz="2000" b="1" dirty="0"/>
              <a:t>М.А.Чайковського.</a:t>
            </a:r>
            <a:endParaRPr lang="ru-RU" sz="2000" dirty="0"/>
          </a:p>
          <a:p>
            <a:r>
              <a:rPr lang="uk-UA" sz="2000" b="1" dirty="0" smtClean="0"/>
              <a:t>Середа:заочна </a:t>
            </a:r>
            <a:r>
              <a:rPr lang="uk-UA" sz="2000" b="1" dirty="0"/>
              <a:t>математична </a:t>
            </a:r>
            <a:r>
              <a:rPr lang="uk-UA" sz="2000" b="1" dirty="0" smtClean="0"/>
              <a:t>вікторина.</a:t>
            </a:r>
            <a:endParaRPr lang="ru-RU" sz="2000" dirty="0"/>
          </a:p>
          <a:p>
            <a:r>
              <a:rPr lang="uk-UA" sz="2000" b="1" dirty="0"/>
              <a:t>Четвер:день відкритих дверей.</a:t>
            </a:r>
            <a:endParaRPr lang="ru-RU" sz="2000" dirty="0"/>
          </a:p>
          <a:p>
            <a:r>
              <a:rPr lang="uk-UA" sz="2000" b="1" dirty="0"/>
              <a:t>П´ятниця:інтелектуальне шоу «Що? Де? Коли?» , присвячене </a:t>
            </a:r>
            <a:endParaRPr lang="uk-UA" sz="2000" b="1" dirty="0" smtClean="0"/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  130  річниці </a:t>
            </a:r>
            <a:r>
              <a:rPr lang="uk-UA" sz="2000" b="1" dirty="0"/>
              <a:t>з дня </a:t>
            </a:r>
            <a:r>
              <a:rPr lang="uk-UA" sz="2000" b="1" dirty="0" smtClean="0"/>
              <a:t>народження </a:t>
            </a:r>
            <a:r>
              <a:rPr lang="uk-UA" sz="2000" b="1" dirty="0"/>
              <a:t>математика, нашого </a:t>
            </a:r>
            <a:endParaRPr lang="uk-UA" sz="2000" b="1" dirty="0" smtClean="0"/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   земляка </a:t>
            </a:r>
            <a:r>
              <a:rPr lang="uk-UA" sz="2000" b="1" dirty="0"/>
              <a:t>М.А.Чайковського.</a:t>
            </a:r>
            <a:endParaRPr lang="ru-RU" sz="2000" dirty="0"/>
          </a:p>
          <a:p>
            <a:r>
              <a:rPr lang="uk-UA" sz="2000" b="1" dirty="0"/>
              <a:t>                  Закриття тижня.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83681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3053" y="841248"/>
            <a:ext cx="7585459" cy="569162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0592" y="809579"/>
            <a:ext cx="4626864" cy="571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681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483</TotalTime>
  <Words>364</Words>
  <Application>Microsoft Office PowerPoint</Application>
  <PresentationFormat>Екран (4:3)</PresentationFormat>
  <Paragraphs>52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слайдів</vt:lpstr>
      </vt:variant>
      <vt:variant>
        <vt:i4>33</vt:i4>
      </vt:variant>
    </vt:vector>
  </HeadingPairs>
  <TitlesOfParts>
    <vt:vector size="36" baseType="lpstr">
      <vt:lpstr>Тема Office</vt:lpstr>
      <vt:lpstr>Литейная</vt:lpstr>
      <vt:lpstr>1_Литейная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Admin</cp:lastModifiedBy>
  <cp:revision>52</cp:revision>
  <dcterms:created xsi:type="dcterms:W3CDTF">2013-11-19T05:52:05Z</dcterms:created>
  <dcterms:modified xsi:type="dcterms:W3CDTF">2019-12-26T09:20:08Z</dcterms:modified>
</cp:coreProperties>
</file>