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92" r:id="rId2"/>
    <p:sldId id="256" r:id="rId3"/>
    <p:sldId id="299" r:id="rId4"/>
    <p:sldId id="291" r:id="rId5"/>
    <p:sldId id="290" r:id="rId6"/>
    <p:sldId id="294" r:id="rId7"/>
    <p:sldId id="257" r:id="rId8"/>
    <p:sldId id="269" r:id="rId9"/>
    <p:sldId id="278" r:id="rId10"/>
    <p:sldId id="277" r:id="rId11"/>
    <p:sldId id="279" r:id="rId12"/>
    <p:sldId id="280" r:id="rId13"/>
    <p:sldId id="282" r:id="rId14"/>
    <p:sldId id="283" r:id="rId15"/>
    <p:sldId id="293" r:id="rId16"/>
    <p:sldId id="298" r:id="rId17"/>
    <p:sldId id="281" r:id="rId18"/>
    <p:sldId id="285" r:id="rId19"/>
    <p:sldId id="286" r:id="rId20"/>
    <p:sldId id="287" r:id="rId21"/>
    <p:sldId id="296" r:id="rId22"/>
    <p:sldId id="297" r:id="rId23"/>
    <p:sldId id="288" r:id="rId24"/>
    <p:sldId id="289" r:id="rId25"/>
    <p:sldId id="295" r:id="rId26"/>
    <p:sldId id="259" r:id="rId27"/>
    <p:sldId id="302" r:id="rId28"/>
    <p:sldId id="300" r:id="rId29"/>
    <p:sldId id="301" r:id="rId30"/>
    <p:sldId id="303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3333FF"/>
    <a:srgbClr val="0000FF"/>
    <a:srgbClr val="CC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72" autoAdjust="0"/>
    <p:restoredTop sz="94660"/>
  </p:normalViewPr>
  <p:slideViewPr>
    <p:cSldViewPr>
      <p:cViewPr varScale="1">
        <p:scale>
          <a:sx n="61" d="100"/>
          <a:sy n="61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CE4A2-EE8C-4672-8BAA-41D60C4DE4DE}" type="datetimeFigureOut">
              <a:rPr lang="uk-UA" smtClean="0"/>
              <a:pPr/>
              <a:t>18.05.2016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D58BF-A5D3-42B8-9E52-03ACE41D6AC1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D58BF-A5D3-42B8-9E52-03ACE41D6AC1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23526-7707-498A-B3A8-BC4EDAA2C55A}" type="datetimeFigureOut">
              <a:rPr lang="ru-RU" smtClean="0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6DD2-57D0-469D-937F-DFC989B08283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1447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17D5-58F3-41C2-AC66-EA45CE70AAD9}" type="datetimeFigureOut">
              <a:rPr lang="ru-RU" smtClean="0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61214-903A-49B2-AA03-B149595FA999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925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3027-7D7B-4266-B4F0-14955DA5CBF9}" type="datetimeFigureOut">
              <a:rPr lang="ru-RU" smtClean="0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CB0DD-FD93-458D-B114-053D54E66E7F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91611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C7C35-29C8-44AA-BA3A-770B9DB3954A}" type="datetimeFigureOut">
              <a:rPr lang="ru-RU" smtClean="0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716BC-645C-437A-A810-9E4EE835FE9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55994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17E3C-0160-4D00-BE25-1F0FBE1A7EEF}" type="datetimeFigureOut">
              <a:rPr lang="ru-RU" smtClean="0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EA444-6E40-4908-8C0E-1E89F2FDD00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50368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6DDBA-3D1C-4536-B961-D01534A823B8}" type="datetimeFigureOut">
              <a:rPr lang="ru-RU" smtClean="0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6CE71-E52F-4837-9EF1-205597A6389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46817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BACE3-A500-409D-BC48-0D50624E5DF5}" type="datetimeFigureOut">
              <a:rPr lang="ru-RU" smtClean="0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5DD3-49AB-4279-91B6-1EE0D2B8D671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219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14675-2559-451A-8C95-6DB81A129218}" type="datetimeFigureOut">
              <a:rPr lang="ru-RU" smtClean="0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7691A-DFB6-4FE8-B62E-B9B93E4C7A77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86086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64E2-C609-4221-9FD9-F8B4EFE28D86}" type="datetimeFigureOut">
              <a:rPr lang="ru-RU" smtClean="0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F2CB-381E-477E-8914-BBD9D144F278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8090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EDC59-CB52-48B7-B364-B53D25C09CEB}" type="datetimeFigureOut">
              <a:rPr lang="ru-RU" smtClean="0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2650D-F98D-4827-B0BB-A496F859F79D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62911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7BC72-95A2-49C3-9713-3515FA4BD1EA}" type="datetimeFigureOut">
              <a:rPr lang="ru-RU" smtClean="0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CE072-2C8E-4E01-9F08-E6C24D9CB74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1802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физика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03F970-6FF1-4F4A-ABE3-4063CFD3FC1C}" type="datetimeFigureOut">
              <a:rPr lang="ru-RU" smtClean="0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F6801C-7075-49E7-AD90-1DA9D9CFA24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svitppt.com.ua/images/9/8774/960/img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5072066" cy="6143668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000628" y="642918"/>
            <a:ext cx="38576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Джозеф Редьярд  Кіплінг «Балада про Схід і Захід».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Протистояння і примирення Сходу і Заходу в баладі.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Ідеї миру і дружби.  Антитеза у творі.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Динаміка образів головних героїв (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Камаль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Полковничий син).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 flipV="1">
            <a:off x="714348" y="-26301"/>
            <a:ext cx="8229600" cy="45719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i="1" spc="50" dirty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89">
            <a:off x="7955935" y="2764600"/>
            <a:ext cx="1273851" cy="1421313"/>
          </a:xfrm>
          <a:prstGeom prst="rect">
            <a:avLst/>
          </a:prstGeom>
        </p:spPr>
      </p:pic>
      <p:pic>
        <p:nvPicPr>
          <p:cNvPr id="28674" name="Picture 2" descr="http://svitppt.com.ua/images/21/20343/960/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 flipV="1">
            <a:off x="714348" y="-26301"/>
            <a:ext cx="8229600" cy="45719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i="1" spc="50" dirty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89">
            <a:off x="7955935" y="2764600"/>
            <a:ext cx="1273851" cy="1421313"/>
          </a:xfrm>
          <a:prstGeom prst="rect">
            <a:avLst/>
          </a:prstGeom>
        </p:spPr>
      </p:pic>
      <p:pic>
        <p:nvPicPr>
          <p:cNvPr id="30722" name="Picture 2" descr="http://svitppt.com.ua/images/21/20343/960/img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 flipV="1">
            <a:off x="714348" y="-26301"/>
            <a:ext cx="8229600" cy="45719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i="1" spc="50" dirty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89">
            <a:off x="7955935" y="2764600"/>
            <a:ext cx="1273851" cy="1421313"/>
          </a:xfrm>
          <a:prstGeom prst="rect">
            <a:avLst/>
          </a:prstGeom>
        </p:spPr>
      </p:pic>
      <p:pic>
        <p:nvPicPr>
          <p:cNvPr id="31746" name="Picture 2" descr="http://svitppt.com.ua/images/21/20343/960/img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 flipV="1">
            <a:off x="714348" y="-26301"/>
            <a:ext cx="8229600" cy="45719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i="1" spc="50" dirty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89">
            <a:off x="7955935" y="2764600"/>
            <a:ext cx="1273851" cy="1421313"/>
          </a:xfrm>
          <a:prstGeom prst="rect">
            <a:avLst/>
          </a:prstGeom>
        </p:spPr>
      </p:pic>
      <p:pic>
        <p:nvPicPr>
          <p:cNvPr id="33794" name="Picture 2" descr="http://svitppt.com.ua/images/21/20343/960/img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 flipV="1">
            <a:off x="714348" y="-26301"/>
            <a:ext cx="8229600" cy="45719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i="1" spc="50" dirty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89">
            <a:off x="7955935" y="2764600"/>
            <a:ext cx="1273851" cy="1421313"/>
          </a:xfrm>
          <a:prstGeom prst="rect">
            <a:avLst/>
          </a:prstGeom>
        </p:spPr>
      </p:pic>
      <p:pic>
        <p:nvPicPr>
          <p:cNvPr id="34818" name="Picture 2" descr="http://svitppt.com.ua/images/21/20343/960/img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 flipV="1">
            <a:off x="714348" y="-26301"/>
            <a:ext cx="8229600" cy="45719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i="1" spc="50" dirty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89">
            <a:off x="7955935" y="2764600"/>
            <a:ext cx="1273851" cy="1421313"/>
          </a:xfrm>
          <a:prstGeom prst="rect">
            <a:avLst/>
          </a:prstGeom>
        </p:spPr>
      </p:pic>
      <p:pic>
        <p:nvPicPr>
          <p:cNvPr id="45058" name="Picture 2" descr="http://svitppt.com.ua/images/9/8774/960/im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429684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 flipV="1">
            <a:off x="714348" y="-26301"/>
            <a:ext cx="8229600" cy="45719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i="1" spc="50" dirty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89">
            <a:off x="7955935" y="2764600"/>
            <a:ext cx="1273851" cy="1421313"/>
          </a:xfrm>
          <a:prstGeom prst="rect">
            <a:avLst/>
          </a:prstGeom>
        </p:spPr>
      </p:pic>
      <p:pic>
        <p:nvPicPr>
          <p:cNvPr id="50178" name="Picture 2" descr="http://svitppt.com.ua/images/9/8774/960/img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1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 flipV="1">
            <a:off x="714348" y="-26301"/>
            <a:ext cx="8229600" cy="45719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i="1" spc="50" dirty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89">
            <a:off x="7955935" y="2764600"/>
            <a:ext cx="1273851" cy="1421313"/>
          </a:xfrm>
          <a:prstGeom prst="rect">
            <a:avLst/>
          </a:prstGeom>
        </p:spPr>
      </p:pic>
      <p:pic>
        <p:nvPicPr>
          <p:cNvPr id="32770" name="Picture 2" descr="http://svitppt.com.ua/images/21/20343/960/im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 flipV="1">
            <a:off x="714348" y="-26301"/>
            <a:ext cx="8229600" cy="45719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i="1" spc="50" dirty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89">
            <a:off x="7955935" y="2764600"/>
            <a:ext cx="1273851" cy="1421313"/>
          </a:xfrm>
          <a:prstGeom prst="rect">
            <a:avLst/>
          </a:prstGeom>
        </p:spPr>
      </p:pic>
      <p:pic>
        <p:nvPicPr>
          <p:cNvPr id="36866" name="Picture 2" descr="http://svitppt.com.ua/images/21/20343/960/img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 flipV="1">
            <a:off x="714348" y="-26301"/>
            <a:ext cx="8229600" cy="45719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i="1" spc="50" dirty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89">
            <a:off x="7955935" y="2764600"/>
            <a:ext cx="1273851" cy="1421313"/>
          </a:xfrm>
          <a:prstGeom prst="rect">
            <a:avLst/>
          </a:prstGeom>
        </p:spPr>
      </p:pic>
      <p:pic>
        <p:nvPicPr>
          <p:cNvPr id="37890" name="Picture 2" descr="http://svitppt.com.ua/images/21/20343/960/img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vitppt.com.ua/images/31/30243/960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 flipV="1">
            <a:off x="714348" y="-26301"/>
            <a:ext cx="8229600" cy="45719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i="1" spc="50" dirty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89">
            <a:off x="7955935" y="2764600"/>
            <a:ext cx="1273851" cy="1421313"/>
          </a:xfrm>
          <a:prstGeom prst="rect">
            <a:avLst/>
          </a:prstGeom>
        </p:spPr>
      </p:pic>
      <p:pic>
        <p:nvPicPr>
          <p:cNvPr id="38914" name="Picture 2" descr="http://svitppt.com.ua/images/21/20343/960/img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 flipV="1">
            <a:off x="714348" y="-26301"/>
            <a:ext cx="8229600" cy="45719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i="1" spc="50" dirty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89">
            <a:off x="7955935" y="2764600"/>
            <a:ext cx="1273851" cy="1421313"/>
          </a:xfrm>
          <a:prstGeom prst="rect">
            <a:avLst/>
          </a:prstGeom>
        </p:spPr>
      </p:pic>
      <p:pic>
        <p:nvPicPr>
          <p:cNvPr id="48130" name="Picture 2" descr="http://svitppt.com.ua/images/9/8774/960/img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 flipV="1">
            <a:off x="714348" y="-26301"/>
            <a:ext cx="8229600" cy="45719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i="1" spc="50" dirty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89">
            <a:off x="7955935" y="2764600"/>
            <a:ext cx="1273851" cy="1421313"/>
          </a:xfrm>
          <a:prstGeom prst="rect">
            <a:avLst/>
          </a:prstGeom>
        </p:spPr>
      </p:pic>
      <p:pic>
        <p:nvPicPr>
          <p:cNvPr id="49154" name="Picture 2" descr="http://svitppt.com.ua/images/9/8774/960/img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 flipV="1">
            <a:off x="714348" y="-26301"/>
            <a:ext cx="8229600" cy="45719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i="1" spc="50" dirty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89">
            <a:off x="7955935" y="2764600"/>
            <a:ext cx="1273851" cy="1421313"/>
          </a:xfrm>
          <a:prstGeom prst="rect">
            <a:avLst/>
          </a:prstGeom>
        </p:spPr>
      </p:pic>
      <p:pic>
        <p:nvPicPr>
          <p:cNvPr id="39938" name="Picture 2" descr="http://svitppt.com.ua/images/21/20343/960/img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 flipV="1">
            <a:off x="714348" y="-26301"/>
            <a:ext cx="8229600" cy="45719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i="1" spc="50" dirty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89">
            <a:off x="7955935" y="2764600"/>
            <a:ext cx="1273851" cy="1421313"/>
          </a:xfrm>
          <a:prstGeom prst="rect">
            <a:avLst/>
          </a:prstGeom>
        </p:spPr>
      </p:pic>
      <p:pic>
        <p:nvPicPr>
          <p:cNvPr id="40962" name="Picture 2" descr="http://svitppt.com.ua/images/21/20343/960/img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 flipV="1">
            <a:off x="714348" y="-26301"/>
            <a:ext cx="8229600" cy="45719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i="1" spc="50" dirty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89">
            <a:off x="7955935" y="2764600"/>
            <a:ext cx="1273851" cy="1421313"/>
          </a:xfrm>
          <a:prstGeom prst="rect">
            <a:avLst/>
          </a:prstGeom>
        </p:spPr>
      </p:pic>
      <p:pic>
        <p:nvPicPr>
          <p:cNvPr id="47106" name="Picture 2" descr="http://svitppt.com.ua/images/9/8774/960/img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14348" y="0"/>
            <a:ext cx="8229600" cy="857256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0070C0"/>
                </a:solidFill>
              </a:rPr>
              <a:t>Історія написання балади</a:t>
            </a:r>
            <a:r>
              <a:rPr lang="ru-RU" sz="4000" b="1" i="1" spc="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ru-RU" sz="4000" b="1" i="1" spc="50" dirty="0">
              <a:ln w="11430"/>
              <a:solidFill>
                <a:srgbClr val="0070C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46877" y="857256"/>
            <a:ext cx="4518244" cy="437595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b="1" dirty="0">
              <a:ln w="50800"/>
              <a:solidFill>
                <a:srgbClr val="9900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89">
            <a:off x="77423" y="615463"/>
            <a:ext cx="1273851" cy="1421313"/>
          </a:xfrm>
          <a:prstGeom prst="rect">
            <a:avLst/>
          </a:prstGeom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071538" y="1071546"/>
            <a:ext cx="707236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Балада написана у стилі так званих «прикордонних балад», характерних для англійської літератури. (Насамперед це балади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епiчного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характеру. У них знайшли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вiдбиття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народнi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 тлумачення  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iсторичних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подiй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  зокрема   феодальних    воєн    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мiж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   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Англiєю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   й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Шотландiєю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(так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званi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прикордоннi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балади).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Вперше надрукована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 грудні 1889 році.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основу балади покладений реальний випадок, що стався на північно-західному кордоні Британської Індії,а точніше – на індійсько-афганському. І хоча  більшість географічних назв та імен була змінена,достовірність подій збережена.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У «Баладі про Схід і Захід» — чітка й логічна&#10;композиція (кільцева- кінцівка повторює&#10;першу строфу)&#10;Тут немає нічого фанта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8429684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маль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929718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Полковничий син Камаль&#10;урівноважений, стриманий емоційний, гарячкуватий, має&#10;стихійну вдачу&#10;Молодий юнак, сміливий,&#10;безстр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643966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 flipV="1">
            <a:off x="714348" y="-26301"/>
            <a:ext cx="8229600" cy="45719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i="1" spc="50" dirty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89">
            <a:off x="7955935" y="2764600"/>
            <a:ext cx="1273851" cy="1421313"/>
          </a:xfrm>
          <a:prstGeom prst="rect">
            <a:avLst/>
          </a:prstGeom>
        </p:spPr>
      </p:pic>
      <p:graphicFrame>
        <p:nvGraphicFramePr>
          <p:cNvPr id="4" name="Таблиця 3"/>
          <p:cNvGraphicFramePr>
            <a:graphicFrameLocks noGrp="1"/>
          </p:cNvGraphicFramePr>
          <p:nvPr/>
        </p:nvGraphicFramePr>
        <p:xfrm>
          <a:off x="1428725" y="1142985"/>
          <a:ext cx="6572294" cy="3837640"/>
        </p:xfrm>
        <a:graphic>
          <a:graphicData uri="http://schemas.openxmlformats.org/drawingml/2006/table">
            <a:tbl>
              <a:tblPr/>
              <a:tblGrid>
                <a:gridCol w="441834"/>
                <a:gridCol w="441834"/>
                <a:gridCol w="335978"/>
                <a:gridCol w="441834"/>
                <a:gridCol w="335978"/>
                <a:gridCol w="442985"/>
                <a:gridCol w="337130"/>
                <a:gridCol w="442985"/>
                <a:gridCol w="337130"/>
                <a:gridCol w="442985"/>
                <a:gridCol w="337130"/>
                <a:gridCol w="475204"/>
                <a:gridCol w="304912"/>
                <a:gridCol w="337130"/>
                <a:gridCol w="337130"/>
                <a:gridCol w="442985"/>
                <a:gridCol w="337130"/>
              </a:tblGrid>
              <a:tr h="382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9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85720" y="214290"/>
            <a:ext cx="8143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Робота над ключовими словами уроку: розгадування кросворда.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14348" y="4786322"/>
            <a:ext cx="81439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горизонталі: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 Розвинене почуття обов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язку.5. Сукупність високих моральних якостей, а також повага до них. 7. Добра, незаплямована репутація, добре ім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я.8. Те,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відповідає дійсності, близьке до істини; порядок, що опирається на справедливість, чесність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uk-UA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вертикалі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1. Чуйність, гуманність. 2. Однаковий початок фраз ( або віршованих рядків ), які йдуть одна за одною. 3. Протиставлення, протилежність. 6. Почуття моральної відповідальності перед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оточенням, суспільством.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28794" y="1214422"/>
            <a:ext cx="6858048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Домашнє завдання.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Підготувати  письмову відповідь на питання: (на вибір учня):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dirty="0" smtClean="0">
                <a:solidFill>
                  <a:srgbClr val="0070C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70C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«Що, на твою думку,  може зупинити війну?»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- «Які умови мирного існування різних народів і культур?»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Намалювати ілюстрацію до найважливішої, на  Вашу думку, події балади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 flipV="1">
            <a:off x="714348" y="-26301"/>
            <a:ext cx="8229600" cy="45719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i="1" spc="50" dirty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89">
            <a:off x="7955935" y="2764600"/>
            <a:ext cx="1273851" cy="1421313"/>
          </a:xfrm>
          <a:prstGeom prst="rect">
            <a:avLst/>
          </a:prstGeom>
        </p:spPr>
      </p:pic>
      <p:pic>
        <p:nvPicPr>
          <p:cNvPr id="43010" name="Picture 2" descr="http://svitppt.com.ua/images/9/8774/960/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76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 flipV="1">
            <a:off x="714348" y="-26301"/>
            <a:ext cx="8229600" cy="45719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i="1" spc="50" dirty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89">
            <a:off x="7955935" y="2764600"/>
            <a:ext cx="1273851" cy="1421313"/>
          </a:xfrm>
          <a:prstGeom prst="rect">
            <a:avLst/>
          </a:prstGeom>
        </p:spPr>
      </p:pic>
      <p:pic>
        <p:nvPicPr>
          <p:cNvPr id="41986" name="Picture 2" descr="http://svitppt.com.ua/images/9/8774/960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 flipV="1">
            <a:off x="714348" y="-26301"/>
            <a:ext cx="8229600" cy="45719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i="1" spc="50" dirty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89">
            <a:off x="7955935" y="2764600"/>
            <a:ext cx="1273851" cy="1421313"/>
          </a:xfrm>
          <a:prstGeom prst="rect">
            <a:avLst/>
          </a:prstGeom>
        </p:spPr>
      </p:pic>
      <p:pic>
        <p:nvPicPr>
          <p:cNvPr id="46082" name="Picture 2" descr="http://svitppt.com.ua/images/9/8774/960/img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08238" y="0"/>
            <a:ext cx="7658128" cy="90872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i="1" dirty="0">
              <a:ln w="11430"/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2806" y="904198"/>
            <a:ext cx="4464496" cy="435771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i="1" dirty="0" smtClean="0">
                <a:ln w="50800"/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endParaRPr lang="uk-UA" sz="3200" i="1" dirty="0">
              <a:ln w="50800"/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ln w="50800"/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ln w="50800"/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89">
            <a:off x="7929440" y="615463"/>
            <a:ext cx="1273851" cy="1421313"/>
          </a:xfrm>
          <a:prstGeom prst="rect">
            <a:avLst/>
          </a:prstGeom>
        </p:spPr>
      </p:pic>
      <p:pic>
        <p:nvPicPr>
          <p:cNvPr id="14340" name="Picture 4" descr="http://svitppt.com.ua/images/21/20343/960/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 flipV="1">
            <a:off x="714348" y="-26301"/>
            <a:ext cx="8229600" cy="45719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i="1" spc="50" dirty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89">
            <a:off x="7955935" y="2764600"/>
            <a:ext cx="1273851" cy="1421313"/>
          </a:xfrm>
          <a:prstGeom prst="rect">
            <a:avLst/>
          </a:prstGeom>
        </p:spPr>
      </p:pic>
      <p:pic>
        <p:nvPicPr>
          <p:cNvPr id="13316" name="Picture 4" descr="http://svitppt.com.ua/images/21/20343/960/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 flipV="1">
            <a:off x="714348" y="-26301"/>
            <a:ext cx="8229600" cy="45719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i="1" spc="50" dirty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89">
            <a:off x="7955935" y="2764600"/>
            <a:ext cx="1273851" cy="1421313"/>
          </a:xfrm>
          <a:prstGeom prst="rect">
            <a:avLst/>
          </a:prstGeom>
        </p:spPr>
      </p:pic>
      <p:pic>
        <p:nvPicPr>
          <p:cNvPr id="29698" name="Picture 2" descr="http://svitppt.com.ua/images/21/20343/960/im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изик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физика 1</Template>
  <TotalTime>1576</TotalTime>
  <Words>148</Words>
  <Application>Microsoft Office PowerPoint</Application>
  <PresentationFormat>Екран (4:3)</PresentationFormat>
  <Paragraphs>29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1" baseType="lpstr">
      <vt:lpstr>физика 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User</cp:lastModifiedBy>
  <cp:revision>131</cp:revision>
  <dcterms:created xsi:type="dcterms:W3CDTF">2011-07-29T16:53:57Z</dcterms:created>
  <dcterms:modified xsi:type="dcterms:W3CDTF">2016-05-18T12:24:59Z</dcterms:modified>
</cp:coreProperties>
</file>