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6" r:id="rId2"/>
    <p:sldId id="259" r:id="rId3"/>
    <p:sldId id="261" r:id="rId4"/>
    <p:sldId id="262" r:id="rId5"/>
    <p:sldId id="257" r:id="rId6"/>
    <p:sldId id="258" r:id="rId7"/>
    <p:sldId id="271" r:id="rId8"/>
    <p:sldId id="263" r:id="rId9"/>
    <p:sldId id="273" r:id="rId10"/>
    <p:sldId id="27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6600"/>
    <a:srgbClr val="CE1CC1"/>
    <a:srgbClr val="003300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08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3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4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2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7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1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5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5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9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6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1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3114675" y="746975"/>
            <a:ext cx="8012671" cy="234395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3600" b="1" i="1" dirty="0" smtClean="0"/>
              <a:t>Формування </a:t>
            </a:r>
            <a:r>
              <a:rPr lang="uk-UA" sz="3600" b="1" i="1" dirty="0"/>
              <a:t>комунікативної  компетентності учнів засобами інтерактивних технологій на уроках англійської мови</a:t>
            </a:r>
            <a:r>
              <a:rPr lang="uk-UA" sz="3600" i="1" dirty="0"/>
              <a:t/>
            </a:r>
            <a:br>
              <a:rPr lang="uk-UA" sz="3600" i="1" dirty="0"/>
            </a:br>
            <a:r>
              <a:rPr lang="uk-UA" sz="4000" b="1" i="1" dirty="0"/>
              <a:t> </a:t>
            </a:r>
            <a:r>
              <a:rPr lang="uk-UA" sz="4000" i="1" dirty="0"/>
              <a:t/>
            </a:r>
            <a:br>
              <a:rPr lang="uk-UA" sz="4000" i="1" dirty="0"/>
            </a:br>
            <a:endParaRPr lang="uk-UA" sz="4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" y="155150"/>
            <a:ext cx="2599856" cy="2599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415" y="3398851"/>
            <a:ext cx="794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400" i="1" dirty="0" smtClean="0">
                <a:latin typeface="Monotype Corsiva" panose="03010101010201010101" pitchFamily="66" charset="0"/>
              </a:rPr>
              <a:t>Те, що я чую, я забуваю.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400" i="1" dirty="0" smtClean="0">
                <a:latin typeface="Monotype Corsiva" panose="03010101010201010101" pitchFamily="66" charset="0"/>
              </a:rPr>
              <a:t>Те, що я бачу й чую, я трохи пам’ятаю.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400" i="1" dirty="0" smtClean="0">
                <a:latin typeface="Monotype Corsiva" panose="03010101010201010101" pitchFamily="66" charset="0"/>
              </a:rPr>
              <a:t>Те, що я чую, бачу й обговорюю, я починаю розуміти.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400" i="1" dirty="0" smtClean="0">
                <a:latin typeface="Monotype Corsiva" panose="03010101010201010101" pitchFamily="66" charset="0"/>
              </a:rPr>
              <a:t>Коли я чую, бачу, обговорюю й роблю, я набуваю знань і навичок.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400" i="1" dirty="0" smtClean="0">
                <a:latin typeface="Monotype Corsiva" panose="03010101010201010101" pitchFamily="66" charset="0"/>
              </a:rPr>
              <a:t>Коли я передаю знання іншим, я стаю майстром.</a:t>
            </a:r>
            <a:endParaRPr lang="uk-UA" sz="2400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400" dirty="0" smtClean="0">
                <a:latin typeface="Monotype Corsiva" panose="03010101010201010101" pitchFamily="66" charset="0"/>
              </a:rPr>
              <a:t>														Конфуцій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28" y="2648714"/>
            <a:ext cx="3979572" cy="245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89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0761" y="345535"/>
            <a:ext cx="5553612" cy="5614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761" y="644607"/>
            <a:ext cx="52932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lvl="0"/>
            <a:r>
              <a:rPr lang="uk-UA" sz="2000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Рольові </a:t>
            </a:r>
            <a:r>
              <a:rPr lang="uk-UA" sz="20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</a:p>
          <a:p>
            <a:pPr marL="450215" lvl="0"/>
            <a:endParaRPr lang="uk-UA" sz="20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lvl="0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Рольова гра мотивує розумову діяльність</a:t>
            </a:r>
            <a:endParaRPr lang="uk-UA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lvl="0"/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Розглядаються такі найбільш розповсюджені форми рольових ігор: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інтерв`ю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 – конференція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телеміст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</a:t>
            </a:r>
          </a:p>
          <a:p>
            <a:pPr marL="793115" lvl="0" indent="-34290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</a:t>
            </a:r>
          </a:p>
          <a:p>
            <a:pPr marL="450215" lvl="0"/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рольовій грі кожен отримує роль і повинен бути активним партнером в мовному спілкуванні.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4830" y="345535"/>
            <a:ext cx="55222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 </a:t>
            </a:r>
            <a:r>
              <a:rPr lang="uk-UA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заблукав</a:t>
            </a:r>
            <a:r>
              <a:rPr lang="uk-UA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indent="457200" algn="just">
              <a:spcAft>
                <a:spcPts val="0"/>
              </a:spcAft>
            </a:pPr>
            <a:endParaRPr lang="uk-UA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GB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in London with your friend. Suddenly you see that your friend is no longer with you. He has lost his way. You come to a policeman and tell him about it. The policeman asks you to describe your friend. Do it for him</a:t>
            </a:r>
            <a:endParaRPr lang="uk-UA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4830" y="1853640"/>
            <a:ext cx="56795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Good morning.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Good morning.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You look sad. What is the matter?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I lost my friend somewhere here.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What is your friend’s name?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His name is Eugene.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How old is he?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He is 12 years old.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Describe him, please.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My friend is not tall. His hair is dark. His eyes are grey. 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What is he wearing?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My friend is wearing a red sweater and blue jeans. He has grey sneakers and a cap on.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Wait here, please.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Відходить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шукає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друга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знайшовши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опису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говорить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Is this your friend?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Pupil: Yes, thank you very much.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Policeman: You are welcome.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50" y="400050"/>
            <a:ext cx="11258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Запорукою успішної мовної активності учнів є також і нетрадиційні форми уроків з використанням  інтерактивних технологій, в ході яких учні долучаються до культури  країн мови,  що вивчають, а також розширюють знання про культурну спадщину рідної країни, що дозволяє   учням брати активну участь  у діалозі культур.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050" y="2153301"/>
            <a:ext cx="11430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ea typeface="Calibri" panose="020F0502020204030204" pitchFamily="34" charset="0"/>
              </a:rPr>
              <a:t>Розвитку  комунікативної компетентності сприяє проведення </a:t>
            </a:r>
            <a:r>
              <a:rPr lang="uk-UA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інтерактивних уроків:</a:t>
            </a:r>
          </a:p>
          <a:p>
            <a:r>
              <a:rPr lang="uk-UA" sz="2400" b="1" dirty="0"/>
              <a:t>•	</a:t>
            </a:r>
            <a:r>
              <a:rPr lang="uk-UA" sz="2400" b="1" dirty="0">
                <a:solidFill>
                  <a:srgbClr val="C00000"/>
                </a:solidFill>
              </a:rPr>
              <a:t>Урок-екскурсія </a:t>
            </a:r>
            <a:endParaRPr lang="uk-UA" sz="2400" b="1" dirty="0" smtClean="0">
              <a:solidFill>
                <a:srgbClr val="C00000"/>
              </a:solidFill>
            </a:endParaRPr>
          </a:p>
          <a:p>
            <a:r>
              <a:rPr lang="uk-UA" sz="2400" b="1" dirty="0"/>
              <a:t>•	</a:t>
            </a:r>
            <a:r>
              <a:rPr lang="uk-UA" sz="2400" b="1" dirty="0">
                <a:solidFill>
                  <a:srgbClr val="00B0F0"/>
                </a:solidFill>
              </a:rPr>
              <a:t>Урок-спектакль </a:t>
            </a:r>
            <a:endParaRPr lang="uk-UA" sz="2400" b="1" dirty="0" smtClean="0">
              <a:solidFill>
                <a:srgbClr val="00B0F0"/>
              </a:solidFill>
            </a:endParaRPr>
          </a:p>
          <a:p>
            <a:r>
              <a:rPr lang="uk-UA" sz="2400" b="1" dirty="0" smtClean="0"/>
              <a:t>•</a:t>
            </a:r>
            <a:r>
              <a:rPr lang="uk-UA" sz="2400" b="1" dirty="0"/>
              <a:t>	</a:t>
            </a:r>
            <a:r>
              <a:rPr lang="uk-UA" sz="2400" b="1" dirty="0">
                <a:solidFill>
                  <a:srgbClr val="7030A0"/>
                </a:solidFill>
              </a:rPr>
              <a:t>Урок-гра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/>
              <a:t>•	</a:t>
            </a:r>
            <a:r>
              <a:rPr lang="uk-UA" sz="2400" b="1" dirty="0">
                <a:solidFill>
                  <a:srgbClr val="00B050"/>
                </a:solidFill>
              </a:rPr>
              <a:t>Урок-мандрівка </a:t>
            </a:r>
            <a:endParaRPr lang="uk-UA" sz="2400" b="1" dirty="0" smtClean="0">
              <a:solidFill>
                <a:srgbClr val="00B050"/>
              </a:solidFill>
            </a:endParaRPr>
          </a:p>
          <a:p>
            <a:r>
              <a:rPr lang="uk-UA" sz="2400" b="1" dirty="0" smtClean="0"/>
              <a:t>•</a:t>
            </a:r>
            <a:r>
              <a:rPr lang="uk-UA" sz="2400" b="1" dirty="0"/>
              <a:t>	</a:t>
            </a:r>
            <a:r>
              <a:rPr lang="uk-UA" sz="2400" b="1" dirty="0">
                <a:solidFill>
                  <a:srgbClr val="002060"/>
                </a:solidFill>
              </a:rPr>
              <a:t>Урок </a:t>
            </a:r>
            <a:r>
              <a:rPr lang="uk-UA" sz="2400" b="1" dirty="0" smtClean="0">
                <a:solidFill>
                  <a:srgbClr val="002060"/>
                </a:solidFill>
              </a:rPr>
              <a:t>– презентація</a:t>
            </a:r>
          </a:p>
          <a:p>
            <a:r>
              <a:rPr lang="uk-UA" sz="2400" b="1" dirty="0"/>
              <a:t>•	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Урок-семінар</a:t>
            </a:r>
          </a:p>
          <a:p>
            <a:r>
              <a:rPr lang="uk-UA" sz="2400" b="1" dirty="0"/>
              <a:t>•	</a:t>
            </a:r>
            <a:r>
              <a:rPr lang="uk-UA" sz="2400" b="1" dirty="0" smtClean="0">
                <a:solidFill>
                  <a:srgbClr val="FF0000"/>
                </a:solidFill>
              </a:rPr>
              <a:t>Урок-казка </a:t>
            </a:r>
            <a:endParaRPr lang="uk-UA" sz="2400" b="1" dirty="0">
              <a:solidFill>
                <a:srgbClr val="FF0000"/>
              </a:solidFill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6" y="3367205"/>
            <a:ext cx="5006038" cy="2652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74" y="2907594"/>
            <a:ext cx="3952782" cy="2486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15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038" y="285751"/>
            <a:ext cx="6157911" cy="1984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Урок-екскурсія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є надзвичайно ефективним, адже  у наш час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активно розвиваються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зв’язки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 між різними країнами. Учні  вчаться проводити екскурсію по рідному місту або віртуальні екскурсії по містам України, закордонним містам,  розповідають гостям про українську культуру, рідне місто.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2262" y="285751"/>
            <a:ext cx="51720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Урок-спектакль</a:t>
            </a:r>
            <a:r>
              <a:rPr lang="uk-UA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це творча робота, яка сприяє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розвитку навичок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мовного спілкування та розкриття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творчих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здібностей учнів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інсценування казок: </a:t>
            </a:r>
            <a:r>
              <a:rPr lang="en-GB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Little Red Riding Hood , Three Little Pigs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Stone soup</a:t>
            </a:r>
            <a:endParaRPr lang="uk-UA" b="1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193" y="2501742"/>
            <a:ext cx="3210968" cy="21219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Desktop\фото\IMG_20190115_1321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4804" r="4904" b="8191"/>
          <a:stretch/>
        </p:blipFill>
        <p:spPr bwMode="auto">
          <a:xfrm>
            <a:off x="8614676" y="2501742"/>
            <a:ext cx="3229661" cy="20414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E1CC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Desktop\фото\IMG_20190115_1318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19113" r="11371" b="6298"/>
          <a:stretch/>
        </p:blipFill>
        <p:spPr bwMode="auto">
          <a:xfrm>
            <a:off x="8057237" y="4543228"/>
            <a:ext cx="3211778" cy="219494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Desktop\фото\IMG_20190115_1318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t="13190" r="20843" b="12777"/>
          <a:stretch/>
        </p:blipFill>
        <p:spPr bwMode="auto">
          <a:xfrm>
            <a:off x="4948627" y="4543228"/>
            <a:ext cx="2533288" cy="22027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757162"/>
            <a:ext cx="3948079" cy="29610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11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443" y="124825"/>
            <a:ext cx="1162599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Урок-гра  </a:t>
            </a:r>
          </a:p>
          <a:p>
            <a:pPr algn="just"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 ігрових форм проведення уроків уже досить давно увійшло в повсякденну практику вчителів іноземної мови. Формування  потрібних навичок у ході гри </a:t>
            </a:r>
            <a:r>
              <a:rPr lang="uk-UA" sz="20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є  </a:t>
            </a:r>
            <a:r>
              <a:rPr lang="uk-UA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обов’язковим компонентом розвитку школярів.</a:t>
            </a:r>
            <a:endParaRPr lang="uk-UA" sz="20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415" y="1594695"/>
            <a:ext cx="4257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002060"/>
                </a:solidFill>
                <a:ea typeface="Calibri" panose="020F0502020204030204" pitchFamily="34" charset="0"/>
              </a:rPr>
              <a:t>“Snowball” </a:t>
            </a:r>
            <a:r>
              <a:rPr lang="en-GB" sz="1600" b="1" dirty="0">
                <a:solidFill>
                  <a:srgbClr val="C00000"/>
                </a:solidFill>
                <a:ea typeface="Calibri" panose="020F0502020204030204" pitchFamily="34" charset="0"/>
              </a:rPr>
              <a:t>– одна з найпоширеніших видів лексичної гри.</a:t>
            </a:r>
            <a:r>
              <a:rPr lang="uk-UA" sz="16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C00000"/>
                </a:solidFill>
                <a:ea typeface="Calibri" panose="020F0502020204030204" pitchFamily="34" charset="0"/>
              </a:rPr>
              <a:t>Гра покликана активізувати словниковий запас учнів за вивченою темою, добре тренує пам’ять і сприяє розвитку уваги</a:t>
            </a:r>
            <a:endParaRPr lang="uk-UA" sz="1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43" y="3019235"/>
            <a:ext cx="4143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“Missing vowels”</a:t>
            </a:r>
            <a:r>
              <a:rPr lang="en-GB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легка у підготовці і проведенні, цікава гра на відпрацювання вивчених лексичних одиниць. Завдання можна записати як на дошці так і використовуючи роздаткові картки </a:t>
            </a:r>
            <a:r>
              <a:rPr lang="en-GB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en-GB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вставити у слова пропущені голосні літери.</a:t>
            </a:r>
            <a:endParaRPr lang="uk-UA" sz="1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475" y="1278987"/>
            <a:ext cx="6917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«Їстівне – неїстівне»</a:t>
            </a:r>
          </a:p>
          <a:p>
            <a:pPr algn="just"/>
            <a:r>
              <a:rPr lang="uk-UA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активізація лексики з різних тем.</a:t>
            </a:r>
          </a:p>
          <a:p>
            <a:pPr algn="just"/>
            <a:r>
              <a:rPr lang="uk-UA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проводиться з м’ячем. Учитель або учень кидає м’яча іншому учневі, називаючи певне слово. Якщо слово означає їстівний предмет, дитина ловить м’яча, якщо ж неїстівний – відкидає його.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5374" y="2874114"/>
            <a:ext cx="31460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«Вгадай задуманий предмет»</a:t>
            </a: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Учень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виходить із класу. 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Діти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задумують предмет. 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Учень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входить до класу і запитує: 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„</a:t>
            </a:r>
            <a:r>
              <a:rPr lang="en-GB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Is it a book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?«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Клас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хором відповідає: 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„</a:t>
            </a:r>
            <a:r>
              <a:rPr lang="en-GB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Yes (no). It's (not) a book" </a:t>
            </a:r>
            <a:endParaRPr lang="uk-UA" sz="1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Учню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дозволяють поставити не більше трьох запитань. </a:t>
            </a:r>
            <a:r>
              <a:rPr lang="uk-UA" sz="1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Якщо </a:t>
            </a:r>
            <a:r>
              <a:rPr lang="uk-UA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після третього запитання він не вгадав предмет, діти називають його хором.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415" y="5182439"/>
            <a:ext cx="778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CE1C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«Познайом мене зі своїми друзями»</a:t>
            </a: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стають у коло. Кожен повинен відрекомендувати сусіда праворуч і ліворуч: „</a:t>
            </a:r>
            <a:r>
              <a:rPr lang="en-GB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name is..."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name is...".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Тема: Учень та його оточення.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88" y="2874114"/>
            <a:ext cx="4022015" cy="23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525" y="132740"/>
            <a:ext cx="6096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Урок-мандрівка</a:t>
            </a:r>
            <a:r>
              <a:rPr lang="uk-UA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має задовольняти вимоги, що висуваються до ігор-мандрівок: пересування гравців у просторі; оформлення території відповідно до змісту гри; повідомлення учням пізнавальної  інформації у захоплюючій формі; чітке формулювання завдань на кожній зупинці впродовж гри; вироблення шкали оцінювання  виконання  гравцями завдань;  оформлення карти-схеми, на якій позначено маршрут  учасників гри. Такі уроки сприяють розвитку спостережливості  та уваги школярів, розширення їх кругозору.</a:t>
            </a:r>
            <a:endParaRPr lang="uk-UA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3700" y="132740"/>
            <a:ext cx="507206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Урок-семінар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Такий урок зазвичай полягає в обговоренні повідомлень, рефератів, доповідей, виконання учнями самостійно або під керівництвом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учителя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Ці уроки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сприяють розвитку смислового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запам’ятовування та передбачає </a:t>
            </a:r>
            <a:r>
              <a:rPr lang="uk-UA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поглиблене </a:t>
            </a:r>
            <a:r>
              <a:rPr lang="uk-UA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вивчення певної </a:t>
            </a:r>
            <a:r>
              <a:rPr lang="uk-UA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теми,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систематизацію  та узагальнення наявних знань в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учнів.</a:t>
            </a:r>
            <a:endParaRPr lang="uk-UA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3410560"/>
            <a:ext cx="3707825" cy="2516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33" y="3722186"/>
            <a:ext cx="3394747" cy="2308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63" y="3053371"/>
            <a:ext cx="3469699" cy="23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215" y="143577"/>
            <a:ext cx="6100762" cy="295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Урок-казка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спрямований на розвиток уяви та творчого мислення учнів: Цьому сприяє залучення школярів до складання сюжету казки. Інсценізація казки формує мовленнєві здібності учнів, сприяє естетичному розвитку. Сюжет казки передбачає виконання цілої низки умов: чітка цільова установка; вибір найбільш відповідного об'єкта; складання запитань, на які потрібно відповісти учням за допомогою наявних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знань; створення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фабули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 літературне </a:t>
            </a:r>
            <a:r>
              <a:rPr lang="uk-UA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оформлення.</a:t>
            </a:r>
            <a:endParaRPr lang="uk-UA" sz="16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2261" y="143577"/>
            <a:ext cx="5100637" cy="230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Урок </a:t>
            </a:r>
            <a:r>
              <a:rPr lang="uk-UA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презентація </a:t>
            </a:r>
            <a:r>
              <a:rPr lang="uk-UA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є одним із найцікавіших  для учнів старших класів. Мета цього уроку є самостійна творча робота  учнів над темою з використанням ІТ технологій та довідкової літератури.  Учні вчаться правильно оформлювати свої думки, вистроювати логічну ціпочку, практикуються в ораторському мистецтві. </a:t>
            </a:r>
            <a:endParaRPr lang="uk-UA" sz="16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1" y="2562896"/>
            <a:ext cx="4934217" cy="3412901"/>
          </a:xfrm>
          <a:prstGeom prst="rect">
            <a:avLst/>
          </a:prstGeom>
        </p:spPr>
      </p:pic>
      <p:pic>
        <p:nvPicPr>
          <p:cNvPr id="5" name="Рисунок 4" descr="d:\Desktop\фото\IMG_20190115_132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10772" r="14597" b="7101"/>
          <a:stretch/>
        </p:blipFill>
        <p:spPr bwMode="auto">
          <a:xfrm>
            <a:off x="356103" y="3631842"/>
            <a:ext cx="2876493" cy="246098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esktop\фото\IMG_20190115_1323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18018" r="11356" b="29268"/>
          <a:stretch/>
        </p:blipFill>
        <p:spPr bwMode="auto">
          <a:xfrm>
            <a:off x="3569257" y="3206839"/>
            <a:ext cx="2880240" cy="28859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19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5" y="244699"/>
            <a:ext cx="1088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u="sng" dirty="0">
                <a:solidFill>
                  <a:srgbClr val="FF0000"/>
                </a:solidFill>
                <a:latin typeface="+mj-lt"/>
              </a:rPr>
              <a:t>Переваги інтерактивного навчання перед традиційним:</a:t>
            </a:r>
            <a:endParaRPr lang="uk-UA" sz="20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у роботі задіяні усі учні класу;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учні навчаються працювати у команді;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формується доброзичливе ставлення до опонента;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кожна дитина має можливість пропонувати свою думку;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створюється «ситуація успіху»;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за короткий час опановується велика кількість матеріалу;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формуються навички толерантного спілкування;</a:t>
            </a:r>
          </a:p>
          <a:p>
            <a:pPr algn="just"/>
            <a:r>
              <a:rPr lang="uk-UA" sz="2000" b="1" dirty="0">
                <a:solidFill>
                  <a:srgbClr val="0070C0"/>
                </a:solidFill>
                <a:latin typeface="+mj-lt"/>
              </a:rPr>
              <a:t>• вміння аргументувати свій погляд, знаходити альтернативне рішення  </a:t>
            </a:r>
            <a:r>
              <a:rPr lang="uk-UA" sz="2000" b="1" dirty="0" smtClean="0">
                <a:solidFill>
                  <a:srgbClr val="0070C0"/>
                </a:solidFill>
                <a:latin typeface="+mj-lt"/>
              </a:rPr>
              <a:t>проблеми</a:t>
            </a:r>
            <a:r>
              <a:rPr lang="uk-UA" sz="20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4728" y="3390356"/>
            <a:ext cx="7147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006600"/>
                </a:solidFill>
                <a:latin typeface="+mj-lt"/>
              </a:rPr>
              <a:t>За умови використання інтерактивних технологій на уроці підвищується результативність навчання, стимулюється вивчення мови, розумова та творча активність учнів, підвищується цікавість до вивчення іноземної </a:t>
            </a:r>
            <a:r>
              <a:rPr lang="uk-UA" sz="2000" b="1" dirty="0" smtClean="0">
                <a:solidFill>
                  <a:srgbClr val="006600"/>
                </a:solidFill>
                <a:latin typeface="+mj-lt"/>
              </a:rPr>
              <a:t>мови та досягається </a:t>
            </a:r>
            <a:r>
              <a:rPr lang="uk-UA" sz="2000" b="1" dirty="0" smtClean="0">
                <a:solidFill>
                  <a:srgbClr val="C00000"/>
                </a:solidFill>
                <a:latin typeface="+mj-lt"/>
              </a:rPr>
              <a:t>головна  мета </a:t>
            </a:r>
            <a:r>
              <a:rPr lang="uk-UA" sz="2000" b="1" dirty="0">
                <a:solidFill>
                  <a:srgbClr val="C00000"/>
                </a:solidFill>
                <a:latin typeface="+mj-lt"/>
              </a:rPr>
              <a:t>навчання іноземної мови </a:t>
            </a:r>
            <a:r>
              <a:rPr lang="uk-UA" sz="2000" b="1" dirty="0">
                <a:solidFill>
                  <a:srgbClr val="006600"/>
                </a:solidFill>
                <a:latin typeface="+mj-lt"/>
              </a:rPr>
              <a:t>в сучасній </a:t>
            </a:r>
            <a:r>
              <a:rPr lang="uk-UA" sz="2000" b="1" dirty="0" smtClean="0">
                <a:solidFill>
                  <a:srgbClr val="006600"/>
                </a:solidFill>
                <a:latin typeface="+mj-lt"/>
              </a:rPr>
              <a:t>школі:</a:t>
            </a:r>
            <a:r>
              <a:rPr lang="uk-UA" sz="2000" b="1" dirty="0" smtClean="0">
                <a:latin typeface="+mj-lt"/>
              </a:rPr>
              <a:t> </a:t>
            </a:r>
          </a:p>
          <a:p>
            <a:pPr algn="just"/>
            <a:r>
              <a:rPr lang="uk-UA" sz="2000" b="1" dirty="0" smtClean="0">
                <a:solidFill>
                  <a:srgbClr val="C00000"/>
                </a:solidFill>
                <a:latin typeface="+mj-lt"/>
              </a:rPr>
              <a:t>розвиток </a:t>
            </a:r>
            <a:r>
              <a:rPr lang="uk-UA" sz="2000" b="1" dirty="0">
                <a:solidFill>
                  <a:srgbClr val="C00000"/>
                </a:solidFill>
                <a:latin typeface="+mj-lt"/>
              </a:rPr>
              <a:t>особистості школяра, здатного використовувати іноземну мову як засіб спілкування в діалозі культур.</a:t>
            </a:r>
          </a:p>
          <a:p>
            <a:pPr algn="just"/>
            <a:endParaRPr lang="uk-UA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23" y="425002"/>
            <a:ext cx="3679679" cy="20606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86" y="3477237"/>
            <a:ext cx="3708238" cy="24676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65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9713" y="2395469"/>
            <a:ext cx="638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669702" y="0"/>
            <a:ext cx="10844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равила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, які допомагають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творчому вчителю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робити уроки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яскравими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і творчими: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Вчити учнів, тому що це задоволення для мене.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Робити все невимушено, радісно і з ентузіазмом.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Навчати цілеспрямовано й організовано.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Довіряти учням і давати їм зрозуміти це своїм ставленням.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Використовувати якнайбільше наочного матеріалу.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" y="3706179"/>
            <a:ext cx="3186337" cy="23825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54" y="3706179"/>
            <a:ext cx="3890498" cy="28668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36" y="3554569"/>
            <a:ext cx="3580327" cy="2534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63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4101" y="330094"/>
            <a:ext cx="91955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Дуже дякую всім за співпрацю! </a:t>
            </a:r>
            <a:endParaRPr lang="uk-UA" sz="28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ctr">
              <a:spcAft>
                <a:spcPts val="0"/>
              </a:spcAft>
            </a:pPr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Сподіваюсь</a:t>
            </a: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запропоновані ідеї та </a:t>
            </a:r>
            <a:endParaRPr lang="uk-UA" sz="28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ctr">
              <a:spcAft>
                <a:spcPts val="0"/>
              </a:spcAft>
            </a:pPr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методичні </a:t>
            </a: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рішення будуть Вам цікаві і корисні! </a:t>
            </a:r>
            <a:endParaRPr lang="uk-UA" sz="28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ctr">
              <a:spcAft>
                <a:spcPts val="0"/>
              </a:spcAft>
            </a:pPr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Успіхів </a:t>
            </a:r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всім і нових відкриттів</a:t>
            </a:r>
            <a:r>
              <a:rPr lang="uk-UA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90170" algn="ctr">
              <a:spcAft>
                <a:spcPts val="0"/>
              </a:spcAft>
            </a:pPr>
            <a:endParaRPr lang="uk-UA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2479788"/>
            <a:ext cx="5203065" cy="3504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0440" y="2976727"/>
            <a:ext cx="6851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uk-UA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«Вчительська праця –</a:t>
            </a:r>
          </a:p>
          <a:p>
            <a:pPr lvl="0" algn="ctr">
              <a:lnSpc>
                <a:spcPct val="150000"/>
              </a:lnSpc>
            </a:pPr>
            <a:r>
              <a:rPr lang="uk-UA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щоденна</a:t>
            </a:r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творчість і мистецтво»</a:t>
            </a:r>
            <a:endParaRPr lang="uk-UA" sz="28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lvl="0" algn="ctr">
              <a:lnSpc>
                <a:spcPct val="150000"/>
              </a:lnSpc>
              <a:spcAft>
                <a:spcPts val="800"/>
              </a:spcAft>
            </a:pPr>
            <a:r>
              <a:rPr lang="uk-UA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В.О.Сухомлинський</a:t>
            </a:r>
            <a:endParaRPr lang="uk-U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005" y="419599"/>
            <a:ext cx="1012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Метою навчання  іноземної мови у школі є </a:t>
            </a:r>
            <a:r>
              <a:rPr lang="uk-UA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формування комунікативної</a:t>
            </a:r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  </a:t>
            </a:r>
            <a:endParaRPr lang="uk-UA" sz="2400" b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компетентності </a:t>
            </a:r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учнів, яка реалізується у здатності до мовного спілкування.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638" y="1907358"/>
            <a:ext cx="57826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Комунікативність передбачає мовленнєву спрямованість навчального процесу, що полягає не лише в тому, що переслідується мовленнєва практична мета, але й в тому, що шлях до цієї мети – це практичне використання </a:t>
            </a:r>
            <a:r>
              <a:rPr lang="uk-UA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мови</a:t>
            </a:r>
            <a:r>
              <a:rPr lang="uk-UA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3638" y="3922249"/>
            <a:ext cx="5988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Комунікативна компетентність – це здатність особистості застосовувати у конкретному виді спілкування знання мови, </a:t>
            </a:r>
            <a:r>
              <a:rPr lang="uk-UA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навички </a:t>
            </a:r>
            <a:r>
              <a:rPr lang="uk-UA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роботи у групі, володіння різними соціальними </a:t>
            </a:r>
            <a:r>
              <a:rPr lang="uk-UA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ролями та  взаємодії </a:t>
            </a:r>
            <a:r>
              <a:rPr lang="uk-UA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з </a:t>
            </a:r>
            <a:r>
              <a:rPr lang="uk-UA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людьми.</a:t>
            </a:r>
            <a:endParaRPr lang="uk-UA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7" y="1442434"/>
            <a:ext cx="4968561" cy="44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7882" y="3335481"/>
            <a:ext cx="3178791" cy="1895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Володіння </a:t>
            </a:r>
          </a:p>
          <a:p>
            <a:pPr algn="ctr"/>
            <a:r>
              <a:rPr lang="uk-UA" sz="2800" dirty="0" smtClean="0"/>
              <a:t>мовою</a:t>
            </a:r>
            <a:endParaRPr lang="uk-UA" sz="2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91733" y="3370145"/>
            <a:ext cx="3497445" cy="18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Уміння вступати </a:t>
            </a:r>
          </a:p>
          <a:p>
            <a:pPr algn="ctr"/>
            <a:r>
              <a:rPr lang="uk-UA" sz="2400" dirty="0" smtClean="0"/>
              <a:t>в комунікацію, </a:t>
            </a:r>
          </a:p>
          <a:p>
            <a:pPr algn="ctr"/>
            <a:r>
              <a:rPr lang="uk-UA" sz="2400" dirty="0" smtClean="0"/>
              <a:t>вести бесіду,  </a:t>
            </a:r>
          </a:p>
          <a:p>
            <a:pPr algn="ctr"/>
            <a:r>
              <a:rPr lang="uk-UA" sz="2400" dirty="0" smtClean="0"/>
              <a:t>доводи свою точку зору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38" y="3361663"/>
            <a:ext cx="3581397" cy="1869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35" y="486243"/>
            <a:ext cx="6117466" cy="1883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492" y="675827"/>
            <a:ext cx="4156364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Комунікативна </a:t>
            </a:r>
          </a:p>
          <a:p>
            <a:pPr algn="ctr"/>
            <a:r>
              <a:rPr lang="uk-U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компетентність</a:t>
            </a:r>
            <a:endParaRPr lang="uk-U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3232" y="3511536"/>
            <a:ext cx="3272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Культура спілкування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(уміння слухати, підтримувати розмову, завершувати діалог)</a:t>
            </a:r>
            <a:endParaRPr lang="uk-UA" sz="2400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924467" y="2122377"/>
            <a:ext cx="7994" cy="1389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0106892" y="2582996"/>
            <a:ext cx="0" cy="9285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036204" y="2578682"/>
            <a:ext cx="0" cy="14439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027277" y="2578682"/>
            <a:ext cx="8079615" cy="364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" y="255465"/>
            <a:ext cx="2619375" cy="181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015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886" y="445112"/>
            <a:ext cx="115758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  комунікативної компетенції сприяють  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 прийоми </a:t>
            </a:r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 </a:t>
            </a: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навчальної діяльності школярів. Найефективнішим серед них є </a:t>
            </a:r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нтерактивне навчання.</a:t>
            </a:r>
          </a:p>
          <a:p>
            <a:pPr algn="just"/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Інтерактивне 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</a:t>
            </a:r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специфічна форма організації пізнавальної  діяльності, яка має передбачувану мету – створити комфортні умови навчання, за яких кожен учень відчуває свою комфортність, успішність, інтелектуальність, </a:t>
            </a: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спроможність.</a:t>
            </a:r>
            <a:endParaRPr lang="uk-UA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66546" y="2783537"/>
            <a:ext cx="5729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Суть інтерактивного навчання полягає в тому, що навчальний процес відбувається за умови постійної, активної, позитивної взаємодії всіх учнів.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Коли учитель і учень - рівноправні партнери. </a:t>
            </a:r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результаті організації навчальної </a:t>
            </a: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діяльності </a:t>
            </a:r>
            <a:r>
              <a:rPr lang="uk-UA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таких умов у класі створюється атмосфера взаємодії, співробітництва, що дає змогу вчителеві стати справжнім лідером. </a:t>
            </a:r>
            <a:endParaRPr lang="uk-UA" sz="2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58" y="2647713"/>
            <a:ext cx="4945487" cy="3072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1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454626" y="1816957"/>
            <a:ext cx="4803549" cy="24014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3994262" y="2127116"/>
            <a:ext cx="3735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фективн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технології </a:t>
            </a: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що </a:t>
            </a: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 формуванню комунікативної компетенції 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uk-UA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1262" y="880340"/>
            <a:ext cx="2112865" cy="18732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endParaRPr lang="uk-UA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парах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трійках</a:t>
            </a:r>
          </a:p>
        </p:txBody>
      </p:sp>
      <p:sp>
        <p:nvSpPr>
          <p:cNvPr id="11" name="Овал 10"/>
          <p:cNvSpPr/>
          <p:nvPr/>
        </p:nvSpPr>
        <p:spPr>
          <a:xfrm>
            <a:off x="8921843" y="749967"/>
            <a:ext cx="2114549" cy="1885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</a:t>
            </a:r>
          </a:p>
          <a:p>
            <a:pPr lvl="0" algn="ctr"/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Овал 11"/>
          <p:cNvSpPr/>
          <p:nvPr/>
        </p:nvSpPr>
        <p:spPr>
          <a:xfrm>
            <a:off x="8988674" y="2944257"/>
            <a:ext cx="2354364" cy="16281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незакінчені речення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546303" y="3020270"/>
            <a:ext cx="2242781" cy="16269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«мікрофон»</a:t>
            </a:r>
          </a:p>
        </p:txBody>
      </p:sp>
      <p:sp>
        <p:nvSpPr>
          <p:cNvPr id="16" name="Овал 15"/>
          <p:cNvSpPr/>
          <p:nvPr/>
        </p:nvSpPr>
        <p:spPr>
          <a:xfrm>
            <a:off x="6404297" y="265632"/>
            <a:ext cx="2000299" cy="14269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«велике коло»</a:t>
            </a:r>
          </a:p>
        </p:txBody>
      </p:sp>
      <p:sp>
        <p:nvSpPr>
          <p:cNvPr id="17" name="Овал 16"/>
          <p:cNvSpPr/>
          <p:nvPr/>
        </p:nvSpPr>
        <p:spPr>
          <a:xfrm>
            <a:off x="3229473" y="295310"/>
            <a:ext cx="2103985" cy="131641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рольова 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</a:p>
          <a:p>
            <a:pPr algn="ctr"/>
            <a:endParaRPr lang="uk-UA" dirty="0"/>
          </a:p>
        </p:txBody>
      </p:sp>
      <p:sp>
        <p:nvSpPr>
          <p:cNvPr id="18" name="Овал 17"/>
          <p:cNvSpPr/>
          <p:nvPr/>
        </p:nvSpPr>
        <p:spPr>
          <a:xfrm>
            <a:off x="2327564" y="4547692"/>
            <a:ext cx="2179437" cy="1228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dirty="0"/>
          </a:p>
        </p:txBody>
      </p:sp>
      <p:sp>
        <p:nvSpPr>
          <p:cNvPr id="19" name="Овал 18"/>
          <p:cNvSpPr/>
          <p:nvPr/>
        </p:nvSpPr>
        <p:spPr>
          <a:xfrm>
            <a:off x="4735143" y="5066771"/>
            <a:ext cx="2145741" cy="10246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карусель»</a:t>
            </a:r>
          </a:p>
          <a:p>
            <a:pPr algn="ctr"/>
            <a:endParaRPr lang="uk-UA" dirty="0"/>
          </a:p>
        </p:txBody>
      </p:sp>
      <p:sp>
        <p:nvSpPr>
          <p:cNvPr id="20" name="Овал 19"/>
          <p:cNvSpPr/>
          <p:nvPr/>
        </p:nvSpPr>
        <p:spPr>
          <a:xfrm>
            <a:off x="7337168" y="4528604"/>
            <a:ext cx="2134856" cy="126690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акваріум»</a:t>
            </a:r>
          </a:p>
          <a:p>
            <a:pPr algn="ctr"/>
            <a:endParaRPr lang="uk-UA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4848988" y="1461793"/>
            <a:ext cx="355905" cy="398839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298403" y="3922955"/>
            <a:ext cx="569967" cy="724274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6" idx="3"/>
          </p:cNvCxnSpPr>
          <p:nvPr/>
        </p:nvCxnSpPr>
        <p:spPr>
          <a:xfrm flipV="1">
            <a:off x="6391045" y="1483630"/>
            <a:ext cx="306189" cy="413431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890253" y="4011388"/>
            <a:ext cx="550337" cy="635841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4" idx="6"/>
          </p:cNvCxnSpPr>
          <p:nvPr/>
        </p:nvCxnSpPr>
        <p:spPr>
          <a:xfrm flipH="1">
            <a:off x="2789084" y="3439323"/>
            <a:ext cx="829084" cy="394427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586255" y="2221321"/>
            <a:ext cx="1031913" cy="413922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2097">
            <a:off x="5529886" y="4342381"/>
            <a:ext cx="706600" cy="841190"/>
          </a:xfrm>
          <a:prstGeom prst="rect">
            <a:avLst/>
          </a:prstGeom>
        </p:spPr>
      </p:pic>
      <p:cxnSp>
        <p:nvCxnSpPr>
          <p:cNvPr id="46" name="Прямая со стрелкой 45"/>
          <p:cNvCxnSpPr/>
          <p:nvPr/>
        </p:nvCxnSpPr>
        <p:spPr>
          <a:xfrm>
            <a:off x="8123634" y="3276952"/>
            <a:ext cx="931191" cy="288204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8105631" y="2095931"/>
            <a:ext cx="1012611" cy="484754"/>
          </a:xfrm>
          <a:prstGeom prst="straightConnector1">
            <a:avLst/>
          </a:prstGeom>
          <a:ln w="57150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45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0456" y="309094"/>
            <a:ext cx="5782972" cy="5898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9387" y="810463"/>
            <a:ext cx="51451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Мікрофон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Різновидом загально-групового обговорення є технологія «Мікрофон», яка надає можливість кожному сказати щось швидко, по черзі, відповідаючи на запитання або висловлюючи свою думку чи позицію.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Ставимо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запитання класу.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Пропонуємо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класу якийсь предмет (ручку, олівець тощо), який виконуватиме роль уявного мікрофона. Учні передаватимуть його один одному, по черзі беручи слово.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Надаємо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слово тільки тому, хто отримує «уявний» мікрофон.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Пропонуємо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учням говорити лаконічно й швидко (не більше ніж 0,5–1 хвилину).</a:t>
            </a: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Не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коментуємо 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не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оцінюємо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подані відповіді.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0472" y1="19697" x2="20472" y2="19697"/>
                        <a14:backgroundMark x1="25197" y1="23737" x2="25197" y2="23737"/>
                        <a14:backgroundMark x1="85039" y1="75758" x2="85039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7739">
            <a:off x="4415826" y="330865"/>
            <a:ext cx="1593797" cy="1242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03831" y="309094"/>
            <a:ext cx="5563673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b="1" dirty="0" smtClean="0">
                <a:solidFill>
                  <a:srgbClr val="C00000"/>
                </a:solidFill>
              </a:rPr>
              <a:t>Can you imagine your life without smartphone</a:t>
            </a:r>
            <a:r>
              <a:rPr lang="ru-RU" sz="2000" b="1" dirty="0" smtClean="0">
                <a:solidFill>
                  <a:srgbClr val="C00000"/>
                </a:solidFill>
              </a:rPr>
              <a:t>?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How do you use your smartphone</a:t>
            </a:r>
            <a:r>
              <a:rPr lang="ru-RU" sz="2000" b="1" dirty="0" smtClean="0">
                <a:solidFill>
                  <a:srgbClr val="C00000"/>
                </a:solidFill>
              </a:rPr>
              <a:t>?</a:t>
            </a:r>
          </a:p>
          <a:p>
            <a:endParaRPr lang="ru-RU" b="1" dirty="0" smtClean="0">
              <a:solidFill>
                <a:srgbClr val="0066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Call my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Send text messages and check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Check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Surf the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Make photos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Communicate with friends in social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Look up online dictionary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Listen to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Watch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Read the latest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Do the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Play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U</a:t>
            </a:r>
            <a:r>
              <a:rPr lang="en-US" b="1" dirty="0" smtClean="0">
                <a:solidFill>
                  <a:srgbClr val="0070C0"/>
                </a:solidFill>
              </a:rPr>
              <a:t>se </a:t>
            </a:r>
            <a:r>
              <a:rPr lang="en-US" b="1" dirty="0">
                <a:solidFill>
                  <a:srgbClr val="0070C0"/>
                </a:solidFill>
              </a:rPr>
              <a:t>it as a calculator, alarm </a:t>
            </a:r>
            <a:r>
              <a:rPr lang="en-US" b="1" dirty="0" smtClean="0">
                <a:solidFill>
                  <a:srgbClr val="0070C0"/>
                </a:solidFill>
              </a:rPr>
              <a:t>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Chat in messengers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70C0"/>
                </a:solidFill>
              </a:rPr>
              <a:t>Listen </a:t>
            </a:r>
            <a:r>
              <a:rPr lang="en-GB" b="1" dirty="0">
                <a:solidFill>
                  <a:srgbClr val="0070C0"/>
                </a:solidFill>
              </a:rPr>
              <a:t>to </a:t>
            </a:r>
            <a:r>
              <a:rPr lang="en-GB" b="1" dirty="0" smtClean="0">
                <a:solidFill>
                  <a:srgbClr val="0070C0"/>
                </a:solidFill>
              </a:rPr>
              <a:t>the radio</a:t>
            </a: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67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96214" y="227541"/>
            <a:ext cx="5859887" cy="580405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Heзакінчені </a:t>
            </a:r>
            <a:r>
              <a:rPr lang="uk-UA" sz="2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endParaRPr lang="en-US" sz="23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Цей прийом часто поєднується з «Мікрофоном» і дає можливість ґрунтовніше працювати над формою висловлення власних ідей, порівнювати їх з іншими.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такою методикою дає присутнім змогу долати стереотипи, вільніше висловлюватися щодо запропонованих тем, відпрацьовувати вміння говорити коротко, але по суті й переконливо.</a:t>
            </a:r>
          </a:p>
          <a:p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6101" y="395046"/>
            <a:ext cx="593716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has its own…</a:t>
            </a: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many…</a:t>
            </a:r>
          </a:p>
          <a:p>
            <a:pPr>
              <a:lnSpc>
                <a:spcPct val="150000"/>
              </a:lnSpc>
            </a:pPr>
            <a:r>
              <a:rPr lang="uk-UA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mountain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My dream is</a:t>
            </a:r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live a healthy life means</a:t>
            </a:r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things I can`t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881473"/>
              </p:ext>
            </p:extLst>
          </p:nvPr>
        </p:nvGraphicFramePr>
        <p:xfrm>
          <a:off x="5769735" y="1184848"/>
          <a:ext cx="6168980" cy="4378824"/>
        </p:xfrm>
        <a:graphic>
          <a:graphicData uri="http://schemas.openxmlformats.org/drawingml/2006/table">
            <a:tbl>
              <a:tblPr firstRow="1" firstCol="1" bandRow="1"/>
              <a:tblGrid>
                <a:gridCol w="2252311">
                  <a:extLst>
                    <a:ext uri="{9D8B030D-6E8A-4147-A177-3AD203B41FA5}">
                      <a16:colId xmlns:a16="http://schemas.microsoft.com/office/drawing/2014/main" val="2043959357"/>
                    </a:ext>
                  </a:extLst>
                </a:gridCol>
                <a:gridCol w="3916669">
                  <a:extLst>
                    <a:ext uri="{9D8B030D-6E8A-4147-A177-3AD203B41FA5}">
                      <a16:colId xmlns:a16="http://schemas.microsoft.com/office/drawing/2014/main" val="3454383373"/>
                    </a:ext>
                  </a:extLst>
                </a:gridCol>
              </a:tblGrid>
              <a:tr h="547353">
                <a:tc rowSpan="8"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GB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keep </a:t>
                      </a:r>
                      <a:r>
                        <a:rPr lang="en-GB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GB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uk-UA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 anchor="ctr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get up early in the morning;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54262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do my morning exercises;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33692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take long walks in the open air;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328659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do some training;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35578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wash my hands before meals;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659848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keep my body clean;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79514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keep my teeth clean;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481666"/>
                  </a:ext>
                </a:extLst>
              </a:tr>
              <a:tr h="54735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get enough sleep.</a:t>
                      </a:r>
                      <a:endParaRPr lang="uk-UA" sz="1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lnL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327273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390190" y="332656"/>
            <a:ext cx="5753033" cy="559646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83373" y="332656"/>
            <a:ext cx="5186362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«мозкового штурму» чи «мозкової атаки» в тому, щоб зібрати якомога більше ідей щодо проблеми від усіх учнів протягом обмеженого періоду часу.</a:t>
            </a: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презентації проблеми та чіткого формулювання проблемного питання (його краще записати на дошці)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пропонуємо всім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висловити ідеї, коментарі, навести фрази чи слова, пов'язані з цією проблемою.</a:t>
            </a: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Записуємо усі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пропозиції на дошці чи на великому аркуші паперу в порядку їх виголошення без зауважень, коментарів чи запитань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«Мозковий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штурм»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за дуже короткий період (три-п'ять хвилин) записати ідеї, що виникли. </a:t>
            </a:r>
          </a:p>
          <a:p>
            <a:pPr>
              <a:spcAft>
                <a:spcPts val="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b="1" u="sng" dirty="0"/>
          </a:p>
          <a:p>
            <a:endParaRPr lang="uk-UA" b="1" u="sng" dirty="0" smtClean="0"/>
          </a:p>
          <a:p>
            <a:endParaRPr lang="uk-UA" b="1" u="sng" dirty="0"/>
          </a:p>
          <a:p>
            <a:endParaRPr lang="uk-UA" b="1" u="sng" dirty="0" smtClean="0"/>
          </a:p>
          <a:p>
            <a:endParaRPr lang="uk-UA" b="1" u="sng" dirty="0"/>
          </a:p>
          <a:p>
            <a:endParaRPr lang="uk-UA" b="1" u="sng" dirty="0" smtClean="0"/>
          </a:p>
          <a:p>
            <a:endParaRPr lang="uk-UA" b="1" u="sng" dirty="0"/>
          </a:p>
          <a:p>
            <a:endParaRPr lang="uk-UA" b="1" u="sng" dirty="0" smtClean="0"/>
          </a:p>
          <a:p>
            <a:endParaRPr lang="uk-UA" b="1" u="sng" dirty="0"/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6452315" y="51515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What must we do to be healthy (to keep fit)?</a:t>
            </a:r>
            <a:endParaRPr lang="uk-UA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676" y="231821"/>
            <a:ext cx="8976575" cy="62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is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 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what is 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bad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sports?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78924"/>
              </p:ext>
            </p:extLst>
          </p:nvPr>
        </p:nvGraphicFramePr>
        <p:xfrm>
          <a:off x="244699" y="1094705"/>
          <a:ext cx="11732652" cy="5069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0490">
                  <a:extLst>
                    <a:ext uri="{9D8B030D-6E8A-4147-A177-3AD203B41FA5}">
                      <a16:colId xmlns:a16="http://schemas.microsoft.com/office/drawing/2014/main" val="1372345109"/>
                    </a:ext>
                  </a:extLst>
                </a:gridCol>
                <a:gridCol w="6362162">
                  <a:extLst>
                    <a:ext uri="{9D8B030D-6E8A-4147-A177-3AD203B41FA5}">
                      <a16:colId xmlns:a16="http://schemas.microsoft.com/office/drawing/2014/main" val="4144283513"/>
                    </a:ext>
                  </a:extLst>
                </a:gridCol>
              </a:tblGrid>
              <a:tr h="614574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bg1"/>
                          </a:solidFill>
                          <a:effectLst/>
                        </a:rPr>
                        <a:t>Advantages</a:t>
                      </a:r>
                      <a:endParaRPr lang="uk-UA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FFFF00"/>
                          </a:solidFill>
                          <a:effectLst/>
                        </a:rPr>
                        <a:t>Disadvantages</a:t>
                      </a:r>
                      <a:endParaRPr lang="uk-UA" sz="2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42596"/>
                  </a:ext>
                </a:extLst>
              </a:tr>
              <a:tr h="4446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</a:rPr>
                        <a:t>1. All sports and physical exercises</a:t>
                      </a:r>
                      <a:endParaRPr lang="ru-RU" sz="2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</a:rPr>
                        <a:t> </a:t>
                      </a:r>
                      <a:r>
                        <a:rPr lang="ru-RU" sz="2800" dirty="0" smtClean="0">
                          <a:effectLst/>
                        </a:rPr>
                        <a:t>   </a:t>
                      </a:r>
                      <a:r>
                        <a:rPr lang="en-GB" sz="2800" dirty="0" smtClean="0">
                          <a:effectLst/>
                        </a:rPr>
                        <a:t>are very useful.</a:t>
                      </a:r>
                      <a:br>
                        <a:rPr lang="en-GB" sz="2800" dirty="0" smtClean="0">
                          <a:effectLst/>
                        </a:rPr>
                      </a:br>
                      <a:r>
                        <a:rPr lang="en-GB" sz="2800" dirty="0" smtClean="0">
                          <a:effectLst/>
                        </a:rPr>
                        <a:t>2. Sports prevent us from diseases.</a:t>
                      </a:r>
                      <a:br>
                        <a:rPr lang="en-GB" sz="2800" dirty="0" smtClean="0">
                          <a:effectLst/>
                        </a:rPr>
                      </a:br>
                      <a:r>
                        <a:rPr lang="en-GB" sz="2800" dirty="0" smtClean="0">
                          <a:effectLst/>
                        </a:rPr>
                        <a:t>3. Sports make us more organized</a:t>
                      </a:r>
                      <a:endParaRPr lang="ru-RU" sz="2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</a:t>
                      </a:r>
                      <a:r>
                        <a:rPr lang="en-GB" sz="2800" dirty="0" smtClean="0">
                          <a:effectLst/>
                        </a:rPr>
                        <a:t> </a:t>
                      </a:r>
                      <a:r>
                        <a:rPr lang="ru-RU" sz="2800" dirty="0" smtClean="0">
                          <a:effectLst/>
                        </a:rPr>
                        <a:t>  </a:t>
                      </a:r>
                      <a:r>
                        <a:rPr lang="en-GB" sz="2800" dirty="0" smtClean="0">
                          <a:effectLst/>
                        </a:rPr>
                        <a:t>and disciplined.</a:t>
                      </a:r>
                      <a:br>
                        <a:rPr lang="en-GB" sz="2800" dirty="0" smtClean="0">
                          <a:effectLst/>
                        </a:rPr>
                      </a:br>
                      <a:r>
                        <a:rPr lang="en-GB" sz="2800" dirty="0" smtClean="0">
                          <a:effectLst/>
                        </a:rPr>
                        <a:t>4. Sports develop a personality.</a:t>
                      </a:r>
                      <a:br>
                        <a:rPr lang="en-GB" sz="2800" dirty="0" smtClean="0">
                          <a:effectLst/>
                        </a:rPr>
                      </a:br>
                      <a:r>
                        <a:rPr lang="en-GB" sz="2800" dirty="0" smtClean="0">
                          <a:effectLst/>
                        </a:rPr>
                        <a:t>5. It teaches us to win and to lose.</a:t>
                      </a:r>
                      <a:br>
                        <a:rPr lang="en-GB" sz="2800" dirty="0" smtClean="0">
                          <a:effectLst/>
                        </a:rPr>
                      </a:br>
                      <a:r>
                        <a:rPr lang="en-GB" sz="2800" dirty="0" smtClean="0">
                          <a:effectLst/>
                        </a:rPr>
                        <a:t>6. Sports make us feel and look</a:t>
                      </a:r>
                      <a:endParaRPr lang="ru-RU" sz="2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 </a:t>
                      </a:r>
                      <a:r>
                        <a:rPr lang="en-GB" sz="2800" dirty="0" smtClean="0">
                          <a:effectLst/>
                        </a:rPr>
                        <a:t> better.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1.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We </a:t>
                      </a: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can hurt ourselves doing some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kind</a:t>
                      </a:r>
                      <a:endParaRPr lang="ru-RU" sz="2700" b="1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700" b="1" baseline="0" dirty="0" smtClean="0">
                          <a:solidFill>
                            <a:srgbClr val="FFFF00"/>
                          </a:solidFill>
                          <a:effectLst/>
                        </a:rPr>
                        <a:t>    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of </a:t>
                      </a: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physical exercises.</a:t>
                      </a:r>
                      <a:b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2. It is difficult to combine going in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for</a:t>
                      </a:r>
                      <a:endParaRPr lang="ru-RU" sz="2700" b="1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 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GB" sz="2700" b="1" dirty="0" smtClean="0">
                          <a:solidFill>
                            <a:srgbClr val="FFFF00"/>
                          </a:solidFill>
                          <a:effectLst/>
                        </a:rPr>
                        <a:t>sports </a:t>
                      </a: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and studies.</a:t>
                      </a:r>
                      <a:b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3. Going in for sports takes too much time.</a:t>
                      </a:r>
                      <a:b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4. We should buy some special equipment.</a:t>
                      </a:r>
                      <a:b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5. Sports can make us nervous.</a:t>
                      </a:r>
                      <a:b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rgbClr val="FFFF00"/>
                          </a:solidFill>
                          <a:effectLst/>
                        </a:rPr>
                        <a:t>6. Going in for sports is dangerous.</a:t>
                      </a:r>
                      <a:endParaRPr lang="uk-UA" sz="27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19050" marB="1905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84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5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881</TotalTime>
  <Words>1443</Words>
  <Application>Microsoft Office PowerPoint</Application>
  <PresentationFormat>Широкоэкранный</PresentationFormat>
  <Paragraphs>221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Ретро</vt:lpstr>
      <vt:lpstr>             Формування комунікативної  компетентності учнів засобами інтерактивних технологій на уроках англійської мови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комунікативної  компетентності учнів засобами інтерактивних технологій на уроках англійської мови</dc:title>
  <dc:creator>BaLaNaR</dc:creator>
  <cp:lastModifiedBy>BaLaNaR</cp:lastModifiedBy>
  <cp:revision>72</cp:revision>
  <dcterms:created xsi:type="dcterms:W3CDTF">2019-01-13T17:12:41Z</dcterms:created>
  <dcterms:modified xsi:type="dcterms:W3CDTF">2019-02-19T16:08:12Z</dcterms:modified>
</cp:coreProperties>
</file>