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0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03716-7329-481D-8684-84B0F1E0DE0B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FC45D-EEDA-488D-A7B9-28EB69FB3201}">
      <dgm:prSet custT="1"/>
      <dgm:spPr/>
      <dgm:t>
        <a:bodyPr/>
        <a:lstStyle/>
        <a:p>
          <a:pPr rtl="0"/>
          <a:r>
            <a:rPr lang="uk-UA" sz="1800" b="1" dirty="0" smtClean="0"/>
            <a:t>Мета:  </a:t>
          </a:r>
          <a:r>
            <a:rPr lang="uk-UA" sz="1800" dirty="0" smtClean="0"/>
            <a:t>розвивати </a:t>
          </a:r>
          <a:r>
            <a:rPr lang="uk-UA" sz="1800" dirty="0" smtClean="0"/>
            <a:t>комунікативні </a:t>
          </a:r>
          <a:r>
            <a:rPr lang="uk-UA" sz="1800" dirty="0" smtClean="0"/>
            <a:t>здібності, </a:t>
          </a:r>
          <a:r>
            <a:rPr lang="uk-UA" sz="1800" dirty="0" smtClean="0"/>
            <a:t>спостережливість, пам'ять і слух учнів</a:t>
          </a:r>
          <a:endParaRPr lang="ru-RU" sz="1800" dirty="0"/>
        </a:p>
      </dgm:t>
    </dgm:pt>
    <dgm:pt modelId="{65FED6B5-2336-4F93-976D-0C1770B9F576}" type="parTrans" cxnId="{3C99D6D8-8B02-45D3-A0D2-4983E7967041}">
      <dgm:prSet/>
      <dgm:spPr/>
      <dgm:t>
        <a:bodyPr/>
        <a:lstStyle/>
        <a:p>
          <a:endParaRPr lang="ru-RU"/>
        </a:p>
      </dgm:t>
    </dgm:pt>
    <dgm:pt modelId="{920B6F0D-D410-4974-90C3-234792295D2F}" type="sibTrans" cxnId="{3C99D6D8-8B02-45D3-A0D2-4983E7967041}">
      <dgm:prSet/>
      <dgm:spPr/>
      <dgm:t>
        <a:bodyPr/>
        <a:lstStyle/>
        <a:p>
          <a:endParaRPr lang="ru-RU"/>
        </a:p>
      </dgm:t>
    </dgm:pt>
    <dgm:pt modelId="{626CEA89-6FA6-4D95-B43A-D9E4B41B6F8A}">
      <dgm:prSet custT="1"/>
      <dgm:spPr/>
      <dgm:t>
        <a:bodyPr/>
        <a:lstStyle/>
        <a:p>
          <a:pPr rtl="0"/>
          <a:endParaRPr lang="uk-UA" sz="1500" dirty="0" smtClean="0"/>
        </a:p>
        <a:p>
          <a:pPr rtl="0"/>
          <a:r>
            <a:rPr lang="uk-UA" sz="1500" dirty="0" smtClean="0"/>
            <a:t> </a:t>
          </a:r>
          <a:r>
            <a:rPr lang="uk-UA" sz="1800" dirty="0" smtClean="0"/>
            <a:t>сприяти розвитку мовної здогадки, мовленнєвої реакції; </a:t>
          </a:r>
          <a:endParaRPr lang="ru-RU" sz="1800" dirty="0"/>
        </a:p>
      </dgm:t>
    </dgm:pt>
    <dgm:pt modelId="{626E7C9A-C77C-4F7E-B430-C7D326A5B904}" type="parTrans" cxnId="{06CAFCA1-F3CB-4CB2-B5D6-194D0BE39DAF}">
      <dgm:prSet/>
      <dgm:spPr/>
      <dgm:t>
        <a:bodyPr/>
        <a:lstStyle/>
        <a:p>
          <a:endParaRPr lang="ru-RU"/>
        </a:p>
      </dgm:t>
    </dgm:pt>
    <dgm:pt modelId="{DE5A927A-F2C0-4D01-87CE-8A80395327DA}" type="sibTrans" cxnId="{06CAFCA1-F3CB-4CB2-B5D6-194D0BE39DAF}">
      <dgm:prSet/>
      <dgm:spPr/>
      <dgm:t>
        <a:bodyPr/>
        <a:lstStyle/>
        <a:p>
          <a:endParaRPr lang="ru-RU"/>
        </a:p>
      </dgm:t>
    </dgm:pt>
    <dgm:pt modelId="{CB6FEE7A-480A-461C-8E13-7CFF2B5250CA}">
      <dgm:prSet custT="1"/>
      <dgm:spPr/>
      <dgm:t>
        <a:bodyPr/>
        <a:lstStyle/>
        <a:p>
          <a:pPr rtl="0"/>
          <a:r>
            <a:rPr lang="uk-UA" sz="1800" dirty="0" smtClean="0"/>
            <a:t>удосконалювати техніку читання;</a:t>
          </a:r>
        </a:p>
        <a:p>
          <a:pPr rtl="0"/>
          <a:r>
            <a:rPr lang="uk-UA" sz="1800" dirty="0" smtClean="0"/>
            <a:t>виховувати активність, стимулювати інтерес до вивчення предмета; </a:t>
          </a:r>
        </a:p>
        <a:p>
          <a:pPr rtl="0"/>
          <a:r>
            <a:rPr lang="uk-UA" sz="1800" dirty="0" smtClean="0"/>
            <a:t>виховувати почуття поваги до Батьківщини.  </a:t>
          </a:r>
          <a:endParaRPr lang="ru-RU" sz="1800" dirty="0"/>
        </a:p>
      </dgm:t>
    </dgm:pt>
    <dgm:pt modelId="{217412F4-9F80-44FC-8BF6-90BC37F57FD3}" type="parTrans" cxnId="{2AF64FB6-00F1-48FA-BFFB-12A3B52A2036}">
      <dgm:prSet/>
      <dgm:spPr/>
      <dgm:t>
        <a:bodyPr/>
        <a:lstStyle/>
        <a:p>
          <a:endParaRPr lang="ru-RU"/>
        </a:p>
      </dgm:t>
    </dgm:pt>
    <dgm:pt modelId="{43CA849D-79C9-402C-8C1E-AA7BDFDB48D0}" type="sibTrans" cxnId="{2AF64FB6-00F1-48FA-BFFB-12A3B52A2036}">
      <dgm:prSet/>
      <dgm:spPr/>
      <dgm:t>
        <a:bodyPr/>
        <a:lstStyle/>
        <a:p>
          <a:endParaRPr lang="ru-RU"/>
        </a:p>
      </dgm:t>
    </dgm:pt>
    <dgm:pt modelId="{5468F55F-CDBB-4592-8743-FBA63B19C731}" type="pres">
      <dgm:prSet presAssocID="{BE903716-7329-481D-8684-84B0F1E0DE0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F4BB48-C213-400A-978C-3AC2BCE23F56}" type="pres">
      <dgm:prSet presAssocID="{BE903716-7329-481D-8684-84B0F1E0DE0B}" presName="outerBox" presStyleCnt="0"/>
      <dgm:spPr/>
    </dgm:pt>
    <dgm:pt modelId="{330A7D94-080A-460E-A15D-0982389FB018}" type="pres">
      <dgm:prSet presAssocID="{BE903716-7329-481D-8684-84B0F1E0DE0B}" presName="outerBoxParent" presStyleLbl="node1" presStyleIdx="0" presStyleCnt="3"/>
      <dgm:spPr/>
      <dgm:t>
        <a:bodyPr/>
        <a:lstStyle/>
        <a:p>
          <a:endParaRPr lang="ru-RU"/>
        </a:p>
      </dgm:t>
    </dgm:pt>
    <dgm:pt modelId="{D68FE5B5-DBD2-478C-92F4-99DA4C97DB16}" type="pres">
      <dgm:prSet presAssocID="{BE903716-7329-481D-8684-84B0F1E0DE0B}" presName="outerBoxChildren" presStyleCnt="0"/>
      <dgm:spPr/>
    </dgm:pt>
    <dgm:pt modelId="{2182926F-B1E0-4B8C-8169-4C124E44F8CA}" type="pres">
      <dgm:prSet presAssocID="{BE903716-7329-481D-8684-84B0F1E0DE0B}" presName="middleBox" presStyleCnt="0"/>
      <dgm:spPr/>
    </dgm:pt>
    <dgm:pt modelId="{F4B1025C-97B9-4898-BE29-6711DAA5D8DC}" type="pres">
      <dgm:prSet presAssocID="{BE903716-7329-481D-8684-84B0F1E0DE0B}" presName="middleBoxParent" presStyleLbl="node1" presStyleIdx="1" presStyleCnt="3" custLinFactNeighborX="-232" custLinFactNeighborY="-7143"/>
      <dgm:spPr/>
      <dgm:t>
        <a:bodyPr/>
        <a:lstStyle/>
        <a:p>
          <a:endParaRPr lang="ru-RU"/>
        </a:p>
      </dgm:t>
    </dgm:pt>
    <dgm:pt modelId="{09FBCE42-00F8-40A8-80E2-7F0FF7ACDEE3}" type="pres">
      <dgm:prSet presAssocID="{BE903716-7329-481D-8684-84B0F1E0DE0B}" presName="middleBoxChildren" presStyleCnt="0"/>
      <dgm:spPr/>
    </dgm:pt>
    <dgm:pt modelId="{A729CEE7-0769-482B-8D9B-3DF224B84B76}" type="pres">
      <dgm:prSet presAssocID="{BE903716-7329-481D-8684-84B0F1E0DE0B}" presName="centerBox" presStyleCnt="0"/>
      <dgm:spPr/>
    </dgm:pt>
    <dgm:pt modelId="{8AB7AE3D-58C9-41D7-888D-F945F3BBD8E6}" type="pres">
      <dgm:prSet presAssocID="{BE903716-7329-481D-8684-84B0F1E0DE0B}" presName="centerBoxParent" presStyleLbl="node1" presStyleIdx="2" presStyleCnt="3" custLinFactNeighborX="-1993" custLinFactNeighborY="-15909"/>
      <dgm:spPr/>
      <dgm:t>
        <a:bodyPr/>
        <a:lstStyle/>
        <a:p>
          <a:endParaRPr lang="ru-RU"/>
        </a:p>
      </dgm:t>
    </dgm:pt>
  </dgm:ptLst>
  <dgm:cxnLst>
    <dgm:cxn modelId="{A201DD89-1A42-488C-AEAD-DC1664B84F0F}" type="presOf" srcId="{BE903716-7329-481D-8684-84B0F1E0DE0B}" destId="{5468F55F-CDBB-4592-8743-FBA63B19C731}" srcOrd="0" destOrd="0" presId="urn:microsoft.com/office/officeart/2005/8/layout/target2"/>
    <dgm:cxn modelId="{D5A73511-7DE8-4421-B532-926311EB971C}" type="presOf" srcId="{626CEA89-6FA6-4D95-B43A-D9E4B41B6F8A}" destId="{F4B1025C-97B9-4898-BE29-6711DAA5D8DC}" srcOrd="0" destOrd="0" presId="urn:microsoft.com/office/officeart/2005/8/layout/target2"/>
    <dgm:cxn modelId="{06CAFCA1-F3CB-4CB2-B5D6-194D0BE39DAF}" srcId="{BE903716-7329-481D-8684-84B0F1E0DE0B}" destId="{626CEA89-6FA6-4D95-B43A-D9E4B41B6F8A}" srcOrd="1" destOrd="0" parTransId="{626E7C9A-C77C-4F7E-B430-C7D326A5B904}" sibTransId="{DE5A927A-F2C0-4D01-87CE-8A80395327DA}"/>
    <dgm:cxn modelId="{2AF64FB6-00F1-48FA-BFFB-12A3B52A2036}" srcId="{BE903716-7329-481D-8684-84B0F1E0DE0B}" destId="{CB6FEE7A-480A-461C-8E13-7CFF2B5250CA}" srcOrd="2" destOrd="0" parTransId="{217412F4-9F80-44FC-8BF6-90BC37F57FD3}" sibTransId="{43CA849D-79C9-402C-8C1E-AA7BDFDB48D0}"/>
    <dgm:cxn modelId="{43B87B23-604B-44E7-9190-F9721548B33E}" type="presOf" srcId="{133FC45D-EEDA-488D-A7B9-28EB69FB3201}" destId="{330A7D94-080A-460E-A15D-0982389FB018}" srcOrd="0" destOrd="0" presId="urn:microsoft.com/office/officeart/2005/8/layout/target2"/>
    <dgm:cxn modelId="{3C99D6D8-8B02-45D3-A0D2-4983E7967041}" srcId="{BE903716-7329-481D-8684-84B0F1E0DE0B}" destId="{133FC45D-EEDA-488D-A7B9-28EB69FB3201}" srcOrd="0" destOrd="0" parTransId="{65FED6B5-2336-4F93-976D-0C1770B9F576}" sibTransId="{920B6F0D-D410-4974-90C3-234792295D2F}"/>
    <dgm:cxn modelId="{58F44C73-6838-40CC-8723-50EB8BBA5EEE}" type="presOf" srcId="{CB6FEE7A-480A-461C-8E13-7CFF2B5250CA}" destId="{8AB7AE3D-58C9-41D7-888D-F945F3BBD8E6}" srcOrd="0" destOrd="0" presId="urn:microsoft.com/office/officeart/2005/8/layout/target2"/>
    <dgm:cxn modelId="{546FC174-7FEC-44A3-A1C0-074323756C1D}" type="presParOf" srcId="{5468F55F-CDBB-4592-8743-FBA63B19C731}" destId="{F4F4BB48-C213-400A-978C-3AC2BCE23F56}" srcOrd="0" destOrd="0" presId="urn:microsoft.com/office/officeart/2005/8/layout/target2"/>
    <dgm:cxn modelId="{4C667B13-CD19-49C2-9D50-B84D28E91788}" type="presParOf" srcId="{F4F4BB48-C213-400A-978C-3AC2BCE23F56}" destId="{330A7D94-080A-460E-A15D-0982389FB018}" srcOrd="0" destOrd="0" presId="urn:microsoft.com/office/officeart/2005/8/layout/target2"/>
    <dgm:cxn modelId="{EF9160E9-F1B7-48C0-93F6-866AB9D1F64A}" type="presParOf" srcId="{F4F4BB48-C213-400A-978C-3AC2BCE23F56}" destId="{D68FE5B5-DBD2-478C-92F4-99DA4C97DB16}" srcOrd="1" destOrd="0" presId="urn:microsoft.com/office/officeart/2005/8/layout/target2"/>
    <dgm:cxn modelId="{7FE98FB4-2FB4-4B9F-886A-208CAC81BF1F}" type="presParOf" srcId="{5468F55F-CDBB-4592-8743-FBA63B19C731}" destId="{2182926F-B1E0-4B8C-8169-4C124E44F8CA}" srcOrd="1" destOrd="0" presId="urn:microsoft.com/office/officeart/2005/8/layout/target2"/>
    <dgm:cxn modelId="{172A13D8-4836-4DD2-B583-ED35BCD9FF47}" type="presParOf" srcId="{2182926F-B1E0-4B8C-8169-4C124E44F8CA}" destId="{F4B1025C-97B9-4898-BE29-6711DAA5D8DC}" srcOrd="0" destOrd="0" presId="urn:microsoft.com/office/officeart/2005/8/layout/target2"/>
    <dgm:cxn modelId="{AFF0DB5E-72E7-49FE-A0A5-19567B695AC5}" type="presParOf" srcId="{2182926F-B1E0-4B8C-8169-4C124E44F8CA}" destId="{09FBCE42-00F8-40A8-80E2-7F0FF7ACDEE3}" srcOrd="1" destOrd="0" presId="urn:microsoft.com/office/officeart/2005/8/layout/target2"/>
    <dgm:cxn modelId="{A64703DF-B95E-4FD8-90E1-E0B8C18FEEDD}" type="presParOf" srcId="{5468F55F-CDBB-4592-8743-FBA63B19C731}" destId="{A729CEE7-0769-482B-8D9B-3DF224B84B76}" srcOrd="2" destOrd="0" presId="urn:microsoft.com/office/officeart/2005/8/layout/target2"/>
    <dgm:cxn modelId="{ABF0CA3F-13C5-4693-A93E-8DECB26FF448}" type="presParOf" srcId="{A729CEE7-0769-482B-8D9B-3DF224B84B76}" destId="{8AB7AE3D-58C9-41D7-888D-F945F3BBD8E6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A7D94-080A-460E-A15D-0982389FB018}">
      <dsp:nvSpPr>
        <dsp:cNvPr id="0" name=""/>
        <dsp:cNvSpPr/>
      </dsp:nvSpPr>
      <dsp:spPr>
        <a:xfrm>
          <a:off x="0" y="0"/>
          <a:ext cx="7772400" cy="396044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3073741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Мета:  </a:t>
          </a:r>
          <a:r>
            <a:rPr lang="uk-UA" sz="1800" kern="1200" dirty="0" smtClean="0"/>
            <a:t>розвивати </a:t>
          </a:r>
          <a:r>
            <a:rPr lang="uk-UA" sz="1800" kern="1200" dirty="0" smtClean="0"/>
            <a:t>комунікативні </a:t>
          </a:r>
          <a:r>
            <a:rPr lang="uk-UA" sz="1800" kern="1200" dirty="0" smtClean="0"/>
            <a:t>здібності, </a:t>
          </a:r>
          <a:r>
            <a:rPr lang="uk-UA" sz="1800" kern="1200" dirty="0" smtClean="0"/>
            <a:t>спостережливість, пам'ять і слух учнів</a:t>
          </a:r>
          <a:endParaRPr lang="ru-RU" sz="1800" kern="1200" dirty="0"/>
        </a:p>
      </dsp:txBody>
      <dsp:txXfrm>
        <a:off x="98598" y="98598"/>
        <a:ext cx="7575204" cy="3763244"/>
      </dsp:txXfrm>
    </dsp:sp>
    <dsp:sp modelId="{F4B1025C-97B9-4898-BE29-6711DAA5D8DC}">
      <dsp:nvSpPr>
        <dsp:cNvPr id="0" name=""/>
        <dsp:cNvSpPr/>
      </dsp:nvSpPr>
      <dsp:spPr>
        <a:xfrm>
          <a:off x="177179" y="792084"/>
          <a:ext cx="7383780" cy="277230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1760416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 smtClean="0"/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</a:t>
          </a:r>
          <a:r>
            <a:rPr lang="uk-UA" sz="1800" kern="1200" dirty="0" smtClean="0"/>
            <a:t>сприяти розвитку мовної здогадки, мовленнєвої реакції; </a:t>
          </a:r>
          <a:endParaRPr lang="ru-RU" sz="1800" kern="1200" dirty="0"/>
        </a:p>
      </dsp:txBody>
      <dsp:txXfrm>
        <a:off x="262437" y="877342"/>
        <a:ext cx="7213264" cy="2601792"/>
      </dsp:txXfrm>
    </dsp:sp>
    <dsp:sp modelId="{8AB7AE3D-58C9-41D7-888D-F945F3BBD8E6}">
      <dsp:nvSpPr>
        <dsp:cNvPr id="0" name=""/>
        <dsp:cNvSpPr/>
      </dsp:nvSpPr>
      <dsp:spPr>
        <a:xfrm>
          <a:off x="249206" y="1728193"/>
          <a:ext cx="6995160" cy="1584176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удосконалювати техніку читання;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виховувати активність, стимулювати інтерес до вивчення предмета;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виховувати почуття поваги до Батьківщини.  </a:t>
          </a:r>
          <a:endParaRPr lang="ru-RU" sz="1800" kern="1200" dirty="0"/>
        </a:p>
      </dsp:txBody>
      <dsp:txXfrm>
        <a:off x="297925" y="1776912"/>
        <a:ext cx="6897722" cy="148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BFDFB8-87A8-4A66-B745-A3452A4D7EF6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3FE42E-1EE2-46CD-A8B1-261E7C79A5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144016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Тема: </a:t>
            </a:r>
            <a:r>
              <a:rPr lang="ru-RU" sz="4000" dirty="0" err="1" smtClean="0">
                <a:solidFill>
                  <a:schemeClr val="bg1"/>
                </a:solidFill>
              </a:rPr>
              <a:t>Укра</a:t>
            </a:r>
            <a:r>
              <a:rPr lang="uk-UA" sz="4000" dirty="0" smtClean="0">
                <a:solidFill>
                  <a:schemeClr val="bg1"/>
                </a:solidFill>
              </a:rPr>
              <a:t>ї</a:t>
            </a:r>
            <a:r>
              <a:rPr lang="ru-RU" sz="4000" dirty="0" smtClean="0">
                <a:solidFill>
                  <a:schemeClr val="bg1"/>
                </a:solidFill>
              </a:rPr>
              <a:t>на. Ми ч</a:t>
            </a:r>
            <a:r>
              <a:rPr lang="uk-UA" sz="4000" dirty="0" smtClean="0">
                <a:solidFill>
                  <a:schemeClr val="bg1"/>
                </a:solidFill>
              </a:rPr>
              <a:t>екаємо на гостей.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4719062"/>
              </p:ext>
            </p:extLst>
          </p:nvPr>
        </p:nvGraphicFramePr>
        <p:xfrm>
          <a:off x="722376" y="2420888"/>
          <a:ext cx="77724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048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third most visited McDonald’s in the world is located in Kiev, near the train station.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680520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Geographical center of Europe is situated in Ukraine. It is in </a:t>
            </a:r>
            <a:r>
              <a:rPr lang="en-US" sz="3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Dilove</a:t>
            </a:r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village near </a:t>
            </a:r>
            <a:r>
              <a:rPr lang="en-US" sz="3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Rakhiv</a:t>
            </a:r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town in Carpathian Mountains of Western Ukraine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000625" cy="32194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1206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Ukrainian is the second most melodic language in the world after Italian.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176464" cy="297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greatest treasure of Ukraine is its people who are light-hearted, hospitable, and generous.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2791197" cy="382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7"/>
            <a:ext cx="3528392" cy="34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ІІІ. Заключний етап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Домашнє завдання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Підсумки уроку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 you know about Ukraine? How do you understand the proverb: </a:t>
            </a:r>
          </a:p>
          <a:p>
            <a:pPr lvl="0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“East or West, home is best”.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Оцінювання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chemeClr val="bg1"/>
                </a:solidFill>
              </a:rPr>
              <a:t>І. Організаційний етап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608512"/>
          </a:xfrm>
        </p:spPr>
        <p:txBody>
          <a:bodyPr/>
          <a:lstStyle/>
          <a:p>
            <a:r>
              <a:rPr lang="uk-UA" b="1" i="1" dirty="0" smtClean="0"/>
              <a:t>1) Привітання </a:t>
            </a:r>
            <a:endParaRPr lang="ru-RU" b="1" i="1" dirty="0" smtClean="0"/>
          </a:p>
          <a:p>
            <a:r>
              <a:rPr lang="uk-UA" dirty="0" smtClean="0"/>
              <a:t>Т: </a:t>
            </a:r>
            <a:r>
              <a:rPr lang="en-US" dirty="0" smtClean="0"/>
              <a:t>Good morning! How are you today? I’m very glad to see you healthy, active and ready for the lesson.</a:t>
            </a:r>
            <a:endParaRPr lang="ru-RU" dirty="0" smtClean="0"/>
          </a:p>
          <a:p>
            <a:r>
              <a:rPr lang="uk-UA" b="1" i="1" dirty="0" smtClean="0"/>
              <a:t>2) Повідомлення теми, мети уроку</a:t>
            </a:r>
            <a:endParaRPr lang="ru-RU" b="1" i="1" dirty="0" smtClean="0"/>
          </a:p>
          <a:p>
            <a:r>
              <a:rPr lang="en-US" dirty="0" smtClean="0"/>
              <a:t>T: Today we’ll start a new topic. Solve the crossword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antonyms: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405259">
            <a:off x="464657" y="5387139"/>
            <a:ext cx="8183880" cy="99426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 North   2. Angry   3. Warm    4. white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Tell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summer             7. Far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1678" y="620692"/>
          <a:ext cx="6912768" cy="4446214"/>
        </p:xfrm>
        <a:graphic>
          <a:graphicData uri="http://schemas.openxmlformats.org/drawingml/2006/table">
            <a:tbl>
              <a:tblPr/>
              <a:tblGrid>
                <a:gridCol w="1121595"/>
                <a:gridCol w="934443"/>
                <a:gridCol w="933124"/>
                <a:gridCol w="934443"/>
                <a:gridCol w="934443"/>
                <a:gridCol w="1120277"/>
                <a:gridCol w="934443"/>
              </a:tblGrid>
              <a:tr h="5863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35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63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0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92888" cy="1008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Введення в іншомовну атмосферу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556792"/>
            <a:ext cx="3146559" cy="417646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i="1" dirty="0" smtClean="0"/>
              <a:t>nusual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dirty="0" smtClean="0"/>
              <a:t>nown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i="1" dirty="0" smtClean="0"/>
              <a:t>ich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dirty="0" smtClean="0"/>
              <a:t>rresting</a:t>
            </a:r>
            <a:r>
              <a:rPr lang="en-US" sz="3600" dirty="0" smtClean="0"/>
              <a:t> 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/>
              <a:t>nteresting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dirty="0" smtClean="0"/>
              <a:t>ative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i="1" dirty="0" smtClean="0"/>
              <a:t>njoyable 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68052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Try to describe our country, using the letters   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Основний етап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171248" cy="518457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solidFill>
                  <a:schemeClr val="bg1"/>
                </a:solidFill>
              </a:rPr>
              <a:t>Speaking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i="1" dirty="0" smtClean="0">
                <a:solidFill>
                  <a:schemeClr val="bg1"/>
                </a:solidFill>
              </a:rPr>
              <a:t>Remember some words you have learned: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Europe, to be situated, an area, to border, to wash by, mild and soft climate, population, mountains, river, capital, country, language.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uk-UA" sz="1600" dirty="0" smtClean="0">
                <a:solidFill>
                  <a:schemeClr val="bg1"/>
                </a:solidFill>
              </a:rPr>
              <a:t>Техніка «Зникло слово» - учні закривають очі, в цей час вчитель стирає одне-два слова. Завдання – згадати і відтворити слово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Answer the questions using the map.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608512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Where is Ukraine situated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is the area of Ukraine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can you say about its geographical position?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countries does Ukraine border on?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seas is Ukraine washed by?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rivers and mountains are there on the territory of Ukraine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about the climate of Ukraine?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is the population of our country?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What nationalities inhabit Ukraine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-7000"/>
          </a:blip>
          <a:srcRect/>
          <a:stretch>
            <a:fillRect/>
          </a:stretch>
        </p:blipFill>
        <p:spPr bwMode="auto">
          <a:xfrm>
            <a:off x="201340" y="404664"/>
            <a:ext cx="8838676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2160240"/>
          </a:xfrm>
        </p:spPr>
        <p:txBody>
          <a:bodyPr>
            <a:normAutofit fontScale="90000"/>
          </a:bodyPr>
          <a:lstStyle/>
          <a:p>
            <a:pPr lvl="0" algn="just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Reading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Read interesting facts about Ukraine: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276872"/>
            <a:ext cx="7772400" cy="4104456"/>
          </a:xfrm>
        </p:spPr>
        <p:txBody>
          <a:bodyPr/>
          <a:lstStyle/>
          <a:p>
            <a:pPr lvl="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the European part of Russia, Ukraine is the largest country in Europe.</a:t>
            </a:r>
          </a:p>
          <a:p>
            <a:pPr lvl="0" algn="l">
              <a:buFont typeface="Wingdings" pitchFamily="2" charset="2"/>
              <a:buChar char="q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Stone Grave, sixteen kilometers from the city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Melitopol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region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Zaporizhzhya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is an important archaeological site. The monument, also known as the Stone Library, contains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petroglyphs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(stone drawings) from ancient times.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Arsenalnaya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Metro Station located in Kiev is the deepest in the world (105 meters). The station was built in 1960, very close to the House of Parliament.</a:t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669282" cy="356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35707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500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Тема: Україна. Ми чекаємо на гостей. </vt:lpstr>
      <vt:lpstr>   І. Організаційний етап  </vt:lpstr>
      <vt:lpstr>Find antonyms:  </vt:lpstr>
      <vt:lpstr>3) Введення в іншомовну атмосферу </vt:lpstr>
      <vt:lpstr>II. Основний етап </vt:lpstr>
      <vt:lpstr>Answer the questions using the map. </vt:lpstr>
      <vt:lpstr>Презентация PowerPoint</vt:lpstr>
      <vt:lpstr>Reading  Read interesting facts about Ukraine: </vt:lpstr>
      <vt:lpstr>Arsenalnaya Metro Station located in Kiev is the deepest in the world (105 meters). The station was built in 1960, very close to the House of Parliament.       </vt:lpstr>
      <vt:lpstr>The third most visited McDonald’s in the world is located in Kiev, near the train station.      </vt:lpstr>
      <vt:lpstr>Geographical center of Europe is situated in Ukraine. It is in Dilove village near Rakhiv town in Carpathian Mountains of Western Ukraine.      </vt:lpstr>
      <vt:lpstr>Ukrainian is the second most melodic language in the world after Italian.       </vt:lpstr>
      <vt:lpstr>The greatest treasure of Ukraine is its people who are light-hearted, hospitable, and generous.       </vt:lpstr>
      <vt:lpstr>ІІІ. Заключний етап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Україна. Ми чекаємо на гостей. Короткі відповіді з so/neither.</dc:title>
  <dc:creator>яна</dc:creator>
  <cp:lastModifiedBy>User</cp:lastModifiedBy>
  <cp:revision>9</cp:revision>
  <dcterms:created xsi:type="dcterms:W3CDTF">2012-02-06T18:58:53Z</dcterms:created>
  <dcterms:modified xsi:type="dcterms:W3CDTF">2017-03-26T08:25:14Z</dcterms:modified>
</cp:coreProperties>
</file>