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6" r:id="rId6"/>
    <p:sldId id="260" r:id="rId7"/>
    <p:sldId id="261" r:id="rId8"/>
    <p:sldId id="262" r:id="rId9"/>
    <p:sldId id="263" r:id="rId10"/>
    <p:sldId id="266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5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Поняття предметності</a:t>
            </a:r>
            <a:br>
              <a:rPr lang="uk-UA" sz="5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48680"/>
            <a:ext cx="7427168" cy="892696"/>
          </a:xfrm>
        </p:spPr>
        <p:txBody>
          <a:bodyPr/>
          <a:lstStyle/>
          <a:p>
            <a:r>
              <a:rPr lang="uk-UA" dirty="0" smtClean="0"/>
              <a:t>- </a:t>
            </a:r>
            <a:r>
              <a:rPr lang="uk-UA" b="1" i="1" dirty="0" smtClean="0">
                <a:latin typeface="Georgia" panose="02040502050405020303" pitchFamily="18" charset="0"/>
              </a:rPr>
              <a:t>Який ви бачите колір?</a:t>
            </a:r>
            <a:endParaRPr lang="uk-UA" b="1" i="1" dirty="0">
              <a:latin typeface="Georgia" panose="02040502050405020303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123728" y="1247056"/>
            <a:ext cx="1296144" cy="129614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2123728" y="32129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250886" y="2570892"/>
            <a:ext cx="8874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Georgia" panose="02040502050405020303" pitchFamily="18" charset="0"/>
              </a:rPr>
              <a:t> </a:t>
            </a:r>
            <a:r>
              <a:rPr lang="uk-UA" sz="2800" dirty="0" smtClean="0">
                <a:latin typeface="Georgia" panose="02040502050405020303" pitchFamily="18" charset="0"/>
                <a:cs typeface="Times New Roman" pitchFamily="18" charset="0"/>
              </a:rPr>
              <a:t>Слово </a:t>
            </a:r>
            <a:r>
              <a:rPr lang="uk-UA" sz="2800" b="1" dirty="0" smtClean="0">
                <a:latin typeface="Georgia" panose="02040502050405020303" pitchFamily="18" charset="0"/>
                <a:cs typeface="Times New Roman" pitchFamily="18" charset="0"/>
              </a:rPr>
              <a:t>зелений </a:t>
            </a:r>
            <a:r>
              <a:rPr lang="uk-UA" sz="2800" dirty="0" smtClean="0">
                <a:latin typeface="Georgia" panose="02040502050405020303" pitchFamily="18" charset="0"/>
                <a:cs typeface="Times New Roman" pitchFamily="18" charset="0"/>
              </a:rPr>
              <a:t>відноситься до якої частини мови?</a:t>
            </a:r>
            <a:endParaRPr lang="uk-UA" sz="2800" dirty="0"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3397642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Georgia" panose="02040502050405020303" pitchFamily="18" charset="0"/>
                <a:cs typeface="Times New Roman" pitchFamily="18" charset="0"/>
              </a:rPr>
              <a:t>Від прикметника ( який?) </a:t>
            </a:r>
            <a:r>
              <a:rPr lang="uk-UA" sz="2800" b="1" dirty="0" smtClean="0">
                <a:latin typeface="Georgia" panose="02040502050405020303" pitchFamily="18" charset="0"/>
                <a:cs typeface="Times New Roman" pitchFamily="18" charset="0"/>
              </a:rPr>
              <a:t>зелений </a:t>
            </a:r>
            <a:r>
              <a:rPr lang="uk-UA" sz="2800" dirty="0" smtClean="0">
                <a:latin typeface="Georgia" panose="02040502050405020303" pitchFamily="18" charset="0"/>
                <a:cs typeface="Times New Roman" pitchFamily="18" charset="0"/>
              </a:rPr>
              <a:t>ми можемо</a:t>
            </a:r>
          </a:p>
          <a:p>
            <a:r>
              <a:rPr lang="uk-UA" sz="2800" dirty="0" smtClean="0">
                <a:latin typeface="Georgia" panose="02040502050405020303" pitchFamily="18" charset="0"/>
                <a:cs typeface="Times New Roman" pitchFamily="18" charset="0"/>
              </a:rPr>
              <a:t> </a:t>
            </a:r>
          </a:p>
          <a:p>
            <a:r>
              <a:rPr lang="uk-UA" sz="2800" dirty="0" smtClean="0">
                <a:latin typeface="Georgia" panose="02040502050405020303" pitchFamily="18" charset="0"/>
                <a:cs typeface="Times New Roman" pitchFamily="18" charset="0"/>
              </a:rPr>
              <a:t>утворити іменник ( що?)  </a:t>
            </a:r>
            <a:r>
              <a:rPr lang="uk-UA" sz="2800" b="1" dirty="0" smtClean="0">
                <a:latin typeface="Georgia" panose="02040502050405020303" pitchFamily="18" charset="0"/>
                <a:cs typeface="Times New Roman" pitchFamily="18" charset="0"/>
              </a:rPr>
              <a:t>зелень</a:t>
            </a:r>
            <a:endParaRPr lang="uk-UA" sz="2800" b="1" dirty="0">
              <a:latin typeface="Georgia" panose="02040502050405020303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292080" y="3933056"/>
            <a:ext cx="0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5496013ce3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220868"/>
            <a:ext cx="2846569" cy="2441016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3. Робота за </a:t>
            </a:r>
            <a:r>
              <a:rPr lang="ru-RU" b="1" dirty="0" err="1" smtClean="0"/>
              <a:t>вправою</a:t>
            </a:r>
            <a:r>
              <a:rPr lang="ru-RU" b="1" dirty="0" smtClean="0"/>
              <a:t> 259 (</a:t>
            </a:r>
            <a:r>
              <a:rPr lang="ru-RU" b="1" i="1" dirty="0" smtClean="0"/>
              <a:t>с. 107</a:t>
            </a:r>
            <a:r>
              <a:rPr lang="ru-RU" b="1" dirty="0" smtClean="0"/>
              <a:t>)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39311"/>
            <a:ext cx="8003232" cy="298092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>
                <a:latin typeface="Georgia" panose="02040502050405020303" pitchFamily="18" charset="0"/>
              </a:rPr>
              <a:t>— Прочитайте слова </a:t>
            </a:r>
            <a:r>
              <a:rPr lang="ru-RU" b="1" i="1" dirty="0" err="1" smtClean="0">
                <a:latin typeface="Georgia" panose="02040502050405020303" pitchFamily="18" charset="0"/>
              </a:rPr>
              <a:t>лівої</a:t>
            </a:r>
            <a:r>
              <a:rPr lang="ru-RU" b="1" i="1" dirty="0" smtClean="0">
                <a:latin typeface="Georgia" panose="02040502050405020303" pitchFamily="18" charset="0"/>
              </a:rPr>
              <a:t> колонки.</a:t>
            </a:r>
          </a:p>
          <a:p>
            <a:pPr>
              <a:buNone/>
            </a:pPr>
            <a:r>
              <a:rPr lang="ru-RU" b="1" i="1" dirty="0" smtClean="0">
                <a:latin typeface="Georgia" panose="02040502050405020303" pitchFamily="18" charset="0"/>
              </a:rPr>
              <a:t>— Прочитайте слова </a:t>
            </a:r>
            <a:r>
              <a:rPr lang="ru-RU" b="1" i="1" dirty="0" err="1" smtClean="0">
                <a:latin typeface="Georgia" panose="02040502050405020303" pitchFamily="18" charset="0"/>
              </a:rPr>
              <a:t>правої</a:t>
            </a:r>
            <a:r>
              <a:rPr lang="ru-RU" b="1" i="1" dirty="0" smtClean="0">
                <a:latin typeface="Georgia" panose="02040502050405020303" pitchFamily="18" charset="0"/>
              </a:rPr>
              <a:t> колонки.</a:t>
            </a:r>
          </a:p>
          <a:p>
            <a:pPr>
              <a:buNone/>
            </a:pPr>
            <a:r>
              <a:rPr lang="ru-RU" b="1" i="1" dirty="0" smtClean="0">
                <a:latin typeface="Georgia" panose="02040502050405020303" pitchFamily="18" charset="0"/>
              </a:rPr>
              <a:t>— </a:t>
            </a:r>
            <a:r>
              <a:rPr lang="ru-RU" b="1" i="1" dirty="0" err="1" smtClean="0">
                <a:latin typeface="Georgia" panose="02040502050405020303" pitchFamily="18" charset="0"/>
              </a:rPr>
              <a:t>Від</a:t>
            </a:r>
            <a:r>
              <a:rPr lang="ru-RU" b="1" i="1" dirty="0" smtClean="0">
                <a:latin typeface="Georgia" panose="02040502050405020303" pitchFamily="18" charset="0"/>
              </a:rPr>
              <a:t> </a:t>
            </a:r>
            <a:r>
              <a:rPr lang="ru-RU" b="1" i="1" dirty="0" err="1" smtClean="0">
                <a:latin typeface="Georgia" panose="02040502050405020303" pitchFamily="18" charset="0"/>
              </a:rPr>
              <a:t>якої</a:t>
            </a:r>
            <a:r>
              <a:rPr lang="ru-RU" b="1" i="1" dirty="0" smtClean="0">
                <a:latin typeface="Georgia" panose="02040502050405020303" pitchFamily="18" charset="0"/>
              </a:rPr>
              <a:t> </a:t>
            </a:r>
            <a:r>
              <a:rPr lang="ru-RU" b="1" i="1" dirty="0" err="1" smtClean="0">
                <a:latin typeface="Georgia" panose="02040502050405020303" pitchFamily="18" charset="0"/>
              </a:rPr>
              <a:t>частини</a:t>
            </a:r>
            <a:r>
              <a:rPr lang="ru-RU" b="1" i="1" dirty="0" smtClean="0">
                <a:latin typeface="Georgia" panose="02040502050405020303" pitchFamily="18" charset="0"/>
              </a:rPr>
              <a:t> </a:t>
            </a:r>
            <a:r>
              <a:rPr lang="ru-RU" b="1" i="1" dirty="0" err="1" smtClean="0">
                <a:latin typeface="Georgia" panose="02040502050405020303" pitchFamily="18" charset="0"/>
              </a:rPr>
              <a:t>мови</a:t>
            </a:r>
            <a:r>
              <a:rPr lang="ru-RU" b="1" i="1" dirty="0" smtClean="0">
                <a:latin typeface="Georgia" panose="02040502050405020303" pitchFamily="18" charset="0"/>
              </a:rPr>
              <a:t> </a:t>
            </a:r>
            <a:r>
              <a:rPr lang="ru-RU" b="1" i="1" dirty="0" err="1" smtClean="0">
                <a:latin typeface="Georgia" panose="02040502050405020303" pitchFamily="18" charset="0"/>
              </a:rPr>
              <a:t>утворені</a:t>
            </a:r>
            <a:r>
              <a:rPr lang="ru-RU" b="1" i="1" dirty="0" smtClean="0">
                <a:latin typeface="Georgia" panose="02040502050405020303" pitchFamily="18" charset="0"/>
              </a:rPr>
              <a:t> слова </a:t>
            </a:r>
            <a:r>
              <a:rPr lang="ru-RU" b="1" i="1" dirty="0" err="1" smtClean="0">
                <a:latin typeface="Georgia" panose="02040502050405020303" pitchFamily="18" charset="0"/>
              </a:rPr>
              <a:t>другої</a:t>
            </a:r>
            <a:r>
              <a:rPr lang="ru-RU" b="1" i="1" dirty="0" smtClean="0">
                <a:latin typeface="Georgia" panose="02040502050405020303" pitchFamily="18" charset="0"/>
              </a:rPr>
              <a:t> колонки?</a:t>
            </a:r>
            <a:br>
              <a:rPr lang="ru-RU" b="1" i="1" dirty="0" smtClean="0">
                <a:latin typeface="Georgia" panose="02040502050405020303" pitchFamily="18" charset="0"/>
              </a:rPr>
            </a:br>
            <a:endParaRPr lang="uk-UA" i="1" dirty="0">
              <a:latin typeface="Georgia" panose="02040502050405020303" pitchFamily="18" charset="0"/>
            </a:endParaRPr>
          </a:p>
        </p:txBody>
      </p:sp>
      <p:pic>
        <p:nvPicPr>
          <p:cNvPr id="4" name="Рисунок 3" descr="0_62bfd_d27e8563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222304" y="3212976"/>
            <a:ext cx="4464496" cy="355373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Ознайомлення з теоретичним матеріалом (</a:t>
            </a:r>
            <a:r>
              <a:rPr lang="uk-UA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 107</a:t>
            </a: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uk-UA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8496944" cy="108012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b="1" dirty="0" smtClean="0"/>
              <a:t>— </a:t>
            </a:r>
            <a:r>
              <a:rPr lang="uk-UA" sz="3800" b="1" dirty="0" smtClean="0">
                <a:latin typeface="Times New Roman" pitchFamily="18" charset="0"/>
                <a:cs typeface="Times New Roman" pitchFamily="18" charset="0"/>
              </a:rPr>
              <a:t>Від яких частин мови можуть утворюватися іменники?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69849" y="4077072"/>
            <a:ext cx="907415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— На які питання відповідають такі іменники?</a:t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1844824"/>
            <a:ext cx="59857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Іменники можуть  утворюватися </a:t>
            </a:r>
          </a:p>
          <a:p>
            <a:r>
              <a:rPr lang="uk-UA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від прикметників і дієслів.</a:t>
            </a:r>
            <a:endParaRPr lang="uk-UA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852936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— Що вони називають?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2852936"/>
            <a:ext cx="3948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Вони називають</a:t>
            </a:r>
          </a:p>
          <a:p>
            <a:r>
              <a:rPr lang="uk-UA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опредмечені</a:t>
            </a:r>
            <a:r>
              <a:rPr lang="uk-UA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якості та дії.</a:t>
            </a:r>
            <a:endParaRPr lang="uk-UA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2058" y="4941168"/>
            <a:ext cx="87319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Такі іменники відповідають на питання ЩО?</a:t>
            </a:r>
            <a:endParaRPr lang="uk-UA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Фізкультхвилинка</a:t>
            </a:r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5400600" cy="3744416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Час вже відпочити нам.</a:t>
            </a:r>
          </a:p>
          <a:p>
            <a:r>
              <a:rPr lang="uk-UA" dirty="0" smtClean="0"/>
              <a:t>Тож мерщій усі вставайте</a:t>
            </a:r>
          </a:p>
          <a:p>
            <a:r>
              <a:rPr lang="uk-UA" dirty="0" smtClean="0"/>
              <a:t>Та зарядку починайте.</a:t>
            </a:r>
          </a:p>
          <a:p>
            <a:r>
              <a:rPr lang="uk-UA" dirty="0" smtClean="0"/>
              <a:t>Пострибайте як зайчата,</a:t>
            </a:r>
          </a:p>
          <a:p>
            <a:r>
              <a:rPr lang="uk-UA" dirty="0" smtClean="0"/>
              <a:t>Покрутіть як каченя.</a:t>
            </a:r>
          </a:p>
          <a:p>
            <a:r>
              <a:rPr lang="uk-UA" dirty="0" smtClean="0"/>
              <a:t>Ніби </a:t>
            </a:r>
            <a:r>
              <a:rPr lang="uk-UA" dirty="0" err="1" smtClean="0"/>
              <a:t>Смурфлик</a:t>
            </a:r>
            <a:r>
              <a:rPr lang="uk-UA" dirty="0" smtClean="0"/>
              <a:t> посміхніться</a:t>
            </a:r>
          </a:p>
          <a:p>
            <a:r>
              <a:rPr lang="uk-UA" dirty="0" smtClean="0"/>
              <a:t>Й за роботу всі беріться.</a:t>
            </a:r>
            <a:endParaRPr lang="uk-UA" dirty="0"/>
          </a:p>
        </p:txBody>
      </p:sp>
      <p:pic>
        <p:nvPicPr>
          <p:cNvPr id="4" name="Picture 3" descr="C:\Documents and Settings\Admin\Рабочий стол\Новая папка\8c2bd1cf1abdadaeb537d7037270a8fa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08720"/>
            <a:ext cx="2304773" cy="228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Documents and Settings\Admin\Рабочий стол\Новая папка\36f4d4427981faa337f6b7458415e16d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418" y="3068960"/>
            <a:ext cx="5004582" cy="280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Admin\Рабочий стол\Новая папка\84091d95335551dabcba9b8e3356ceb1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362922"/>
            <a:ext cx="2016224" cy="249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ІV. </a:t>
            </a:r>
            <a:r>
              <a:rPr lang="ru-RU" b="1" dirty="0" err="1" smtClean="0"/>
              <a:t>Узагальнення</a:t>
            </a:r>
            <a:r>
              <a:rPr lang="ru-RU" b="1" dirty="0" smtClean="0"/>
              <a:t> 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систематизація</a:t>
            </a:r>
            <a:r>
              <a:rPr lang="ru-RU" b="1" dirty="0" smtClean="0"/>
              <a:t> </a:t>
            </a:r>
            <a:r>
              <a:rPr lang="ru-RU" b="1" dirty="0" err="1" smtClean="0"/>
              <a:t>отриманих</a:t>
            </a:r>
            <a:r>
              <a:rPr lang="ru-RU" b="1" dirty="0" smtClean="0"/>
              <a:t> </a:t>
            </a:r>
            <a:r>
              <a:rPr lang="ru-RU" b="1" dirty="0" err="1" smtClean="0"/>
              <a:t>знань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2188840"/>
          </a:xfrm>
        </p:spPr>
        <p:txBody>
          <a:bodyPr>
            <a:normAutofit fontScale="92500" lnSpcReduction="20000"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1. Робота за вправою 260 (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с. 107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uk-U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— Прочитайте текст, розкриваючи дужки.</a:t>
            </a:r>
            <a:br>
              <a:rPr lang="uk-U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— Чи здогадалися ви, як називається ця казка? Хто її автор?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4437112"/>
            <a:ext cx="68347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— Де жила дівчинка?</a:t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— На чому вона спала?</a:t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— Що їла та пила Дюймовочка?</a:t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— Які зміни відбулися в лісі з настанням зими?</a:t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— Як почувалася Дюймовочка?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70dc2f97696a2a422a591d190fd4ed9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988840"/>
            <a:ext cx="2527860" cy="331236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928e204c476f1095010d671b57ec5c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2348880"/>
            <a:ext cx="1671614" cy="1800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2. </a:t>
            </a:r>
            <a:r>
              <a:rPr lang="ru-RU" b="1" dirty="0" err="1" smtClean="0"/>
              <a:t>Добирання</a:t>
            </a:r>
            <a:r>
              <a:rPr lang="ru-RU" b="1" dirty="0" smtClean="0"/>
              <a:t> </a:t>
            </a:r>
            <a:r>
              <a:rPr lang="ru-RU" b="1" dirty="0" err="1" smtClean="0"/>
              <a:t>спільнокореневих</a:t>
            </a:r>
            <a:r>
              <a:rPr lang="ru-RU" b="1" dirty="0" smtClean="0"/>
              <a:t> </a:t>
            </a:r>
            <a:r>
              <a:rPr lang="ru-RU" b="1" dirty="0" err="1" smtClean="0"/>
              <a:t>іменників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363272" cy="1252735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Випишіть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виділені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слова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першого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абзацу   тексту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260.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uk-UA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852936"/>
            <a:ext cx="54559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частин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вони належать?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3573016"/>
            <a:ext cx="7259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Доберіть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до них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спільнокореневі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іменники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4869160"/>
            <a:ext cx="67406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Великому —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велич,сплела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плетіння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чисту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— чистота,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знаходила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знахідка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9792" y="4293096"/>
            <a:ext cx="25811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ПЕРЕВІРКА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9f4c7997cd1195b82c39bba72c7e0bb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556792"/>
            <a:ext cx="1168524" cy="140222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62bfd_d27e8563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759624" y="4164037"/>
            <a:ext cx="3384376" cy="26939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3.  Самостійна робота. </a:t>
            </a:r>
            <a:br>
              <a:rPr lang="uk-UA" b="1" dirty="0" smtClean="0"/>
            </a:br>
            <a:r>
              <a:rPr lang="uk-UA" b="1" dirty="0" smtClean="0"/>
              <a:t>Вибіркове списування із завданням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— Спишіть перший абзац тексту з вправи 260, розкриваючи дужки.</a:t>
            </a:r>
            <a:br>
              <a:rPr lang="uk-UA" dirty="0" smtClean="0"/>
            </a:br>
            <a:r>
              <a:rPr lang="uk-UA" dirty="0" smtClean="0"/>
              <a:t>— Підкресліть слова з протилежним значенням. </a:t>
            </a:r>
            <a:br>
              <a:rPr lang="uk-UA" dirty="0" smtClean="0"/>
            </a:br>
            <a:r>
              <a:rPr lang="uk-UA" dirty="0" smtClean="0"/>
              <a:t>— Підкресліть головні члени речення в передостанньому реченні.</a:t>
            </a:r>
            <a:br>
              <a:rPr lang="uk-UA" dirty="0" smtClean="0"/>
            </a:br>
            <a:r>
              <a:rPr lang="uk-UA" dirty="0" smtClean="0"/>
              <a:t>— Установіть зв’язок слів у першому реченні (</a:t>
            </a:r>
            <a:r>
              <a:rPr lang="uk-UA" i="1" dirty="0" smtClean="0"/>
              <a:t>усно</a:t>
            </a:r>
            <a:r>
              <a:rPr lang="uk-UA" dirty="0" smtClean="0"/>
              <a:t>).</a:t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4. Розвиток зв’язного мовлення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7643192" cy="43490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— Складіть твір-мініатюру за планом. Доберіть до нього заголовок.</a:t>
            </a:r>
            <a:br>
              <a:rPr lang="uk-UA" dirty="0" smtClean="0"/>
            </a:br>
            <a:r>
              <a:rPr lang="uk-UA" dirty="0" smtClean="0"/>
              <a:t>1. Зима прийшла.</a:t>
            </a:r>
            <a:br>
              <a:rPr lang="uk-UA" dirty="0" smtClean="0"/>
            </a:br>
            <a:r>
              <a:rPr lang="uk-UA" dirty="0" smtClean="0"/>
              <a:t>2. Замерзла пташка.</a:t>
            </a:r>
            <a:br>
              <a:rPr lang="uk-UA" dirty="0" smtClean="0"/>
            </a:br>
            <a:r>
              <a:rPr lang="uk-UA" dirty="0" smtClean="0"/>
              <a:t>3. Турботливі діти.</a:t>
            </a:r>
            <a:br>
              <a:rPr lang="uk-UA" dirty="0" smtClean="0"/>
            </a:br>
            <a:r>
              <a:rPr lang="uk-UA" dirty="0" smtClean="0"/>
              <a:t>4. Пташка зацвірінчала.</a:t>
            </a:r>
            <a:br>
              <a:rPr lang="uk-UA" dirty="0" smtClean="0"/>
            </a:br>
            <a:r>
              <a:rPr lang="uk-UA" dirty="0" smtClean="0"/>
              <a:t>Перевірка робіт. Аналіз мовних помилок.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4" name="Рисунок 3" descr="9f4c7997cd1195b82c39bba72c7e0bb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3454" y="2852936"/>
            <a:ext cx="3140546" cy="376865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en-US" b="1" dirty="0" smtClean="0"/>
              <a:t>V. </a:t>
            </a:r>
            <a:r>
              <a:rPr lang="uk-UA" b="1" dirty="0" smtClean="0"/>
              <a:t>Підсумок уроку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280920" cy="1368151"/>
          </a:xfrm>
        </p:spPr>
        <p:txBody>
          <a:bodyPr>
            <a:normAutofit fontScale="55000" lnSpcReduction="20000"/>
          </a:bodyPr>
          <a:lstStyle/>
          <a:p>
            <a:r>
              <a:rPr lang="uk-UA" sz="4500" dirty="0" smtClean="0">
                <a:latin typeface="Times New Roman" pitchFamily="18" charset="0"/>
                <a:cs typeface="Times New Roman" pitchFamily="18" charset="0"/>
              </a:rPr>
              <a:t>— Наведіть приклади іменників, які позначають конкретні предмети.</a:t>
            </a:r>
            <a:br>
              <a:rPr lang="uk-UA" sz="4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844824"/>
            <a:ext cx="75243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— Від поданих прикметників утворіть </a:t>
            </a:r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спільнокореневі іменники.</a:t>
            </a:r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Українська —</a:t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львівський —</a:t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київській —</a:t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дунайський —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4869160"/>
            <a:ext cx="8244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— Визначте кількість звуків і букв у власних назвах.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2924944"/>
            <a:ext cx="1490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Україна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1800" y="3212976"/>
            <a:ext cx="1128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Львів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4005064"/>
            <a:ext cx="944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Київ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1800" y="4365104"/>
            <a:ext cx="1204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Дунай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en-US" b="1" dirty="0" smtClean="0"/>
              <a:t>V</a:t>
            </a:r>
            <a:r>
              <a:rPr lang="uk-UA" b="1" dirty="0" smtClean="0"/>
              <a:t>І. Домашнє завдання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Вправа 261, с. 108.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4" name="Рисунок 3" descr="8175300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196752"/>
            <a:ext cx="3070250" cy="2791136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496944" cy="4525963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Мета:</a:t>
            </a:r>
            <a:r>
              <a:rPr lang="ru-RU" b="1" i="1" dirty="0" smtClean="0">
                <a:latin typeface="Georgia" panose="02040502050405020303" pitchFamily="18" charset="0"/>
              </a:rPr>
              <a:t> </a:t>
            </a:r>
            <a:r>
              <a:rPr lang="ru-RU" b="1" i="1" dirty="0" err="1" smtClean="0">
                <a:latin typeface="Georgia" panose="02040502050405020303" pitchFamily="18" charset="0"/>
              </a:rPr>
              <a:t>ознайомити</a:t>
            </a:r>
            <a:r>
              <a:rPr lang="ru-RU" b="1" i="1" dirty="0" smtClean="0">
                <a:latin typeface="Georgia" panose="02040502050405020303" pitchFamily="18" charset="0"/>
              </a:rPr>
              <a:t> </a:t>
            </a:r>
            <a:r>
              <a:rPr lang="ru-RU" b="1" i="1" dirty="0" err="1" smtClean="0">
                <a:latin typeface="Georgia" panose="02040502050405020303" pitchFamily="18" charset="0"/>
              </a:rPr>
              <a:t>учнів</a:t>
            </a:r>
            <a:r>
              <a:rPr lang="ru-RU" b="1" i="1" dirty="0" smtClean="0">
                <a:latin typeface="Georgia" panose="02040502050405020303" pitchFamily="18" charset="0"/>
              </a:rPr>
              <a:t> </a:t>
            </a:r>
            <a:r>
              <a:rPr lang="ru-RU" b="1" i="1" dirty="0" err="1" smtClean="0">
                <a:latin typeface="Georgia" panose="02040502050405020303" pitchFamily="18" charset="0"/>
              </a:rPr>
              <a:t>з</a:t>
            </a:r>
            <a:r>
              <a:rPr lang="ru-RU" b="1" i="1" dirty="0" smtClean="0">
                <a:latin typeface="Georgia" panose="02040502050405020303" pitchFamily="18" charset="0"/>
              </a:rPr>
              <a:t> </a:t>
            </a:r>
            <a:r>
              <a:rPr lang="ru-RU" b="1" i="1" dirty="0" err="1" smtClean="0">
                <a:latin typeface="Georgia" panose="02040502050405020303" pitchFamily="18" charset="0"/>
              </a:rPr>
              <a:t>поняттям</a:t>
            </a:r>
            <a:r>
              <a:rPr lang="ru-RU" b="1" i="1" dirty="0" smtClean="0">
                <a:latin typeface="Georgia" panose="02040502050405020303" pitchFamily="18" charset="0"/>
              </a:rPr>
              <a:t> </a:t>
            </a:r>
            <a:r>
              <a:rPr lang="ru-RU" b="1" i="1" dirty="0" err="1" smtClean="0">
                <a:latin typeface="Georgia" panose="02040502050405020303" pitchFamily="18" charset="0"/>
              </a:rPr>
              <a:t>предметності</a:t>
            </a:r>
            <a:r>
              <a:rPr lang="ru-RU" b="1" i="1" dirty="0" smtClean="0">
                <a:latin typeface="Georgia" panose="02040502050405020303" pitchFamily="18" charset="0"/>
              </a:rPr>
              <a:t> на прикладах </a:t>
            </a:r>
            <a:r>
              <a:rPr lang="ru-RU" b="1" i="1" dirty="0" err="1" smtClean="0">
                <a:latin typeface="Georgia" panose="02040502050405020303" pitchFamily="18" charset="0"/>
              </a:rPr>
              <a:t>іменників</a:t>
            </a:r>
            <a:r>
              <a:rPr lang="ru-RU" b="1" i="1" dirty="0" smtClean="0">
                <a:latin typeface="Georgia" panose="02040502050405020303" pitchFamily="18" charset="0"/>
              </a:rPr>
              <a:t>, </a:t>
            </a:r>
            <a:r>
              <a:rPr lang="ru-RU" b="1" i="1" dirty="0" err="1" smtClean="0">
                <a:latin typeface="Georgia" panose="02040502050405020303" pitchFamily="18" charset="0"/>
              </a:rPr>
              <a:t>утворених</a:t>
            </a:r>
            <a:r>
              <a:rPr lang="ru-RU" b="1" i="1" dirty="0" smtClean="0">
                <a:latin typeface="Georgia" panose="02040502050405020303" pitchFamily="18" charset="0"/>
              </a:rPr>
              <a:t> </a:t>
            </a:r>
            <a:r>
              <a:rPr lang="ru-RU" b="1" i="1" dirty="0" err="1" smtClean="0">
                <a:latin typeface="Georgia" panose="02040502050405020303" pitchFamily="18" charset="0"/>
              </a:rPr>
              <a:t>від</a:t>
            </a:r>
            <a:r>
              <a:rPr lang="ru-RU" b="1" i="1" dirty="0" smtClean="0">
                <a:latin typeface="Georgia" panose="02040502050405020303" pitchFamily="18" charset="0"/>
              </a:rPr>
              <a:t> </a:t>
            </a:r>
            <a:r>
              <a:rPr lang="ru-RU" b="1" i="1" dirty="0" err="1" smtClean="0">
                <a:latin typeface="Georgia" panose="02040502050405020303" pitchFamily="18" charset="0"/>
              </a:rPr>
              <a:t>прикметників</a:t>
            </a:r>
            <a:r>
              <a:rPr lang="ru-RU" b="1" i="1" dirty="0" smtClean="0">
                <a:latin typeface="Georgia" panose="02040502050405020303" pitchFamily="18" charset="0"/>
              </a:rPr>
              <a:t>, </a:t>
            </a:r>
            <a:r>
              <a:rPr lang="ru-RU" b="1" i="1" dirty="0" err="1" smtClean="0">
                <a:latin typeface="Georgia" panose="02040502050405020303" pitchFamily="18" charset="0"/>
              </a:rPr>
              <a:t>дієслів</a:t>
            </a:r>
            <a:r>
              <a:rPr lang="ru-RU" b="1" i="1" dirty="0" smtClean="0">
                <a:latin typeface="Georgia" panose="02040502050405020303" pitchFamily="18" charset="0"/>
              </a:rPr>
              <a:t>; </a:t>
            </a:r>
            <a:r>
              <a:rPr lang="ru-RU" b="1" i="1" dirty="0" err="1" smtClean="0">
                <a:latin typeface="Georgia" panose="02040502050405020303" pitchFamily="18" charset="0"/>
              </a:rPr>
              <a:t>розвивати</a:t>
            </a:r>
            <a:r>
              <a:rPr lang="ru-RU" b="1" i="1" dirty="0" smtClean="0">
                <a:latin typeface="Georgia" panose="02040502050405020303" pitchFamily="18" charset="0"/>
              </a:rPr>
              <a:t> </a:t>
            </a:r>
            <a:r>
              <a:rPr lang="ru-RU" b="1" i="1" dirty="0" err="1" smtClean="0">
                <a:latin typeface="Georgia" panose="02040502050405020303" pitchFamily="18" charset="0"/>
              </a:rPr>
              <a:t>мовлення</a:t>
            </a:r>
            <a:r>
              <a:rPr lang="ru-RU" b="1" i="1" dirty="0" smtClean="0">
                <a:latin typeface="Georgia" panose="02040502050405020303" pitchFamily="18" charset="0"/>
              </a:rPr>
              <a:t> </a:t>
            </a:r>
            <a:r>
              <a:rPr lang="ru-RU" b="1" i="1" dirty="0" err="1" smtClean="0">
                <a:latin typeface="Georgia" panose="02040502050405020303" pitchFamily="18" charset="0"/>
              </a:rPr>
              <a:t>школярів</a:t>
            </a:r>
            <a:r>
              <a:rPr lang="ru-RU" b="1" i="1" dirty="0" smtClean="0">
                <a:latin typeface="Georgia" panose="02040502050405020303" pitchFamily="18" charset="0"/>
              </a:rPr>
              <a:t>; </a:t>
            </a:r>
            <a:r>
              <a:rPr lang="ru-RU" b="1" i="1" dirty="0" err="1" smtClean="0">
                <a:latin typeface="Georgia" panose="02040502050405020303" pitchFamily="18" charset="0"/>
              </a:rPr>
              <a:t>збагачувати</a:t>
            </a:r>
            <a:r>
              <a:rPr lang="ru-RU" b="1" i="1" dirty="0" smtClean="0">
                <a:latin typeface="Georgia" panose="02040502050405020303" pitchFamily="18" charset="0"/>
              </a:rPr>
              <a:t> </a:t>
            </a:r>
            <a:r>
              <a:rPr lang="ru-RU" b="1" i="1" dirty="0" err="1" smtClean="0">
                <a:latin typeface="Georgia" panose="02040502050405020303" pitchFamily="18" charset="0"/>
              </a:rPr>
              <a:t>словниковий</a:t>
            </a:r>
            <a:r>
              <a:rPr lang="ru-RU" b="1" i="1" dirty="0" smtClean="0">
                <a:latin typeface="Georgia" panose="02040502050405020303" pitchFamily="18" charset="0"/>
              </a:rPr>
              <a:t> запас; </a:t>
            </a:r>
            <a:r>
              <a:rPr lang="ru-RU" b="1" i="1" dirty="0" err="1" smtClean="0">
                <a:latin typeface="Georgia" panose="02040502050405020303" pitchFamily="18" charset="0"/>
              </a:rPr>
              <a:t>виховувати</a:t>
            </a:r>
            <a:r>
              <a:rPr lang="ru-RU" b="1" i="1" dirty="0" smtClean="0">
                <a:latin typeface="Georgia" panose="02040502050405020303" pitchFamily="18" charset="0"/>
              </a:rPr>
              <a:t> </a:t>
            </a:r>
            <a:r>
              <a:rPr lang="ru-RU" b="1" i="1" dirty="0" err="1" smtClean="0">
                <a:latin typeface="Georgia" panose="02040502050405020303" pitchFamily="18" charset="0"/>
              </a:rPr>
              <a:t>старанність</a:t>
            </a:r>
            <a:r>
              <a:rPr lang="ru-RU" b="1" i="1" dirty="0" smtClean="0">
                <a:latin typeface="Georgia" panose="02040502050405020303" pitchFamily="18" charset="0"/>
              </a:rPr>
              <a:t>.</a:t>
            </a:r>
            <a:br>
              <a:rPr lang="ru-RU" b="1" i="1" dirty="0" smtClean="0">
                <a:latin typeface="Georgia" panose="02040502050405020303" pitchFamily="18" charset="0"/>
              </a:rPr>
            </a:br>
            <a:endParaRPr lang="uk-UA" b="1" i="1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І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Організаційний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момент</a:t>
            </a:r>
            <a:endParaRPr lang="uk-UA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2404" y="1300543"/>
            <a:ext cx="6347048" cy="370100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err="1" smtClean="0">
                <a:latin typeface="Georgia" panose="02040502050405020303" pitchFamily="18" charset="0"/>
                <a:cs typeface="Times New Roman" pitchFamily="18" charset="0"/>
              </a:rPr>
              <a:t>Дзвоник</a:t>
            </a:r>
            <a:r>
              <a:rPr lang="ru-RU" b="1" i="1" dirty="0" smtClean="0">
                <a:latin typeface="Georgia" panose="02040502050405020303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Georgia" panose="02040502050405020303" pitchFamily="18" charset="0"/>
                <a:cs typeface="Times New Roman" pitchFamily="18" charset="0"/>
              </a:rPr>
              <a:t>дзвонить</a:t>
            </a:r>
            <a:r>
              <a:rPr lang="ru-RU" b="1" i="1" dirty="0" smtClean="0">
                <a:latin typeface="Georgia" panose="02040502050405020303" pitchFamily="18" charset="0"/>
                <a:cs typeface="Times New Roman" pitchFamily="18" charset="0"/>
              </a:rPr>
              <a:t>, не </a:t>
            </a:r>
            <a:r>
              <a:rPr lang="ru-RU" b="1" i="1" dirty="0" err="1" smtClean="0">
                <a:latin typeface="Georgia" panose="02040502050405020303" pitchFamily="18" charset="0"/>
                <a:cs typeface="Times New Roman" pitchFamily="18" charset="0"/>
              </a:rPr>
              <a:t>стихає</a:t>
            </a:r>
            <a:r>
              <a:rPr lang="ru-RU" b="1" i="1" dirty="0" smtClean="0">
                <a:latin typeface="Georgia" panose="02040502050405020303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b="1" i="1" dirty="0" smtClean="0">
                <a:latin typeface="Georgia" panose="02040502050405020303" pitchFamily="18" charset="0"/>
                <a:cs typeface="Times New Roman" pitchFamily="18" charset="0"/>
              </a:rPr>
              <a:t>Нас до </a:t>
            </a:r>
            <a:r>
              <a:rPr lang="ru-RU" b="1" i="1" dirty="0" err="1" smtClean="0">
                <a:latin typeface="Georgia" panose="02040502050405020303" pitchFamily="18" charset="0"/>
                <a:cs typeface="Times New Roman" pitchFamily="18" charset="0"/>
              </a:rPr>
              <a:t>класу</a:t>
            </a:r>
            <a:r>
              <a:rPr lang="ru-RU" b="1" i="1" dirty="0" smtClean="0">
                <a:latin typeface="Georgia" panose="02040502050405020303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Georgia" panose="02040502050405020303" pitchFamily="18" charset="0"/>
                <a:cs typeface="Times New Roman" pitchFamily="18" charset="0"/>
              </a:rPr>
              <a:t>всіх</a:t>
            </a:r>
            <a:r>
              <a:rPr lang="ru-RU" b="1" i="1" dirty="0" smtClean="0">
                <a:latin typeface="Georgia" panose="02040502050405020303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Georgia" panose="02040502050405020303" pitchFamily="18" charset="0"/>
                <a:cs typeface="Times New Roman" pitchFamily="18" charset="0"/>
              </a:rPr>
              <a:t>скликає</a:t>
            </a:r>
            <a:r>
              <a:rPr lang="ru-RU" b="1" i="1" dirty="0" smtClean="0">
                <a:latin typeface="Georgia" panose="02040502050405020303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b="1" i="1" dirty="0" smtClean="0">
                <a:latin typeface="Georgia" panose="02040502050405020303" pitchFamily="18" charset="0"/>
                <a:cs typeface="Times New Roman" pitchFamily="18" charset="0"/>
              </a:rPr>
              <a:t>На урок </a:t>
            </a:r>
            <a:r>
              <a:rPr lang="ru-RU" b="1" i="1" dirty="0" err="1" smtClean="0">
                <a:latin typeface="Georgia" panose="02040502050405020303" pitchFamily="18" charset="0"/>
                <a:cs typeface="Times New Roman" pitchFamily="18" charset="0"/>
              </a:rPr>
              <a:t>всі</a:t>
            </a:r>
            <a:r>
              <a:rPr lang="ru-RU" b="1" i="1" dirty="0" smtClean="0">
                <a:latin typeface="Georgia" panose="02040502050405020303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Georgia" panose="02040502050405020303" pitchFamily="18" charset="0"/>
                <a:cs typeface="Times New Roman" pitchFamily="18" charset="0"/>
              </a:rPr>
              <a:t>поспішайте</a:t>
            </a:r>
            <a:endParaRPr lang="ru-RU" b="1" i="1" dirty="0" smtClean="0">
              <a:latin typeface="Georgia" panose="02040502050405020303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Georgia" panose="02040502050405020303" pitchFamily="18" charset="0"/>
                <a:cs typeface="Times New Roman" pitchFamily="18" charset="0"/>
              </a:rPr>
              <a:t>Та за </a:t>
            </a:r>
            <a:r>
              <a:rPr lang="ru-RU" b="1" i="1" dirty="0" err="1" smtClean="0">
                <a:latin typeface="Georgia" panose="02040502050405020303" pitchFamily="18" charset="0"/>
                <a:cs typeface="Times New Roman" pitchFamily="18" charset="0"/>
              </a:rPr>
              <a:t>парти</a:t>
            </a:r>
            <a:r>
              <a:rPr lang="ru-RU" b="1" i="1" dirty="0" smtClean="0">
                <a:latin typeface="Georgia" panose="02040502050405020303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Georgia" panose="02040502050405020303" pitchFamily="18" charset="0"/>
                <a:cs typeface="Times New Roman" pitchFamily="18" charset="0"/>
              </a:rPr>
              <a:t>ви</a:t>
            </a:r>
            <a:r>
              <a:rPr lang="ru-RU" b="1" i="1" dirty="0" smtClean="0">
                <a:latin typeface="Georgia" panose="02040502050405020303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Georgia" panose="02040502050405020303" pitchFamily="18" charset="0"/>
                <a:cs typeface="Times New Roman" pitchFamily="18" charset="0"/>
              </a:rPr>
              <a:t>сідайте</a:t>
            </a:r>
            <a:r>
              <a:rPr lang="ru-RU" b="1" i="1" dirty="0" smtClean="0">
                <a:latin typeface="Georgia" panose="02040502050405020303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b="1" i="1" dirty="0" err="1" smtClean="0">
                <a:latin typeface="Georgia" panose="02040502050405020303" pitchFamily="18" charset="0"/>
                <a:cs typeface="Times New Roman" pitchFamily="18" charset="0"/>
              </a:rPr>
              <a:t>Щоб</a:t>
            </a:r>
            <a:r>
              <a:rPr lang="ru-RU" b="1" i="1" dirty="0" smtClean="0">
                <a:latin typeface="Georgia" panose="02040502050405020303" pitchFamily="18" charset="0"/>
                <a:cs typeface="Times New Roman" pitchFamily="18" charset="0"/>
              </a:rPr>
              <a:t> урок  минув не </a:t>
            </a:r>
            <a:r>
              <a:rPr lang="ru-RU" b="1" i="1" dirty="0" err="1" smtClean="0">
                <a:latin typeface="Georgia" panose="02040502050405020303" pitchFamily="18" charset="0"/>
                <a:cs typeface="Times New Roman" pitchFamily="18" charset="0"/>
              </a:rPr>
              <a:t>марно</a:t>
            </a:r>
            <a:endParaRPr lang="ru-RU" b="1" i="1" dirty="0" smtClean="0">
              <a:latin typeface="Georgia" panose="02040502050405020303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err="1" smtClean="0">
                <a:latin typeface="Georgia" panose="02040502050405020303" pitchFamily="18" charset="0"/>
                <a:cs typeface="Times New Roman" pitchFamily="18" charset="0"/>
              </a:rPr>
              <a:t>Всі</a:t>
            </a:r>
            <a:r>
              <a:rPr lang="ru-RU" b="1" i="1" dirty="0" smtClean="0">
                <a:latin typeface="Georgia" panose="02040502050405020303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Georgia" panose="02040502050405020303" pitchFamily="18" charset="0"/>
                <a:cs typeface="Times New Roman" pitchFamily="18" charset="0"/>
              </a:rPr>
              <a:t>працюйте</a:t>
            </a:r>
            <a:r>
              <a:rPr lang="ru-RU" b="1" i="1" dirty="0" smtClean="0">
                <a:latin typeface="Georgia" panose="02040502050405020303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Georgia" panose="02040502050405020303" pitchFamily="18" charset="0"/>
                <a:cs typeface="Times New Roman" pitchFamily="18" charset="0"/>
              </a:rPr>
              <a:t>дуже</a:t>
            </a:r>
            <a:r>
              <a:rPr lang="ru-RU" b="1" i="1" dirty="0" smtClean="0">
                <a:latin typeface="Georgia" panose="02040502050405020303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Georgia" panose="02040502050405020303" pitchFamily="18" charset="0"/>
                <a:cs typeface="Times New Roman" pitchFamily="18" charset="0"/>
              </a:rPr>
              <a:t>гарно</a:t>
            </a:r>
            <a:r>
              <a:rPr lang="ru-RU" b="1" i="1" dirty="0" smtClean="0">
                <a:latin typeface="Georgia" panose="02040502050405020303" pitchFamily="18" charset="0"/>
                <a:cs typeface="Times New Roman" pitchFamily="18" charset="0"/>
              </a:rPr>
              <a:t>!</a:t>
            </a:r>
          </a:p>
          <a:p>
            <a:pPr>
              <a:buNone/>
            </a:pPr>
            <a:r>
              <a:rPr lang="ru-RU" b="1" i="1" dirty="0" smtClean="0">
                <a:latin typeface="Georgia" panose="02040502050405020303" pitchFamily="18" charset="0"/>
                <a:cs typeface="Times New Roman" pitchFamily="18" charset="0"/>
              </a:rPr>
              <a:t> </a:t>
            </a:r>
            <a:endParaRPr lang="uk-UA" b="1" i="1" dirty="0">
              <a:latin typeface="Georgia" panose="02040502050405020303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3492235"/>
            <a:ext cx="3018631" cy="30186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71883893_img2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90436" y="267819"/>
            <a:ext cx="2195736" cy="3465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546" y="96720"/>
            <a:ext cx="8229600" cy="996257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latin typeface="Georgia" panose="02040502050405020303" pitchFamily="18" charset="0"/>
              </a:rPr>
              <a:t/>
            </a:r>
            <a:br>
              <a:rPr lang="uk-UA" b="1" i="1" dirty="0" smtClean="0">
                <a:latin typeface="Georgia" panose="02040502050405020303" pitchFamily="18" charset="0"/>
              </a:rPr>
            </a:br>
            <a:r>
              <a:rPr lang="uk-UA" b="1" i="1" dirty="0" smtClean="0">
                <a:latin typeface="Georgia" panose="02040502050405020303" pitchFamily="18" charset="0"/>
              </a:rPr>
              <a:t>ІІ. Актуалізація опорних знань</a:t>
            </a:r>
            <a:r>
              <a:rPr lang="uk-UA" i="1" dirty="0" smtClean="0">
                <a:latin typeface="Georgia" panose="02040502050405020303" pitchFamily="18" charset="0"/>
              </a:rPr>
              <a:t/>
            </a:r>
            <a:br>
              <a:rPr lang="uk-UA" i="1" dirty="0" smtClean="0">
                <a:latin typeface="Georgia" panose="02040502050405020303" pitchFamily="18" charset="0"/>
              </a:rPr>
            </a:br>
            <a:endParaRPr lang="uk-UA" i="1" dirty="0">
              <a:latin typeface="Georgia" panose="02040502050405020303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546" y="1128994"/>
            <a:ext cx="4752528" cy="1795949"/>
          </a:xfrm>
        </p:spPr>
        <p:txBody>
          <a:bodyPr>
            <a:normAutofit fontScale="47500" lnSpcReduction="20000"/>
          </a:bodyPr>
          <a:lstStyle/>
          <a:p>
            <a:r>
              <a:rPr lang="ru-RU" sz="51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1. </a:t>
            </a:r>
            <a:r>
              <a:rPr lang="ru-RU" sz="5100" b="1" i="1" dirty="0" err="1" smtClean="0">
                <a:solidFill>
                  <a:srgbClr val="7030A0"/>
                </a:solidFill>
                <a:latin typeface="Georgia" panose="02040502050405020303" pitchFamily="18" charset="0"/>
              </a:rPr>
              <a:t>Редагування</a:t>
            </a:r>
            <a:r>
              <a:rPr lang="ru-RU" sz="51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тексту</a:t>
            </a:r>
          </a:p>
          <a:p>
            <a:pPr>
              <a:buNone/>
            </a:pPr>
            <a:r>
              <a:rPr lang="ru-RU" sz="51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— Прочитайте текст.</a:t>
            </a:r>
            <a:endParaRPr lang="en-US" sz="5100" b="1" i="1" dirty="0" smtClean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>
              <a:buNone/>
            </a:pPr>
            <a:r>
              <a:rPr lang="ru-RU" sz="51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ru-RU" sz="5100" b="1" i="1" dirty="0" err="1" smtClean="0">
                <a:solidFill>
                  <a:srgbClr val="7030A0"/>
                </a:solidFill>
                <a:latin typeface="Georgia" panose="02040502050405020303" pitchFamily="18" charset="0"/>
              </a:rPr>
              <a:t>Виправте</a:t>
            </a:r>
            <a:r>
              <a:rPr lang="ru-RU" sz="51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ru-RU" sz="5100" b="1" i="1" dirty="0" err="1" smtClean="0">
                <a:solidFill>
                  <a:srgbClr val="7030A0"/>
                </a:solidFill>
                <a:latin typeface="Georgia" panose="02040502050405020303" pitchFamily="18" charset="0"/>
              </a:rPr>
              <a:t>помилки</a:t>
            </a:r>
            <a:r>
              <a:rPr lang="ru-RU" sz="51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і </a:t>
            </a:r>
            <a:r>
              <a:rPr lang="ru-RU" sz="5100" b="1" i="1" dirty="0" err="1" smtClean="0">
                <a:solidFill>
                  <a:srgbClr val="7030A0"/>
                </a:solidFill>
                <a:latin typeface="Georgia" panose="02040502050405020303" pitchFamily="18" charset="0"/>
              </a:rPr>
              <a:t>запишіть</a:t>
            </a:r>
            <a:r>
              <a:rPr lang="ru-RU" sz="51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.</a:t>
            </a:r>
          </a:p>
          <a:p>
            <a:pPr>
              <a:buNone/>
            </a:pPr>
            <a:endParaRPr lang="uk-UA" dirty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179" y="2636912"/>
            <a:ext cx="4905895" cy="403187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Песик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бігає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стрибає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наш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дім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оберігає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мурко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лежить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сірка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глядить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Годі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мурку, не лежи,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Мишку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впіймать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біжи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то хитра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сіроманка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Прогризе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мішки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62810" y="4899100"/>
            <a:ext cx="1543819" cy="1795138"/>
          </a:xfrm>
          <a:prstGeom prst="rect">
            <a:avLst/>
          </a:prstGeom>
        </p:spPr>
      </p:pic>
      <p:pic>
        <p:nvPicPr>
          <p:cNvPr id="6" name="Рисунок 5" descr="8M3cBm46xq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72860" y="3390545"/>
            <a:ext cx="3000280" cy="300028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Взаємоперевірка</a:t>
            </a:r>
            <a:endParaRPr lang="uk-UA" b="1" i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89868"/>
            <a:ext cx="5410944" cy="4569371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Песик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бігає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стрибає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наш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оберігає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Мурко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лежить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Сірка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глядить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Мурку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не лежи,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Мишку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впіймать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біжи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то хитра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Сіроманка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Прогризе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мішки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pic>
        <p:nvPicPr>
          <p:cNvPr id="4" name="Рисунок 3" descr="14rHtv9r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816" y="1772816"/>
            <a:ext cx="3681984" cy="257860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1" y="49188"/>
            <a:ext cx="8229600" cy="1143000"/>
          </a:xfrm>
        </p:spPr>
        <p:txBody>
          <a:bodyPr/>
          <a:lstStyle/>
          <a:p>
            <a:r>
              <a:rPr lang="uk-UA" b="1" dirty="0" smtClean="0"/>
              <a:t>2. Хвилинка каліграфії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71" y="620688"/>
            <a:ext cx="8435280" cy="41764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Гг </a:t>
            </a:r>
            <a:r>
              <a:rPr lang="uk-UA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uk-UA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uk-UA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uk-UA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Гв</a:t>
            </a:r>
            <a:r>
              <a:rPr lang="uk-UA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</a:t>
            </a:r>
            <a:r>
              <a:rPr lang="uk-UA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</a:t>
            </a:r>
            <a:r>
              <a:rPr lang="uk-UA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uk-UA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гр. </a:t>
            </a:r>
            <a:r>
              <a:rPr lang="uk-UA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</a:t>
            </a:r>
            <a:r>
              <a:rPr lang="uk-UA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іг</a:t>
            </a:r>
            <a:r>
              <a:rPr lang="uk-UA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мг</a:t>
            </a:r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 горішнику горішина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Горішками обвішана.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Оришка й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Тимошко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Струшують горішки.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4797152"/>
            <a:ext cx="691355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— Чітко і правильно промовляйте скоромовку.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— Знайдіть спільнокореневі слова, позначте в них корінь.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— Підкресліть букви, що позначають глухі приголосні звуки.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— Назвіть іменники в скоромовці.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— Поясніть, чому деякі з них написані з великої букви.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ІІІ. </a:t>
            </a:r>
            <a:r>
              <a:rPr lang="ru-RU" b="1" dirty="0" err="1" smtClean="0"/>
              <a:t>Сприймання</a:t>
            </a:r>
            <a:r>
              <a:rPr lang="ru-RU" b="1" dirty="0" smtClean="0"/>
              <a:t> 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усвідомлення</a:t>
            </a:r>
            <a:r>
              <a:rPr lang="ru-RU" b="1" dirty="0" smtClean="0"/>
              <a:t> нового </a:t>
            </a:r>
            <a:r>
              <a:rPr lang="ru-RU" b="1" dirty="0" err="1" smtClean="0"/>
              <a:t>матеріалу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6707088" cy="2404864"/>
          </a:xfrm>
        </p:spPr>
        <p:txBody>
          <a:bodyPr>
            <a:normAutofit/>
          </a:bodyPr>
          <a:lstStyle/>
          <a:p>
            <a:r>
              <a:rPr lang="ru-RU" b="1" dirty="0" smtClean="0"/>
              <a:t>1. </a:t>
            </a:r>
            <a:r>
              <a:rPr lang="ru-RU" b="1" dirty="0" err="1" smtClean="0"/>
              <a:t>Пояснення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елементами</a:t>
            </a:r>
            <a:r>
              <a:rPr lang="ru-RU" b="1" dirty="0" smtClean="0"/>
              <a:t> </a:t>
            </a:r>
            <a:r>
              <a:rPr lang="ru-RU" b="1" dirty="0" err="1" smtClean="0"/>
              <a:t>бесіди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2339752" y="2132856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Зараз, друзі, буде гра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Трохи дивна і проста.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Я предмет вам покажу,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 ж назвіть його прошу.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0_6a670_3d234b72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384376"/>
            <a:ext cx="2052736" cy="2052736"/>
          </a:xfrm>
          <a:prstGeom prst="rect">
            <a:avLst/>
          </a:prstGeom>
        </p:spPr>
      </p:pic>
      <p:pic>
        <p:nvPicPr>
          <p:cNvPr id="9" name="Рисунок 8" descr="2-BLANCANIEV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24094" y="3662605"/>
            <a:ext cx="1973299" cy="2992239"/>
          </a:xfrm>
          <a:prstGeom prst="rect">
            <a:avLst/>
          </a:prstGeom>
        </p:spPr>
      </p:pic>
      <p:pic>
        <p:nvPicPr>
          <p:cNvPr id="11" name="Рисунок 10" descr="01774c44a2e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1916832"/>
            <a:ext cx="2950358" cy="321009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004048" y="5085184"/>
            <a:ext cx="4139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Скажіть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іменники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власні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загальні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95300"/>
            <a:ext cx="8618500" cy="1541603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latin typeface="Georgia" panose="02040502050405020303" pitchFamily="18" charset="0"/>
              </a:rPr>
              <a:t>— Є </a:t>
            </a:r>
            <a:r>
              <a:rPr lang="ru-RU" b="1" i="1" dirty="0" err="1" smtClean="0">
                <a:latin typeface="Georgia" panose="02040502050405020303" pitchFamily="18" charset="0"/>
              </a:rPr>
              <a:t>предмети</a:t>
            </a:r>
            <a:r>
              <a:rPr lang="ru-RU" b="1" i="1" dirty="0" smtClean="0">
                <a:latin typeface="Georgia" panose="02040502050405020303" pitchFamily="18" charset="0"/>
              </a:rPr>
              <a:t>, </a:t>
            </a:r>
            <a:r>
              <a:rPr lang="ru-RU" b="1" i="1" dirty="0" err="1" smtClean="0">
                <a:latin typeface="Georgia" panose="02040502050405020303" pitchFamily="18" charset="0"/>
              </a:rPr>
              <a:t>які</a:t>
            </a:r>
            <a:r>
              <a:rPr lang="ru-RU" b="1" i="1" dirty="0" smtClean="0">
                <a:latin typeface="Georgia" panose="02040502050405020303" pitchFamily="18" charset="0"/>
              </a:rPr>
              <a:t> </a:t>
            </a:r>
            <a:r>
              <a:rPr lang="ru-RU" b="1" i="1" dirty="0" err="1" smtClean="0">
                <a:latin typeface="Georgia" panose="02040502050405020303" pitchFamily="18" charset="0"/>
              </a:rPr>
              <a:t>ви</a:t>
            </a:r>
            <a:r>
              <a:rPr lang="ru-RU" b="1" i="1" dirty="0" smtClean="0">
                <a:latin typeface="Georgia" panose="02040502050405020303" pitchFamily="18" charset="0"/>
              </a:rPr>
              <a:t> можете </a:t>
            </a:r>
            <a:r>
              <a:rPr lang="ru-RU" b="1" i="1" dirty="0" err="1" smtClean="0">
                <a:latin typeface="Georgia" panose="02040502050405020303" pitchFamily="18" charset="0"/>
              </a:rPr>
              <a:t>побачити</a:t>
            </a:r>
            <a:r>
              <a:rPr lang="ru-RU" b="1" i="1" dirty="0" smtClean="0">
                <a:latin typeface="Georgia" panose="02040502050405020303" pitchFamily="18" charset="0"/>
              </a:rPr>
              <a:t>, </a:t>
            </a:r>
            <a:r>
              <a:rPr lang="ru-RU" b="1" i="1" dirty="0" err="1" smtClean="0">
                <a:latin typeface="Georgia" panose="02040502050405020303" pitchFamily="18" charset="0"/>
              </a:rPr>
              <a:t>почути</a:t>
            </a:r>
            <a:r>
              <a:rPr lang="ru-RU" b="1" i="1" dirty="0" smtClean="0">
                <a:latin typeface="Georgia" panose="02040502050405020303" pitchFamily="18" charset="0"/>
              </a:rPr>
              <a:t>, до </a:t>
            </a:r>
            <a:r>
              <a:rPr lang="ru-RU" b="1" i="1" dirty="0" err="1" smtClean="0">
                <a:latin typeface="Georgia" panose="02040502050405020303" pitchFamily="18" charset="0"/>
              </a:rPr>
              <a:t>яких</a:t>
            </a:r>
            <a:r>
              <a:rPr lang="ru-RU" b="1" i="1" dirty="0" smtClean="0">
                <a:latin typeface="Georgia" panose="02040502050405020303" pitchFamily="18" charset="0"/>
              </a:rPr>
              <a:t> </a:t>
            </a:r>
            <a:r>
              <a:rPr lang="ru-RU" b="1" i="1" dirty="0" err="1" smtClean="0">
                <a:latin typeface="Georgia" panose="02040502050405020303" pitchFamily="18" charset="0"/>
              </a:rPr>
              <a:t>можна</a:t>
            </a:r>
            <a:r>
              <a:rPr lang="ru-RU" b="1" i="1" dirty="0" smtClean="0">
                <a:latin typeface="Georgia" panose="02040502050405020303" pitchFamily="18" charset="0"/>
              </a:rPr>
              <a:t> </a:t>
            </a:r>
            <a:r>
              <a:rPr lang="ru-RU" b="1" i="1" dirty="0" err="1" smtClean="0">
                <a:latin typeface="Georgia" panose="02040502050405020303" pitchFamily="18" charset="0"/>
              </a:rPr>
              <a:t>доторкнутися</a:t>
            </a:r>
            <a:r>
              <a:rPr lang="ru-RU" b="1" i="1" dirty="0" smtClean="0">
                <a:latin typeface="Georgia" panose="02040502050405020303" pitchFamily="18" charset="0"/>
              </a:rPr>
              <a:t>. У </a:t>
            </a:r>
            <a:r>
              <a:rPr lang="ru-RU" b="1" i="1" dirty="0" err="1" smtClean="0">
                <a:latin typeface="Georgia" panose="02040502050405020303" pitchFamily="18" charset="0"/>
              </a:rPr>
              <a:t>цьому</a:t>
            </a:r>
            <a:r>
              <a:rPr lang="ru-RU" b="1" i="1" dirty="0" smtClean="0">
                <a:latin typeface="Georgia" panose="02040502050405020303" pitchFamily="18" charset="0"/>
              </a:rPr>
              <a:t> нам </a:t>
            </a:r>
            <a:r>
              <a:rPr lang="ru-RU" b="1" i="1" dirty="0" err="1" smtClean="0">
                <a:latin typeface="Georgia" panose="02040502050405020303" pitchFamily="18" charset="0"/>
              </a:rPr>
              <a:t>допомагають</a:t>
            </a:r>
            <a:r>
              <a:rPr lang="ru-RU" b="1" i="1" dirty="0" smtClean="0">
                <a:latin typeface="Georgia" panose="02040502050405020303" pitchFamily="18" charset="0"/>
              </a:rPr>
              <a:t> </a:t>
            </a:r>
            <a:r>
              <a:rPr lang="ru-RU" b="1" i="1" dirty="0" err="1" smtClean="0">
                <a:latin typeface="Georgia" panose="02040502050405020303" pitchFamily="18" charset="0"/>
              </a:rPr>
              <a:t>наші</a:t>
            </a:r>
            <a:r>
              <a:rPr lang="ru-RU" b="1" i="1" dirty="0" smtClean="0">
                <a:latin typeface="Georgia" panose="02040502050405020303" pitchFamily="18" charset="0"/>
              </a:rPr>
              <a:t> </a:t>
            </a:r>
            <a:r>
              <a:rPr lang="ru-RU" b="1" i="1" dirty="0" err="1" smtClean="0">
                <a:latin typeface="Georgia" panose="02040502050405020303" pitchFamily="18" charset="0"/>
              </a:rPr>
              <a:t>органи</a:t>
            </a:r>
            <a:r>
              <a:rPr lang="ru-RU" b="1" i="1" dirty="0" smtClean="0">
                <a:latin typeface="Georgia" panose="02040502050405020303" pitchFamily="18" charset="0"/>
              </a:rPr>
              <a:t> </a:t>
            </a:r>
            <a:r>
              <a:rPr lang="ru-RU" b="1" i="1" dirty="0" err="1" smtClean="0">
                <a:latin typeface="Georgia" panose="02040502050405020303" pitchFamily="18" charset="0"/>
              </a:rPr>
              <a:t>чуття</a:t>
            </a:r>
            <a:r>
              <a:rPr lang="ru-RU" b="1" i="1" dirty="0" smtClean="0">
                <a:latin typeface="Georgia" panose="02040502050405020303" pitchFamily="18" charset="0"/>
              </a:rPr>
              <a:t>:</a:t>
            </a:r>
          </a:p>
          <a:p>
            <a:endParaRPr lang="ru-RU" b="1" i="1" dirty="0" smtClean="0">
              <a:latin typeface="Georgia" panose="02040502050405020303" pitchFamily="18" charset="0"/>
            </a:endParaRPr>
          </a:p>
          <a:p>
            <a:endParaRPr lang="ru-RU" b="1" i="1" dirty="0" smtClean="0">
              <a:latin typeface="Georgia" panose="02040502050405020303" pitchFamily="18" charset="0"/>
            </a:endParaRPr>
          </a:p>
          <a:p>
            <a:endParaRPr lang="ru-RU" b="1" i="1" dirty="0" smtClean="0">
              <a:latin typeface="Georgia" panose="02040502050405020303" pitchFamily="18" charset="0"/>
            </a:endParaRPr>
          </a:p>
          <a:p>
            <a:endParaRPr lang="ru-RU" b="1" i="1" dirty="0" smtClean="0">
              <a:latin typeface="Georgia" panose="02040502050405020303" pitchFamily="18" charset="0"/>
            </a:endParaRPr>
          </a:p>
          <a:p>
            <a:endParaRPr lang="uk-UA" b="1" i="1" dirty="0"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5294805"/>
            <a:ext cx="698258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загальні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іменники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конкретні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предмети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7703840" y="1628800"/>
            <a:ext cx="144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Очі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pic>
        <p:nvPicPr>
          <p:cNvPr id="6" name="Рисунок 5" descr="69415810_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412776"/>
            <a:ext cx="3519842" cy="4046660"/>
          </a:xfrm>
          <a:prstGeom prst="rect">
            <a:avLst/>
          </a:prstGeom>
        </p:spPr>
      </p:pic>
      <p:cxnSp>
        <p:nvCxnSpPr>
          <p:cNvPr id="9" name="Прямая со стрелкой 8"/>
          <p:cNvCxnSpPr>
            <a:stCxn id="5" idx="1"/>
          </p:cNvCxnSpPr>
          <p:nvPr/>
        </p:nvCxnSpPr>
        <p:spPr>
          <a:xfrm flipH="1">
            <a:off x="6660232" y="1998132"/>
            <a:ext cx="1043608" cy="2787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11960" y="2132856"/>
            <a:ext cx="798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вуха</a:t>
            </a:r>
            <a:endParaRPr lang="uk-UA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>
            <a:stCxn id="11" idx="3"/>
          </p:cNvCxnSpPr>
          <p:nvPr/>
        </p:nvCxnSpPr>
        <p:spPr>
          <a:xfrm>
            <a:off x="5010448" y="2363689"/>
            <a:ext cx="929704" cy="5719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812360" y="3212976"/>
            <a:ext cx="861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endParaRPr lang="uk-UA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>
            <a:stCxn id="6" idx="3"/>
          </p:cNvCxnSpPr>
          <p:nvPr/>
        </p:nvCxnSpPr>
        <p:spPr>
          <a:xfrm flipH="1">
            <a:off x="6948264" y="3436106"/>
            <a:ext cx="711530" cy="6490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272" y="776446"/>
            <a:ext cx="8107707" cy="2121473"/>
          </a:xfrm>
        </p:spPr>
        <p:txBody>
          <a:bodyPr>
            <a:noAutofit/>
          </a:bodyPr>
          <a:lstStyle/>
          <a:p>
            <a:r>
              <a:rPr lang="uk-UA" sz="2800" b="1" i="1" dirty="0" smtClean="0">
                <a:solidFill>
                  <a:srgbClr val="7030A0"/>
                </a:solidFill>
                <a:latin typeface="Georgia" panose="02040502050405020303" pitchFamily="18" charset="0"/>
                <a:cs typeface="Times New Roman" pitchFamily="18" charset="0"/>
              </a:rPr>
              <a:t>Але , діти, в нашій мові є такі загальні іменники, які ми не можемо сприймати органами чуття. Наприклад: радість, щастя, доброта, щедрість і т.д.</a:t>
            </a:r>
          </a:p>
          <a:p>
            <a:endParaRPr lang="uk-UA" sz="2800" b="1" i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1772" y="2724588"/>
            <a:ext cx="645152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уроці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ознайомитеся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іменниками,які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предмети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набувають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предметності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Ви будете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вчитися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утворювати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іменники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вживати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своєму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мовленні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272" y="191671"/>
            <a:ext cx="6526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Повідомлення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теми, мети уроку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543</Words>
  <Application>Microsoft Office PowerPoint</Application>
  <PresentationFormat>Экран (4:3)</PresentationFormat>
  <Paragraphs>105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Georgia</vt:lpstr>
      <vt:lpstr>Times New Roman</vt:lpstr>
      <vt:lpstr>Тема Office</vt:lpstr>
      <vt:lpstr> Поняття предметності  </vt:lpstr>
      <vt:lpstr>Презентация PowerPoint</vt:lpstr>
      <vt:lpstr>І. Організаційний момент</vt:lpstr>
      <vt:lpstr> ІІ. Актуалізація опорних знань </vt:lpstr>
      <vt:lpstr>Взаємоперевірка</vt:lpstr>
      <vt:lpstr>2. Хвилинка каліграфії</vt:lpstr>
      <vt:lpstr> ІІІ. Сприймання й усвідомлення нового матеріалу </vt:lpstr>
      <vt:lpstr>Презентация PowerPoint</vt:lpstr>
      <vt:lpstr>Презентация PowerPoint</vt:lpstr>
      <vt:lpstr>Презентация PowerPoint</vt:lpstr>
      <vt:lpstr>3. Робота за вправою 259 (с. 107)</vt:lpstr>
      <vt:lpstr>4. Ознайомлення з теоретичним матеріалом (с. 107)</vt:lpstr>
      <vt:lpstr> Фізкультхвилинка  </vt:lpstr>
      <vt:lpstr> ІV. Узагальнення й систематизація отриманих знань </vt:lpstr>
      <vt:lpstr>2. Добирання спільнокореневих іменників</vt:lpstr>
      <vt:lpstr>3.  Самостійна робота.  Вибіркове списування із завданням</vt:lpstr>
      <vt:lpstr>4. Розвиток зв’язного мовлення</vt:lpstr>
      <vt:lpstr> V. Підсумок уроку  </vt:lpstr>
      <vt:lpstr> VІ. Домашнє завдання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Поняття предметності  </dc:title>
  <dc:creator>Комп</dc:creator>
  <cp:lastModifiedBy>admin</cp:lastModifiedBy>
  <cp:revision>21</cp:revision>
  <dcterms:created xsi:type="dcterms:W3CDTF">2019-01-30T13:23:21Z</dcterms:created>
  <dcterms:modified xsi:type="dcterms:W3CDTF">2020-01-24T08:27:14Z</dcterms:modified>
</cp:coreProperties>
</file>