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79" r:id="rId4"/>
    <p:sldId id="271" r:id="rId5"/>
    <p:sldId id="278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86" r:id="rId23"/>
    <p:sldId id="275" r:id="rId24"/>
    <p:sldId id="280" r:id="rId25"/>
    <p:sldId id="281" r:id="rId26"/>
    <p:sldId id="282" r:id="rId27"/>
    <p:sldId id="276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8080"/>
    <a:srgbClr val="00CC99"/>
    <a:srgbClr val="66FFCC"/>
    <a:srgbClr val="CCFF33"/>
    <a:srgbClr val="FF33CC"/>
    <a:srgbClr val="FFCCFF"/>
    <a:srgbClr val="E0F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3142-FB2D-4DE5-957B-912621EC7DA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AC30-D187-438A-9D39-B364AEBE4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E0DB-827A-4A2D-86F9-2E1FE29C018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EC24-35C1-4C27-916F-20094AC86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C1FE-936B-4BB6-AD12-0640DF28FF5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08EB-7E30-48FD-B935-331A4622B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E939-39DD-4B45-9DF2-77145353553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5C23-E3A6-4104-A9D5-EBFB9E28B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B713-9ACA-462A-B96B-4A50FA056C9A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5730-251D-4A6C-AFA5-6E6E9264A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86FA-1A13-4E49-8E8D-D78550F0DF5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379B-1CE2-4B33-A109-8E2CDBD84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4398-79D1-4491-A00D-325531EECBFD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FC2E-B80F-496D-93A0-C00A02116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5EF5-4846-4074-B393-6A26E188659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802A-1393-45B2-83D0-8725442AD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AA2B-79C3-47EC-BDF7-066088153EC6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4D7D-74D7-4194-8416-4E6307409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D630-875D-49EE-B14E-F0720CC95E0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0798-3C50-4203-82B7-0EE903CC0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8D10-12C4-495A-9F3C-056B945680E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2D24-1945-47DF-A5FA-F4BCF6FB2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A920-F432-4C3B-924A-2EA2A12C2EB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BEB7-8ABB-4C60-99D4-3E3B8BB9C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00CC99"/>
            </a:gs>
            <a:gs pos="100000">
              <a:schemeClr val="bg1">
                <a:shade val="30000"/>
                <a:satMod val="200000"/>
                <a:alpha val="0"/>
              </a:schemeClr>
            </a:gs>
            <a:gs pos="100000">
              <a:schemeClr val="bg1">
                <a:shade val="30000"/>
                <a:satMod val="200000"/>
                <a:alpha val="0"/>
              </a:schemeClr>
            </a:gs>
            <a:gs pos="84000">
              <a:schemeClr val="bg1">
                <a:shade val="30000"/>
                <a:satMod val="200000"/>
                <a:alpha val="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72A40-13CE-42F7-8CB7-17649487D67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81ADF2-EC92-4A07-80A7-2D801A121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hnick.com.ua/archives/4822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100formul.ru/img/foto45.jpg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21.jpeg"/><Relationship Id="rId16" Type="http://schemas.openxmlformats.org/officeDocument/2006/relationships/image" Target="http://100formul.ru/img/foto5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http://100formul.ru/img/foto52.jpg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image" Target="http://2.ukrintschool.org.ua/moodle/file.php?file=/32/uploader/5_Formuli_dla_znahodjenna_plo__trikutnika_/img034.jpg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7200" b="1" smtClean="0">
                <a:solidFill>
                  <a:srgbClr val="002060"/>
                </a:solidFill>
                <a:latin typeface="Monotype Corsiva" pitchFamily="66" charset="0"/>
              </a:rPr>
              <a:t>Площі </a:t>
            </a:r>
            <a:br>
              <a:rPr lang="uk-UA" sz="72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7200" b="1" smtClean="0">
                <a:solidFill>
                  <a:srgbClr val="002060"/>
                </a:solidFill>
                <a:latin typeface="Monotype Corsiva" pitchFamily="66" charset="0"/>
              </a:rPr>
              <a:t>многокутників</a:t>
            </a:r>
            <a:endParaRPr lang="ru-RU" sz="7200" b="1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1196975"/>
            <a:ext cx="6480175" cy="3024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D:\Марина\урок математики\трикутник\відкритий урок\будинки\de04c2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32263"/>
            <a:ext cx="29940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Проект «Едем» -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ботанічний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сад в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графстві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Корнуолл, 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Великобританії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Monotype Corsiva" pitchFamily="66" charset="0"/>
              </a:rPr>
              <a:t>Будинок-равлик в Софії.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67627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Наутілус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незвичайний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будинок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біоорганічному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стилі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побудований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передмісті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Мехіко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в 2006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році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3315" name="Picture 2" descr="D:\Марина\урок математики\трикутник\відкритий урок\будинки\neobichnoydom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85938"/>
            <a:ext cx="7620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Житловий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комплекс Habitat-67. Монреаль, Канада</a:t>
            </a:r>
          </a:p>
        </p:txBody>
      </p:sp>
      <p:pic>
        <p:nvPicPr>
          <p:cNvPr id="14339" name="Picture 2" descr="D:\Марина\урок математики\трикутник\відкритий урок\будинки\neobichnoydom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50950"/>
            <a:ext cx="7475538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Національна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бібліотека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Мінську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5363" name="Picture 2" descr="D:\Марина\урок математики\трикутник\відкритий урок\будинки\neobichnoydom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09700"/>
            <a:ext cx="7620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Кубічні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будинку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 Роттердам,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Нідерланди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6387" name="Picture 2" descr="D:\Марина\урок математики\трикутник\відкритий урок\будинки\neobichnoydom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72596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Музей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мистецтв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Граці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Австрія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7411" name="Picture 2" descr="D:\Марина\урок математики\трикутник\відкритий урок\будинки\neobichnoydom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17035"/>
            <a:ext cx="8461448" cy="564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Музей 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Ripley's Believe It or Not!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районі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Ніагарського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водоспаду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Канаді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8435" name="Picture 2" descr="D:\Марина\урок математики\трикутник\відкритий урок\будинки\neobichnoydom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954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Вілла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П’єра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Кардена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(</a:t>
            </a:r>
            <a:r>
              <a:rPr lang="en-US" b="1" u="sng" dirty="0" err="1" smtClean="0">
                <a:solidFill>
                  <a:srgbClr val="002060"/>
                </a:solidFill>
                <a:latin typeface="Monotype Corsiva" pitchFamily="66" charset="0"/>
                <a:hlinkClick r:id="rId2"/>
              </a:rPr>
              <a:t>Palais</a:t>
            </a:r>
            <a:r>
              <a:rPr lang="en-US" b="1" u="sng" dirty="0" smtClean="0">
                <a:solidFill>
                  <a:srgbClr val="002060"/>
                </a:solidFill>
                <a:latin typeface="Monotype Corsiva" pitchFamily="66" charset="0"/>
                <a:hlinkClick r:id="rId2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Monotype Corsiva" pitchFamily="66" charset="0"/>
                <a:hlinkClick r:id="rId2"/>
              </a:rPr>
              <a:t>Bulles</a:t>
            </a:r>
            <a:r>
              <a:rPr lang="en-US" b="1" dirty="0" smtClean="0">
                <a:solidFill>
                  <a:srgbClr val="002060"/>
                </a:solidFill>
                <a:latin typeface="Monotype Corsiva" pitchFamily="66" charset="0"/>
              </a:rPr>
              <a:t>)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у Каннах.</a:t>
            </a:r>
          </a:p>
        </p:txBody>
      </p:sp>
      <p:pic>
        <p:nvPicPr>
          <p:cNvPr id="19459" name="Picture 2" descr="D:\Марина\урок математики\трикутник\відкритий урок\будинки\neobichnoydom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98600"/>
            <a:ext cx="7620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2060"/>
                </a:solidFill>
                <a:latin typeface="Monotype Corsiva" pitchFamily="66" charset="0"/>
              </a:rPr>
              <a:t>Правильні відповіді</a:t>
            </a:r>
            <a:endParaRPr lang="ru-RU" b="1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1628775"/>
          <a:ext cx="7777163" cy="2416176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3138"/>
                <a:gridCol w="971550"/>
                <a:gridCol w="973137"/>
                <a:gridCol w="971550"/>
                <a:gridCol w="971550"/>
                <a:gridCol w="973138"/>
              </a:tblGrid>
              <a:tr h="120808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08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050" marR="640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2" name="Picture 289" descr="D:\Марина\зображення\Кліп арт\Мультяшні малюнки\1\AG0031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157788"/>
            <a:ext cx="11525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uk-UA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i="1" dirty="0" smtClean="0"/>
              <a:t> </a:t>
            </a:r>
            <a:r>
              <a:rPr lang="en-US" i="1" dirty="0" smtClean="0"/>
              <a:t>      </a:t>
            </a:r>
            <a:r>
              <a:rPr lang="uk-UA" sz="4400" b="1" i="1" dirty="0" smtClean="0">
                <a:solidFill>
                  <a:srgbClr val="002060"/>
                </a:solidFill>
                <a:latin typeface="Monotype Corsiva" pitchFamily="66" charset="0"/>
              </a:rPr>
              <a:t>Геометрія безмежно різноманітна </a:t>
            </a:r>
          </a:p>
          <a:p>
            <a:pPr eaLnBrk="1" hangingPunct="1">
              <a:buFont typeface="Arial" charset="0"/>
              <a:buNone/>
            </a:pPr>
            <a:r>
              <a:rPr lang="uk-UA" sz="4400" b="1" i="1" dirty="0" smtClean="0">
                <a:solidFill>
                  <a:srgbClr val="002060"/>
                </a:solidFill>
                <a:latin typeface="Monotype Corsiva" pitchFamily="66" charset="0"/>
              </a:rPr>
              <a:t>і міститься в усьому. </a:t>
            </a:r>
          </a:p>
          <a:p>
            <a:pPr eaLnBrk="1" hangingPunct="1">
              <a:buFont typeface="Arial" charset="0"/>
              <a:buNone/>
            </a:pPr>
            <a:r>
              <a:rPr lang="uk-UA" sz="4400" b="1" i="1" dirty="0" smtClean="0">
                <a:solidFill>
                  <a:srgbClr val="002060"/>
                </a:solidFill>
              </a:rPr>
              <a:t>                                                </a:t>
            </a:r>
            <a:r>
              <a:rPr lang="uk-UA" b="1" i="1" dirty="0" smtClean="0">
                <a:solidFill>
                  <a:srgbClr val="002060"/>
                </a:solidFill>
              </a:rPr>
              <a:t>М. Яругін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i="1" dirty="0" smtClean="0"/>
              <a:t>                                                                                                                                                 </a:t>
            </a:r>
            <a:endParaRPr lang="ru-RU" dirty="0" smtClean="0"/>
          </a:p>
        </p:txBody>
      </p:sp>
      <p:pic>
        <p:nvPicPr>
          <p:cNvPr id="3076" name="Picture 5" descr="D:\Марина\урок математики\трикутник\відкритий урок\будинки\imag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1075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24088" y="188913"/>
          <a:ext cx="4697361" cy="6192415"/>
        </p:xfrm>
        <a:graphic>
          <a:graphicData uri="http://schemas.openxmlformats.org/drawingml/2006/table">
            <a:tbl>
              <a:tblPr/>
              <a:tblGrid>
                <a:gridCol w="2673188"/>
                <a:gridCol w="2024173"/>
              </a:tblGrid>
              <a:tr h="1489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alibri"/>
                          <a:ea typeface="Calibri"/>
                          <a:cs typeface="Times New Roman"/>
                        </a:rPr>
                        <a:t>Трикутник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S =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S = pr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alibri"/>
                          <a:ea typeface="Calibri"/>
                          <a:cs typeface="Times New Roman"/>
                        </a:rPr>
                        <a:t>Ромб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S = ah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S =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Calibri"/>
                          <a:ea typeface="Calibri"/>
                          <a:cs typeface="Times New Roman"/>
                        </a:rPr>
                        <a:t>Квадрат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 = a</a:t>
                      </a:r>
                      <a:r>
                        <a:rPr lang="en-US" sz="13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 =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Calibri"/>
                          <a:ea typeface="Calibri"/>
                          <a:cs typeface="Times New Roman"/>
                        </a:rPr>
                        <a:t>Паралелограм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 = ah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Calibri"/>
                          <a:ea typeface="Calibri"/>
                          <a:cs typeface="Times New Roman"/>
                        </a:rPr>
                        <a:t>Прямокутник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 = ab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alibri"/>
                          <a:ea typeface="Calibri"/>
                          <a:cs typeface="Times New Roman"/>
                        </a:rPr>
                        <a:t>Трапеція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S =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02" marR="61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29" name="Рисунок 1" descr="http://100formul.ru/img/foto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3375"/>
            <a:ext cx="942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11" descr="http://2.ukrintschool.org.ua/moodle/file.php?file=/32/uploader/5_Formuli_dla_znahodjenna_plo__trikutnika_/img03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08400" y="404813"/>
            <a:ext cx="1027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33375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Рисунок 10" descr="Площадь ром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1844675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8" descr="http://100formul.ru/img/foto45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555875" y="1844675"/>
            <a:ext cx="657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213100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6" descr="http://100formul.ru/img/foto52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203575" y="28527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205038"/>
            <a:ext cx="30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Рисунок 19" descr="Площадь паралллелограмм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3717032"/>
            <a:ext cx="6270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Рисунок 22" descr="Площадь прямоугольни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450912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2" descr="http://100formul.ru/img/foto53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3203848" y="5517232"/>
            <a:ext cx="8937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516563"/>
            <a:ext cx="485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3659187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  <a:t>На малюнку зображено клумбу, що має форму рівностороннього трикутника,  площею 9м</a:t>
            </a:r>
            <a:r>
              <a:rPr lang="uk-UA" sz="3200" b="1" baseline="3000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  <a:t>.  Вона складається з 9 маленьких клумб (рівносторонніх трикутників). Яку площу потрібно засадити гортензіями?  (замальована частина фігури).</a:t>
            </a:r>
            <a:b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32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200" b="1" smtClean="0"/>
              <a:t> </a:t>
            </a:r>
            <a:r>
              <a:rPr lang="uk-UA" sz="3200" b="1" smtClean="0">
                <a:solidFill>
                  <a:srgbClr val="C00000"/>
                </a:solidFill>
              </a:rPr>
              <a:t>А: 1м</a:t>
            </a:r>
            <a:r>
              <a:rPr lang="uk-UA" sz="3200" b="1" baseline="30000" smtClean="0">
                <a:solidFill>
                  <a:srgbClr val="C00000"/>
                </a:solidFill>
              </a:rPr>
              <a:t>2</a:t>
            </a:r>
            <a:r>
              <a:rPr lang="uk-UA" sz="3200" b="1" smtClean="0">
                <a:solidFill>
                  <a:srgbClr val="C00000"/>
                </a:solidFill>
              </a:rPr>
              <a:t>       Б: 4м</a:t>
            </a:r>
            <a:r>
              <a:rPr lang="uk-UA" sz="3200" b="1" baseline="30000" smtClean="0">
                <a:solidFill>
                  <a:srgbClr val="C00000"/>
                </a:solidFill>
              </a:rPr>
              <a:t>2            </a:t>
            </a:r>
            <a:r>
              <a:rPr lang="uk-UA" sz="3200" b="1" smtClean="0">
                <a:solidFill>
                  <a:srgbClr val="C00000"/>
                </a:solidFill>
              </a:rPr>
              <a:t> В: 5м</a:t>
            </a:r>
            <a:r>
              <a:rPr lang="uk-UA" sz="3200" b="1" baseline="30000" smtClean="0">
                <a:solidFill>
                  <a:srgbClr val="C00000"/>
                </a:solidFill>
              </a:rPr>
              <a:t>2</a:t>
            </a:r>
            <a:r>
              <a:rPr lang="uk-UA" sz="3200" b="1" smtClean="0">
                <a:solidFill>
                  <a:srgbClr val="C00000"/>
                </a:solidFill>
              </a:rPr>
              <a:t>           Г: 6м</a:t>
            </a:r>
            <a:r>
              <a:rPr lang="uk-UA" sz="3200" b="1" baseline="30000" smtClean="0">
                <a:solidFill>
                  <a:srgbClr val="C00000"/>
                </a:solidFill>
              </a:rPr>
              <a:t>2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b="1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3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581525"/>
            <a:ext cx="2603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2" name="Picture 33" descr="D:\Марина\урок математики\трикутник\відкритий урок\будинки\images (2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05375"/>
            <a:ext cx="2343150" cy="195262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0597"/>
            <a:ext cx="1669565" cy="16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smtClean="0">
                <a:solidFill>
                  <a:srgbClr val="002060"/>
                </a:solidFill>
                <a:latin typeface="Monotype Corsiva" pitchFamily="66" charset="0"/>
              </a:rPr>
              <a:t>Гортензія Лепот </a:t>
            </a: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(1723 - 1788)</a:t>
            </a:r>
          </a:p>
        </p:txBody>
      </p:sp>
      <p:pic>
        <p:nvPicPr>
          <p:cNvPr id="23556" name="Picture 2" descr="http://images.astronet.ru/pubd/2009/04/21/0001234470/astro_w_html_742e9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3399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4" descr="Картинки по запросу Гортензії Леп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3673475" cy="243840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7" name="Picture 6" descr="Картинки по запросу Гортензії Лепо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857628"/>
            <a:ext cx="2627312" cy="2759075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8" name="Picture 8" descr="Картинки по запросу Гортензії Лепо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929066"/>
            <a:ext cx="3273428" cy="266065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2060"/>
                </a:solidFill>
                <a:latin typeface="Monotype Corsiva" pitchFamily="66" charset="0"/>
              </a:rPr>
              <a:t>Клумбу, що має форму паралелограма, потрібно засадити  нарцисами(зафарбовану частину ) і  тюльпанами (не зафарбовану). Площа клумби 6м</a:t>
            </a:r>
            <a:r>
              <a:rPr lang="uk-UA" sz="2800" b="1" baseline="3000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uk-UA" sz="2800" b="1" smtClean="0">
                <a:solidFill>
                  <a:srgbClr val="002060"/>
                </a:solidFill>
                <a:latin typeface="Monotype Corsiva" pitchFamily="66" charset="0"/>
              </a:rPr>
              <a:t>.   Визначте, яку площу клумби потрібно засадити нарцисами? 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2457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36838"/>
            <a:ext cx="49291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580" name="Picture 33" descr="D:\Марина\урок математики\трикутник\відкритий урок\будинки\images (2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05375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художній парк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624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603" name="Picture 4" descr="Картинки по запросу художній парк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14313"/>
            <a:ext cx="43703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5604" name="Picture 6" descr="Картинки по запросу художній пар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33056"/>
            <a:ext cx="40370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605" name="Picture 5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6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7" name="AutoShape 8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8" name="AutoShape 10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6629" name="Picture 12" descr="Картинки по запросу художній парк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4221163"/>
            <a:ext cx="3171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630" name="AutoShape 14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1" name="AutoShape 16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2" name="AutoShape 18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3" name="AutoShape 20" descr="Картинки по запросу художній пар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6634" name="Picture 22" descr="Картинки по запросу художній парк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01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35" name="Picture 24" descr="Картинки по запросу художній пар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133600"/>
            <a:ext cx="32400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36" name="Picture 12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:\Татко\робота+машина\DSC02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6407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051050" y="1268413"/>
            <a:ext cx="4956175" cy="4105275"/>
            <a:chOff x="2421" y="3969"/>
            <a:chExt cx="5309" cy="4696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 flipH="1">
              <a:off x="3882" y="4345"/>
              <a:ext cx="10" cy="19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2755" y="4194"/>
              <a:ext cx="2268" cy="2268"/>
              <a:chOff x="2755" y="4194"/>
              <a:chExt cx="2268" cy="2268"/>
            </a:xfrm>
          </p:grpSpPr>
          <p:sp>
            <p:nvSpPr>
              <p:cNvPr id="28704" name="Line 5"/>
              <p:cNvSpPr>
                <a:spLocks noChangeShapeType="1"/>
              </p:cNvSpPr>
              <p:nvPr/>
            </p:nvSpPr>
            <p:spPr bwMode="auto">
              <a:xfrm rot="1800000">
                <a:off x="3321" y="4194"/>
                <a:ext cx="0" cy="2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5" name="Line 6"/>
              <p:cNvSpPr>
                <a:spLocks noChangeShapeType="1"/>
              </p:cNvSpPr>
              <p:nvPr/>
            </p:nvSpPr>
            <p:spPr bwMode="auto">
              <a:xfrm rot="5400000">
                <a:off x="3889" y="5183"/>
                <a:ext cx="0" cy="2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77" name="Group 7"/>
            <p:cNvGrpSpPr>
              <a:grpSpLocks/>
            </p:cNvGrpSpPr>
            <p:nvPr/>
          </p:nvGrpSpPr>
          <p:grpSpPr bwMode="auto">
            <a:xfrm rot="10800000">
              <a:off x="3887" y="4201"/>
              <a:ext cx="2268" cy="2268"/>
              <a:chOff x="2765" y="4194"/>
              <a:chExt cx="2268" cy="2268"/>
            </a:xfrm>
          </p:grpSpPr>
          <p:sp>
            <p:nvSpPr>
              <p:cNvPr id="28702" name="Line 8"/>
              <p:cNvSpPr>
                <a:spLocks noChangeShapeType="1"/>
              </p:cNvSpPr>
              <p:nvPr/>
            </p:nvSpPr>
            <p:spPr bwMode="auto">
              <a:xfrm rot="1800000">
                <a:off x="3321" y="4194"/>
                <a:ext cx="0" cy="2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3" name="Line 9"/>
              <p:cNvSpPr>
                <a:spLocks noChangeShapeType="1"/>
              </p:cNvSpPr>
              <p:nvPr/>
            </p:nvSpPr>
            <p:spPr bwMode="auto">
              <a:xfrm rot="5400000">
                <a:off x="3899" y="5230"/>
                <a:ext cx="0" cy="2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78" name="Line 10"/>
            <p:cNvSpPr>
              <a:spLocks noChangeShapeType="1"/>
            </p:cNvSpPr>
            <p:nvPr/>
          </p:nvSpPr>
          <p:spPr bwMode="auto">
            <a:xfrm rot="19800000" flipV="1">
              <a:off x="3322" y="6179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Line 11"/>
            <p:cNvSpPr>
              <a:spLocks noChangeShapeType="1"/>
            </p:cNvSpPr>
            <p:nvPr/>
          </p:nvSpPr>
          <p:spPr bwMode="auto">
            <a:xfrm rot="16200000" flipV="1">
              <a:off x="3890" y="5190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 rot="10800000" flipV="1">
              <a:off x="3898" y="6172"/>
              <a:ext cx="2268" cy="2268"/>
              <a:chOff x="2755" y="4194"/>
              <a:chExt cx="2268" cy="2268"/>
            </a:xfrm>
          </p:grpSpPr>
          <p:sp>
            <p:nvSpPr>
              <p:cNvPr id="28700" name="Line 13"/>
              <p:cNvSpPr>
                <a:spLocks noChangeShapeType="1"/>
              </p:cNvSpPr>
              <p:nvPr/>
            </p:nvSpPr>
            <p:spPr bwMode="auto">
              <a:xfrm rot="1800000">
                <a:off x="3321" y="4194"/>
                <a:ext cx="0" cy="2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1" name="Line 14"/>
              <p:cNvSpPr>
                <a:spLocks noChangeShapeType="1"/>
              </p:cNvSpPr>
              <p:nvPr/>
            </p:nvSpPr>
            <p:spPr bwMode="auto">
              <a:xfrm rot="5400000">
                <a:off x="3889" y="5183"/>
                <a:ext cx="0" cy="2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rot="1808130" flipV="1">
              <a:off x="5596" y="4205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 rot="19808130" flipV="1">
              <a:off x="6736" y="4205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Line 17"/>
            <p:cNvSpPr>
              <a:spLocks noChangeShapeType="1"/>
            </p:cNvSpPr>
            <p:nvPr/>
          </p:nvSpPr>
          <p:spPr bwMode="auto">
            <a:xfrm rot="12608130" flipV="1">
              <a:off x="6735" y="6177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18"/>
            <p:cNvSpPr>
              <a:spLocks noChangeShapeType="1"/>
            </p:cNvSpPr>
            <p:nvPr/>
          </p:nvSpPr>
          <p:spPr bwMode="auto">
            <a:xfrm rot="9008130" flipV="1">
              <a:off x="5595" y="6177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19"/>
            <p:cNvSpPr>
              <a:spLocks noChangeShapeType="1"/>
            </p:cNvSpPr>
            <p:nvPr/>
          </p:nvSpPr>
          <p:spPr bwMode="auto">
            <a:xfrm rot="1808130" flipV="1">
              <a:off x="4041" y="4194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Line 20"/>
            <p:cNvSpPr>
              <a:spLocks noChangeShapeType="1"/>
            </p:cNvSpPr>
            <p:nvPr/>
          </p:nvSpPr>
          <p:spPr bwMode="auto">
            <a:xfrm rot="1808130" flipV="1">
              <a:off x="4805" y="4145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Line 21"/>
            <p:cNvSpPr>
              <a:spLocks noChangeShapeType="1"/>
            </p:cNvSpPr>
            <p:nvPr/>
          </p:nvSpPr>
          <p:spPr bwMode="auto">
            <a:xfrm rot="19800000" flipV="1">
              <a:off x="4041" y="6174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Line 22"/>
            <p:cNvSpPr>
              <a:spLocks noChangeShapeType="1"/>
            </p:cNvSpPr>
            <p:nvPr/>
          </p:nvSpPr>
          <p:spPr bwMode="auto">
            <a:xfrm rot="19800000" flipV="1">
              <a:off x="4761" y="6174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Line 23"/>
            <p:cNvSpPr>
              <a:spLocks noChangeShapeType="1"/>
            </p:cNvSpPr>
            <p:nvPr/>
          </p:nvSpPr>
          <p:spPr bwMode="auto">
            <a:xfrm rot="19808130" flipV="1">
              <a:off x="5952" y="5561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Line 24"/>
            <p:cNvSpPr>
              <a:spLocks noChangeShapeType="1"/>
            </p:cNvSpPr>
            <p:nvPr/>
          </p:nvSpPr>
          <p:spPr bwMode="auto">
            <a:xfrm rot="19808130" flipV="1">
              <a:off x="6368" y="4840"/>
              <a:ext cx="0" cy="2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Rectangle 25"/>
            <p:cNvSpPr>
              <a:spLocks noChangeArrowheads="1"/>
            </p:cNvSpPr>
            <p:nvPr/>
          </p:nvSpPr>
          <p:spPr bwMode="auto">
            <a:xfrm>
              <a:off x="3699" y="6139"/>
              <a:ext cx="179" cy="1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692" name="Text Box 26"/>
            <p:cNvSpPr txBox="1">
              <a:spLocks noChangeArrowheads="1"/>
            </p:cNvSpPr>
            <p:nvPr/>
          </p:nvSpPr>
          <p:spPr bwMode="auto">
            <a:xfrm>
              <a:off x="2421" y="599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A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3" name="Text Box 27"/>
            <p:cNvSpPr txBox="1">
              <a:spLocks noChangeArrowheads="1"/>
            </p:cNvSpPr>
            <p:nvPr/>
          </p:nvSpPr>
          <p:spPr bwMode="auto">
            <a:xfrm>
              <a:off x="3544" y="3979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B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4" name="Text Box 28"/>
            <p:cNvSpPr txBox="1">
              <a:spLocks noChangeArrowheads="1"/>
            </p:cNvSpPr>
            <p:nvPr/>
          </p:nvSpPr>
          <p:spPr bwMode="auto">
            <a:xfrm>
              <a:off x="5872" y="3969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C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5" name="Text Box 29"/>
            <p:cNvSpPr txBox="1">
              <a:spLocks noChangeArrowheads="1"/>
            </p:cNvSpPr>
            <p:nvPr/>
          </p:nvSpPr>
          <p:spPr bwMode="auto">
            <a:xfrm>
              <a:off x="4812" y="5864"/>
              <a:ext cx="540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6" name="Text Box 30"/>
            <p:cNvSpPr txBox="1">
              <a:spLocks noChangeArrowheads="1"/>
            </p:cNvSpPr>
            <p:nvPr/>
          </p:nvSpPr>
          <p:spPr bwMode="auto">
            <a:xfrm>
              <a:off x="6130" y="812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E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7" name="Text Box 31"/>
            <p:cNvSpPr txBox="1">
              <a:spLocks noChangeArrowheads="1"/>
            </p:cNvSpPr>
            <p:nvPr/>
          </p:nvSpPr>
          <p:spPr bwMode="auto">
            <a:xfrm>
              <a:off x="3468" y="811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F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8" name="Text Box 32"/>
            <p:cNvSpPr txBox="1">
              <a:spLocks noChangeArrowheads="1"/>
            </p:cNvSpPr>
            <p:nvPr/>
          </p:nvSpPr>
          <p:spPr bwMode="auto">
            <a:xfrm>
              <a:off x="7190" y="6081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G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  <p:sp>
          <p:nvSpPr>
            <p:cNvPr id="28699" name="Text Box 33"/>
            <p:cNvSpPr txBox="1">
              <a:spLocks noChangeArrowheads="1"/>
            </p:cNvSpPr>
            <p:nvPr/>
          </p:nvSpPr>
          <p:spPr bwMode="auto">
            <a:xfrm>
              <a:off x="3887" y="594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2060"/>
                  </a:solidFill>
                  <a:latin typeface="Calibri" pitchFamily="34" charset="0"/>
                </a:rPr>
                <a:t>H</a:t>
              </a:r>
              <a:endParaRPr lang="ru-RU" sz="20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Картинки по запросу вуличні світильни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924175"/>
            <a:ext cx="2519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699" name="Заголовок 3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2433637"/>
          </a:xfrm>
        </p:spPr>
        <p:txBody>
          <a:bodyPr/>
          <a:lstStyle/>
          <a:p>
            <a:r>
              <a:rPr lang="uk-UA" sz="2800" b="1" smtClean="0">
                <a:latin typeface="Monotype Corsiva" pitchFamily="66" charset="0"/>
              </a:rPr>
              <a:t/>
            </a:r>
            <a:br>
              <a:rPr lang="uk-UA" sz="2800" b="1" smtClean="0">
                <a:latin typeface="Monotype Corsiva" pitchFamily="66" charset="0"/>
              </a:rPr>
            </a:br>
            <a:r>
              <a:rPr lang="uk-UA" sz="2800" b="1" smtClean="0">
                <a:solidFill>
                  <a:srgbClr val="002060"/>
                </a:solidFill>
                <a:latin typeface="Monotype Corsiva" pitchFamily="66" charset="0"/>
              </a:rPr>
              <a:t>У ліхтаря скляні вставки мають форму рівнобічної трапеції, у якої паралельні сторони дорівнюють 5см і 15см, бічні сторони 10см, гострий кут 30º.  Скільки потрібно скла  для  4 вставок у ліхтарі?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9700" name="Picture 4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476670"/>
          <a:ext cx="6502097" cy="5345642"/>
        </p:xfrm>
        <a:graphic>
          <a:graphicData uri="http://schemas.openxmlformats.org/drawingml/2006/table">
            <a:tbl>
              <a:tblPr/>
              <a:tblGrid>
                <a:gridCol w="1748749"/>
                <a:gridCol w="1748749"/>
                <a:gridCol w="1525903"/>
                <a:gridCol w="1478696"/>
              </a:tblGrid>
              <a:tr h="597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Вид роботи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Бали 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5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Робота в парах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Знання формул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600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бали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 кімнати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48м</a:t>
                      </a:r>
                      <a:r>
                        <a:rPr lang="uk-UA" sz="1600" i="1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 «кубика»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0,48м</a:t>
                      </a:r>
                      <a:r>
                        <a:rPr lang="uk-UA" sz="1600" i="1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бали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 «кубиків»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2бали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 метрів плінтуса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28м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1бал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Додаткова задача</a:t>
                      </a:r>
                      <a:endParaRPr lang="ru-RU" sz="1600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200см</a:t>
                      </a:r>
                      <a:r>
                        <a:rPr lang="uk-UA" sz="1600" i="1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2бали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7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Додатковий </a:t>
                      </a:r>
                      <a:r>
                        <a:rPr lang="uk-UA" sz="160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 </a:t>
                      </a:r>
                      <a:r>
                        <a:rPr lang="uk-UA" sz="16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активну участь на уроці)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600" i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або 2 бали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>
                          <a:solidFill>
                            <a:srgbClr val="00206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Разом:</a:t>
                      </a:r>
                      <a:endParaRPr lang="ru-RU" sz="1600" i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600" i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балів</a:t>
                      </a:r>
                      <a:endParaRPr lang="ru-RU" sz="1600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0157"/>
            <a:ext cx="1619672" cy="177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Портрет Вільгельма Уде</a:t>
            </a:r>
            <a:b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1910рік</a:t>
            </a:r>
          </a:p>
        </p:txBody>
      </p:sp>
      <p:pic>
        <p:nvPicPr>
          <p:cNvPr id="4099" name="Picture 2" descr="Картинки по запросу кубізм пікасс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2" y="1643050"/>
            <a:ext cx="40846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428624" y="274638"/>
            <a:ext cx="6519639" cy="4738687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Домашнє завдання</a:t>
            </a:r>
            <a:r>
              <a:rPr lang="uk-UA" b="1" dirty="0" smtClean="0">
                <a:solidFill>
                  <a:srgbClr val="333333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333333"/>
                </a:solidFill>
                <a:latin typeface="Arial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Повторити §15-19, розв’язати тести на ст. 161. </a:t>
            </a:r>
            <a:br>
              <a:rPr lang="uk-UA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Творче завдання: намалювати будинок мрії.</a:t>
            </a:r>
            <a:r>
              <a:rPr lang="uk-UA" sz="6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60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1747" name="Picture 5" descr="D:\леся( мамина)\Леся\Леся\коледж\картинки\навчання\45185870_1227605291_stud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40" t="3522" r="22639" b="3145"/>
          <a:stretch>
            <a:fillRect/>
          </a:stretch>
        </p:blipFill>
        <p:spPr bwMode="auto">
          <a:xfrm>
            <a:off x="6660232" y="2708920"/>
            <a:ext cx="18002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Картина Пабло Пікассо </a:t>
            </a:r>
            <a:b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i="1" smtClean="0">
                <a:solidFill>
                  <a:srgbClr val="002060"/>
                </a:solidFill>
                <a:latin typeface="Monotype Corsiva" pitchFamily="66" charset="0"/>
              </a:rPr>
              <a:t>Скрипка та гітара</a:t>
            </a:r>
            <a:r>
              <a:rPr lang="ru-RU" b="1" smtClean="0">
                <a:solidFill>
                  <a:srgbClr val="002060"/>
                </a:solidFill>
                <a:latin typeface="Monotype Corsiva" pitchFamily="66" charset="0"/>
              </a:rPr>
              <a:t> (1913)</a:t>
            </a:r>
          </a:p>
        </p:txBody>
      </p:sp>
      <p:sp>
        <p:nvSpPr>
          <p:cNvPr id="5123" name="AutoShape 4" descr="https://encrypted-tbn3.gstatic.com/images?q=tbn:ANd9GcQVbhU1_LDBvqgf2z9Ff0XSWM17w2WPSmA26m3XrHE-4KWlF9a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5124" name="Picture 6" descr="Картина Пабло Пікассо Скрипка та гітара 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628775"/>
            <a:ext cx="3806825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5" name="Picture 5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2605"/>
            <a:ext cx="1596589" cy="157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7338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/>
            </a:r>
            <a:br>
              <a:rPr lang="ru-RU" sz="4000" b="1" smtClean="0">
                <a:latin typeface="Monotype Corsiva" pitchFamily="66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Monotype Corsiva" pitchFamily="66" charset="0"/>
              </a:rPr>
              <a:t>Графіка в стилі  кубізму</a:t>
            </a:r>
            <a:br>
              <a:rPr lang="ru-RU" sz="40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Monotype Corsiva" pitchFamily="66" charset="0"/>
              </a:rPr>
              <a:t> (Жорж Брак, Пабло Пікассо)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2" descr="http://www.weblancer.net/download/1106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1529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8" name="Picture 5" descr="D:\Марина\урок математики\трикутник\відкритий урок\будинки\images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0597"/>
            <a:ext cx="1669565" cy="16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260350"/>
          <a:ext cx="7992890" cy="6107430"/>
        </p:xfrm>
        <a:graphic>
          <a:graphicData uri="http://schemas.openxmlformats.org/drawingml/2006/table">
            <a:tbl>
              <a:tblPr/>
              <a:tblGrid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  <a:gridCol w="470170"/>
              </a:tblGrid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щ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і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040"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457" name="Picture 5" descr="D:\Марина\зображення\Кліп арт\Мультяшні малюнки\1\AG00315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300663"/>
            <a:ext cx="1038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Публічна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бібліотека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Канзас-Сіті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, США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5" name="Содержимое 3" descr="neobichnoydom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928670"/>
            <a:ext cx="8361362" cy="5588000"/>
          </a:xfrm>
          <a:prstGeom prst="snip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498600"/>
          </a:xfrm>
        </p:spPr>
        <p:txBody>
          <a:bodyPr/>
          <a:lstStyle/>
          <a:p>
            <a:pPr eaLnBrk="1" hangingPunct="1"/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Атоміум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в Брюсселі, Бельгія. Було спроектовано до відкриття всесвітньої виставки 1958 архітектором Андре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Ватеркейном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як символ атомного століття і мирного використання атомної енергії і побудований під керівництвом архітекторів Андре і Мішеля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Полак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uk-UA" sz="16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9219" name="Содержимое 3" descr="neobichn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600200"/>
            <a:ext cx="5562600" cy="5257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68357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Monotype Corsiva" pitchFamily="66" charset="0"/>
              </a:rPr>
              <a:t>Перевернутий будинок у Шімбарке, Польща.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413</Words>
  <Application>Microsoft Office PowerPoint</Application>
  <PresentationFormat>Экран (4:3)</PresentationFormat>
  <Paragraphs>207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Специальное оформление</vt:lpstr>
      <vt:lpstr>Площі  многокутників</vt:lpstr>
      <vt:lpstr> </vt:lpstr>
      <vt:lpstr>Портрет Вільгельма Уде 1910рік</vt:lpstr>
      <vt:lpstr>Картина Пабло Пікассо  Скрипка та гітара (1913)</vt:lpstr>
      <vt:lpstr> Графіка в стилі  кубізму  (Жорж Брак, Пабло Пікассо) </vt:lpstr>
      <vt:lpstr>Слайд 6</vt:lpstr>
      <vt:lpstr>Публічна бібліотека в Канзас-Сіті, США </vt:lpstr>
      <vt:lpstr>Атоміум в Брюсселі, Бельгія. Було спроектовано до відкриття всесвітньої виставки 1958 архітектором Андре Ватеркейном як символ атомного століття і мирного використання атомної енергії і побудований під керівництвом архітекторів Андре і Мішеля Полак.   </vt:lpstr>
      <vt:lpstr>Перевернутий будинок у Шімбарке, Польща.</vt:lpstr>
      <vt:lpstr>Проект «Едем» - ботанічний сад в графстві Корнуолл, у Великобританії.</vt:lpstr>
      <vt:lpstr>Будинок-равлик в Софії.</vt:lpstr>
      <vt:lpstr>Наутілус - незвичайний будинок у біоорганічному стилі, побудований у передмісті Мехіко в 2006 році.</vt:lpstr>
      <vt:lpstr>Житловий комплекс Habitat-67. Монреаль, Канада</vt:lpstr>
      <vt:lpstr>Національна бібліотека в Мінську.</vt:lpstr>
      <vt:lpstr>Кубічні будинку. Роттердам, Нідерланди.</vt:lpstr>
      <vt:lpstr>Музей мистецтв у Граці, Австрія.</vt:lpstr>
      <vt:lpstr>Музей Ripley's Believe It or Not! в районі Ніагарського водоспаду в Канаді.</vt:lpstr>
      <vt:lpstr>Вілла П’єра Кардена (Palais Bulles) у Каннах.</vt:lpstr>
      <vt:lpstr>Правильні відповіді</vt:lpstr>
      <vt:lpstr>Слайд 20</vt:lpstr>
      <vt:lpstr> На малюнку зображено клумбу, що має форму рівностороннього трикутника,  площею 9м2.  Вона складається з 9 маленьких клумб (рівносторонніх трикутників). Яку площу потрібно засадити гортензіями?  (замальована частина фігури).   А: 1м2       Б: 4м2             В: 5м2           Г: 6м2 </vt:lpstr>
      <vt:lpstr>Гортензія Лепот (1723 - 1788)</vt:lpstr>
      <vt:lpstr>Клумбу, що має форму паралелограма, потрібно засадити  нарцисами(зафарбовану частину ) і  тюльпанами (не зафарбовану). Площа клумби 6м2.   Визначте, яку площу клумби потрібно засадити нарцисами?  </vt:lpstr>
      <vt:lpstr>Слайд 24</vt:lpstr>
      <vt:lpstr>Слайд 25</vt:lpstr>
      <vt:lpstr>Слайд 26</vt:lpstr>
      <vt:lpstr>Слайд 27</vt:lpstr>
      <vt:lpstr> У ліхтаря скляні вставки мають форму рівнобічної трапеції, у якої паралельні сторони дорівнюють 5см і 15см, бічні сторони 10см, гострий кут 30º.  Скільки потрібно скла  для  4 вставок у ліхтарі? </vt:lpstr>
      <vt:lpstr>Слайд 29</vt:lpstr>
      <vt:lpstr>Домашнє завдання Повторити §15-19, розв’язати тести на ст. 161.  Творче завдання: намалювати будинок мрії.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2015-02-21T19:24:58Z</dcterms:created>
  <dcterms:modified xsi:type="dcterms:W3CDTF">2015-02-24T19:39:20Z</dcterms:modified>
</cp:coreProperties>
</file>