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6" r:id="rId3"/>
    <p:sldId id="270" r:id="rId4"/>
    <p:sldId id="271" r:id="rId5"/>
    <p:sldId id="272" r:id="rId6"/>
    <p:sldId id="259" r:id="rId7"/>
    <p:sldId id="260" r:id="rId8"/>
    <p:sldId id="273" r:id="rId9"/>
    <p:sldId id="261" r:id="rId10"/>
    <p:sldId id="274" r:id="rId11"/>
    <p:sldId id="262" r:id="rId12"/>
    <p:sldId id="275" r:id="rId13"/>
    <p:sldId id="263" r:id="rId14"/>
    <p:sldId id="264" r:id="rId15"/>
    <p:sldId id="276" r:id="rId16"/>
    <p:sldId id="277" r:id="rId17"/>
    <p:sldId id="266" r:id="rId18"/>
    <p:sldId id="278" r:id="rId19"/>
    <p:sldId id="267" r:id="rId20"/>
  </p:sldIdLst>
  <p:sldSz cx="9144000" cy="6858000" type="screen4x3"/>
  <p:notesSz cx="6858000" cy="9144000"/>
  <p:custDataLst>
    <p:tags r:id="rId23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84" autoAdjust="0"/>
    <p:restoredTop sz="94660"/>
  </p:normalViewPr>
  <p:slideViewPr>
    <p:cSldViewPr>
      <p:cViewPr>
        <p:scale>
          <a:sx n="75" d="100"/>
          <a:sy n="75" d="100"/>
        </p:scale>
        <p:origin x="-98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35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229431AD-DD0D-4F3A-BC00-A05FE14ED2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7D5DCB8E-DCDA-40BE-A442-612A3CAEF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056531-50EE-4E16-A149-CCAC02472726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5DCB8E-DCDA-40BE-A442-612A3CAEF9F6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5DCB8E-DCDA-40BE-A442-612A3CAEF9F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5DCB8E-DCDA-40BE-A442-612A3CAEF9F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768AA3-B8F4-4FC2-B37A-3B79F297B9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002F1-44B9-4CF3-A751-2A7615CB7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30305-1DA2-4EE0-9B18-7805C1B1F3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DB615-9C93-4C40-9184-527BF2B034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1E42-6AEC-475D-991B-DB2BAAD22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061B-870E-445A-B2F1-D36D762106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F2C98-1D20-43FA-A49D-10C998D98D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AE78C-A1F5-47A0-AEB2-4D5637530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925FF-5BCB-4D8E-8E27-056832F1B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BD988-4C61-481F-9322-A6F2ED1A8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AE9BE-57D0-466F-BD6E-D55B0C1F03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475E"/>
            </a:gs>
            <a:gs pos="100000">
              <a:srgbClr val="0099CC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5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7A3C415C-CD9C-4259-B3F3-C141387893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4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6" grpId="0"/>
      <p:bldP spid="195586" grpId="1"/>
      <p:bldP spid="195586" grpId="2"/>
      <p:bldP spid="195587" grpId="0" build="p">
        <p:tmplLst>
          <p:tmpl lvl="1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4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95587" grpId="1" build="allAtOnce">
        <p:tmplLst>
          <p:tmpl lvl="1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23" presetClass="exit" presetSubtype="32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9558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9558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539750" y="981075"/>
            <a:ext cx="8267700" cy="4076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Австрія</a:t>
            </a:r>
            <a:r>
              <a:rPr lang="ru-RU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72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-</a:t>
            </a:r>
          </a:p>
          <a:p>
            <a:pPr algn="ctr"/>
            <a:r>
              <a:rPr lang="ru-RU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Країна</a:t>
            </a:r>
            <a:r>
              <a:rPr lang="ru-RU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7200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альпійських</a:t>
            </a:r>
            <a:r>
              <a:rPr lang="ru-RU" sz="72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вершин</a:t>
            </a:r>
            <a:endParaRPr lang="ru-RU" sz="72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3075" name="Picture 6" descr="85656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950" y="515778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187950"/>
          </a:xfrm>
        </p:spPr>
        <p:txBody>
          <a:bodyPr/>
          <a:lstStyle/>
          <a:p>
            <a:r>
              <a:rPr lang="uk-UA" sz="2800" dirty="0" smtClean="0"/>
              <a:t> Головна пам'ятка Відня - шедевр готичної </a:t>
            </a:r>
            <a:r>
              <a:rPr lang="uk-UA" sz="2800" dirty="0" smtClean="0"/>
              <a:t>архітектури - собор </a:t>
            </a:r>
            <a:r>
              <a:rPr lang="uk-UA" sz="2800" dirty="0" smtClean="0"/>
              <a:t>Святого Стефана, зведений в 14-15 століттях. Перлиною віденського бароко називають побудований на початку 18 століття палац Бельведер - колишня літня резиденція принца Євгенія Савойського. Інша літня резиденція </a:t>
            </a:r>
            <a:r>
              <a:rPr lang="uk-UA" sz="2800" dirty="0" smtClean="0"/>
              <a:t> </a:t>
            </a:r>
            <a:r>
              <a:rPr lang="uk-UA" sz="2800" dirty="0" smtClean="0"/>
              <a:t>імператорської сім'ї </a:t>
            </a:r>
            <a:r>
              <a:rPr lang="uk-UA" sz="2800" dirty="0" err="1" smtClean="0"/>
              <a:t>Габсбургов</a:t>
            </a:r>
            <a:r>
              <a:rPr lang="uk-UA" sz="2800" dirty="0" smtClean="0"/>
              <a:t> - </a:t>
            </a:r>
            <a:r>
              <a:rPr lang="uk-UA" sz="2800" dirty="0" err="1" smtClean="0"/>
              <a:t>Шенбрунн</a:t>
            </a:r>
            <a:r>
              <a:rPr lang="uk-UA" sz="2800" dirty="0" smtClean="0"/>
              <a:t> (кінець 18 </a:t>
            </a:r>
            <a:r>
              <a:rPr lang="uk-UA" sz="2800" dirty="0" smtClean="0"/>
              <a:t>століття) - </a:t>
            </a:r>
            <a:r>
              <a:rPr lang="uk-UA" sz="2800" dirty="0" smtClean="0"/>
              <a:t>відрізняється своїми прекрасними парадними залами і дивним парком.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5148263" y="1412875"/>
            <a:ext cx="3744912" cy="532453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 smtClean="0"/>
              <a:t>Замок </a:t>
            </a:r>
            <a:r>
              <a:rPr lang="uk-UA" sz="2000" dirty="0" err="1" smtClean="0"/>
              <a:t>Шенбрунн</a:t>
            </a:r>
            <a:r>
              <a:rPr lang="uk-UA" sz="2000" dirty="0" smtClean="0"/>
              <a:t> розташований недалеко від столиці Австрії Відня. Це літня резиденція австрійських імператорів </a:t>
            </a:r>
            <a:r>
              <a:rPr lang="uk-UA" sz="2000" dirty="0" err="1" smtClean="0"/>
              <a:t>Габсбургов</a:t>
            </a:r>
            <a:r>
              <a:rPr lang="uk-UA" sz="2000" dirty="0" smtClean="0"/>
              <a:t>. Тут в середині 16 століття був побудований мисливський замок, а при Марії-Терезії в 18 столітті </a:t>
            </a:r>
            <a:r>
              <a:rPr lang="uk-UA" sz="2000" dirty="0" err="1" smtClean="0"/>
              <a:t>Шенбрунн</a:t>
            </a:r>
            <a:r>
              <a:rPr lang="uk-UA" sz="2000" dirty="0" smtClean="0"/>
              <a:t> отримав сучасну </a:t>
            </a:r>
            <a:r>
              <a:rPr lang="uk-UA" sz="2000" dirty="0" smtClean="0"/>
              <a:t>вигляд. </a:t>
            </a:r>
            <a:r>
              <a:rPr lang="uk-UA" sz="2000" dirty="0" smtClean="0"/>
              <a:t>Замок був надбудований </a:t>
            </a:r>
            <a:r>
              <a:rPr lang="uk-UA" sz="2000" dirty="0" smtClean="0"/>
              <a:t>і, </a:t>
            </a:r>
            <a:r>
              <a:rPr lang="uk-UA" sz="2000" dirty="0" smtClean="0"/>
              <a:t>відповідно до стилю </a:t>
            </a:r>
            <a:r>
              <a:rPr lang="uk-UA" sz="2000" dirty="0" smtClean="0"/>
              <a:t>рококо, </a:t>
            </a:r>
            <a:r>
              <a:rPr lang="uk-UA" sz="2000" dirty="0" smtClean="0"/>
              <a:t>був прикрашений балконом, галереями,  залом </a:t>
            </a:r>
            <a:r>
              <a:rPr lang="uk-UA" sz="2000" dirty="0" smtClean="0"/>
              <a:t>із </a:t>
            </a:r>
            <a:r>
              <a:rPr lang="uk-UA" sz="2000" dirty="0" smtClean="0"/>
              <a:t>колонами.</a:t>
            </a:r>
          </a:p>
          <a:p>
            <a:endParaRPr lang="uk-UA" sz="2000" dirty="0" smtClean="0"/>
          </a:p>
          <a:p>
            <a:endParaRPr lang="ru-RU" sz="2000" dirty="0" smtClean="0"/>
          </a:p>
        </p:txBody>
      </p:sp>
      <p:sp>
        <p:nvSpPr>
          <p:cNvPr id="101385" name="WordArt 9"/>
          <p:cNvSpPr>
            <a:spLocks noChangeArrowheads="1" noChangeShapeType="1" noTextEdit="1"/>
          </p:cNvSpPr>
          <p:nvPr/>
        </p:nvSpPr>
        <p:spPr bwMode="auto">
          <a:xfrm>
            <a:off x="2987675" y="260350"/>
            <a:ext cx="325755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5400" dirty="0" err="1" smtClean="0"/>
              <a:t>Шенбрунн</a:t>
            </a:r>
            <a:endParaRPr lang="uk-UA" sz="5400" dirty="0" smtClean="0"/>
          </a:p>
          <a:p>
            <a:endParaRPr lang="ru-RU" sz="5400" dirty="0" smtClean="0"/>
          </a:p>
        </p:txBody>
      </p:sp>
      <p:pic>
        <p:nvPicPr>
          <p:cNvPr id="14341" name="Picture 5" descr="C:\Users\Денис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63670"/>
            <a:ext cx="4694238" cy="50228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13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2" grpId="0"/>
      <p:bldP spid="10138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59387"/>
          </a:xfrm>
        </p:spPr>
        <p:txBody>
          <a:bodyPr/>
          <a:lstStyle/>
          <a:p>
            <a:r>
              <a:rPr lang="uk-UA" sz="2400" dirty="0" smtClean="0"/>
              <a:t> Велику частину території країни займають Східні Альпи, де зростає </a:t>
            </a:r>
            <a:r>
              <a:rPr lang="uk-UA" sz="2400" dirty="0" smtClean="0"/>
              <a:t>квітка едельвейс </a:t>
            </a:r>
            <a:r>
              <a:rPr lang="uk-UA" sz="2400" dirty="0" smtClean="0"/>
              <a:t>(символ Австрії). Особливо красиві Альпи взимку. Австрійське місто </a:t>
            </a:r>
            <a:r>
              <a:rPr lang="uk-UA" sz="2400" dirty="0" err="1" smtClean="0"/>
              <a:t>Інсбрук</a:t>
            </a:r>
            <a:r>
              <a:rPr lang="uk-UA" sz="2400" dirty="0" smtClean="0"/>
              <a:t> є одним </a:t>
            </a:r>
            <a:r>
              <a:rPr lang="uk-UA" sz="2400" dirty="0" smtClean="0"/>
              <a:t>із </a:t>
            </a:r>
            <a:r>
              <a:rPr lang="uk-UA" sz="2400" dirty="0" smtClean="0"/>
              <a:t>центрів гірськолижного спорту. Схили Альп покриті прекрасними лісами. Клімат в Австрії помірний, з досить м'якою зимою і теплим літом. Австрійська економіка відрізняється високим рівнем розвитку. Найбільш розвинені транспортне і сільськогосподарське машинобудування, австрійці виробляють високоякісне устаткування для гірської, текстильної, харчової промисловості. Провідна галузь сільського господарства - молочне тваринництво.</a:t>
            </a:r>
          </a:p>
          <a:p>
            <a:endParaRPr lang="uk-UA" sz="2400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6" name="Text Box 6"/>
          <p:cNvSpPr txBox="1">
            <a:spLocks noChangeArrowheads="1"/>
          </p:cNvSpPr>
          <p:nvPr/>
        </p:nvSpPr>
        <p:spPr bwMode="auto">
          <a:xfrm>
            <a:off x="4572001" y="928670"/>
            <a:ext cx="4572000" cy="563231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400" dirty="0" smtClean="0"/>
              <a:t>Верхня Австрія. На березі красивого гірського озера розташувався літній курорт </a:t>
            </a:r>
            <a:r>
              <a:rPr lang="uk-UA" sz="2400" dirty="0" err="1" smtClean="0"/>
              <a:t>Санкт-Вольфганг</a:t>
            </a:r>
            <a:r>
              <a:rPr lang="uk-UA" sz="2400" dirty="0" smtClean="0"/>
              <a:t>. Озеро оточене пологими гірськими схилами, </a:t>
            </a:r>
            <a:r>
              <a:rPr lang="uk-UA" sz="2400" dirty="0" smtClean="0"/>
              <a:t>вкритими густими лісами</a:t>
            </a:r>
            <a:r>
              <a:rPr lang="uk-UA" sz="2400" dirty="0" smtClean="0"/>
              <a:t>. На крутих вуличках містечка безліч магазинчиків, </a:t>
            </a:r>
            <a:r>
              <a:rPr lang="uk-UA" sz="2400" dirty="0" smtClean="0"/>
              <a:t>де </a:t>
            </a:r>
            <a:r>
              <a:rPr lang="uk-UA" sz="2400" dirty="0" smtClean="0"/>
              <a:t>продаються оригінальні сувеніри - фігурки з мила (старовинний  промисел місцевих </a:t>
            </a:r>
            <a:r>
              <a:rPr lang="uk-UA" sz="2400" dirty="0" smtClean="0"/>
              <a:t>ченців бенедиктинців</a:t>
            </a:r>
            <a:r>
              <a:rPr lang="uk-UA" sz="2400" dirty="0" smtClean="0"/>
              <a:t>).</a:t>
            </a:r>
          </a:p>
          <a:p>
            <a:endParaRPr lang="uk-UA" sz="2400" dirty="0" smtClean="0"/>
          </a:p>
          <a:p>
            <a:endParaRPr lang="ru-RU" sz="2400" dirty="0" smtClean="0"/>
          </a:p>
        </p:txBody>
      </p:sp>
      <p:sp>
        <p:nvSpPr>
          <p:cNvPr id="102408" name="WordArt 8"/>
          <p:cNvSpPr>
            <a:spLocks noChangeArrowheads="1" noChangeShapeType="1" noTextEdit="1"/>
          </p:cNvSpPr>
          <p:nvPr/>
        </p:nvSpPr>
        <p:spPr bwMode="auto">
          <a:xfrm>
            <a:off x="1763713" y="260350"/>
            <a:ext cx="5476875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5400" dirty="0" smtClean="0"/>
              <a:t>Верхня Австрія</a:t>
            </a:r>
          </a:p>
          <a:p>
            <a:endParaRPr lang="ru-RU" sz="5400" dirty="0" smtClean="0"/>
          </a:p>
        </p:txBody>
      </p:sp>
      <p:pic>
        <p:nvPicPr>
          <p:cNvPr id="16389" name="Picture 5" descr="C:\Users\Денис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66857"/>
            <a:ext cx="4267200" cy="48482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/>
      <p:bldP spid="10240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4859338" y="1773238"/>
            <a:ext cx="4032250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smtClean="0"/>
              <a:t>Тироль. </a:t>
            </a:r>
            <a:r>
              <a:rPr lang="ru-RU" sz="2000" dirty="0" err="1" smtClean="0"/>
              <a:t>Вигляд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Тирольські</a:t>
            </a:r>
            <a:r>
              <a:rPr lang="ru-RU" sz="2000" dirty="0" smtClean="0"/>
              <a:t> </a:t>
            </a:r>
            <a:r>
              <a:rPr lang="ru-RU" sz="2000" dirty="0" err="1" smtClean="0"/>
              <a:t>Альпи</a:t>
            </a:r>
            <a:r>
              <a:rPr lang="ru-RU" sz="2000" dirty="0" smtClean="0"/>
              <a:t>. Для </a:t>
            </a:r>
            <a:r>
              <a:rPr lang="ru-RU" sz="2000" dirty="0" err="1" smtClean="0"/>
              <a:t>південного</a:t>
            </a:r>
            <a:r>
              <a:rPr lang="ru-RU" sz="2000" dirty="0" smtClean="0"/>
              <a:t> Тироля </a:t>
            </a:r>
            <a:r>
              <a:rPr lang="ru-RU" sz="2000" dirty="0" err="1" smtClean="0"/>
              <a:t>характерний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високогірний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альпійський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рельєф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льодовиками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снігами</a:t>
            </a:r>
            <a:r>
              <a:rPr lang="uk-UA" sz="2000" dirty="0" smtClean="0"/>
              <a:t> </a:t>
            </a:r>
            <a:r>
              <a:rPr lang="uk-UA" sz="2000" dirty="0" smtClean="0"/>
              <a:t>висотою до 3774 м (гора </a:t>
            </a:r>
            <a:r>
              <a:rPr lang="uk-UA" sz="2000" dirty="0" err="1" smtClean="0"/>
              <a:t>Вільдшпітц</a:t>
            </a:r>
            <a:r>
              <a:rPr lang="uk-UA" sz="2000" dirty="0" smtClean="0"/>
              <a:t>). У </a:t>
            </a:r>
            <a:r>
              <a:rPr lang="uk-UA" sz="2000" dirty="0" err="1" smtClean="0"/>
              <a:t>Тирольських</a:t>
            </a:r>
            <a:r>
              <a:rPr lang="uk-UA" sz="2000" dirty="0" smtClean="0"/>
              <a:t> </a:t>
            </a:r>
            <a:r>
              <a:rPr lang="uk-UA" sz="2000" dirty="0" smtClean="0"/>
              <a:t>Альпах добре і влітку, і </a:t>
            </a:r>
            <a:r>
              <a:rPr lang="uk-UA" sz="2000" dirty="0" smtClean="0"/>
              <a:t>взимку, </a:t>
            </a:r>
            <a:r>
              <a:rPr lang="uk-UA" sz="2000" dirty="0" smtClean="0"/>
              <a:t>особливо </a:t>
            </a:r>
            <a:r>
              <a:rPr lang="uk-UA" sz="2000" dirty="0" err="1" smtClean="0"/>
              <a:t>Тироль</a:t>
            </a:r>
            <a:r>
              <a:rPr lang="uk-UA" sz="2000" dirty="0" smtClean="0"/>
              <a:t> </a:t>
            </a:r>
            <a:r>
              <a:rPr lang="uk-UA" sz="2000" dirty="0" smtClean="0"/>
              <a:t>приваблює гірськолижників</a:t>
            </a:r>
            <a:r>
              <a:rPr lang="uk-UA" sz="2000" dirty="0" smtClean="0"/>
              <a:t>. У головному місті </a:t>
            </a:r>
            <a:r>
              <a:rPr lang="uk-UA" sz="2000" dirty="0" err="1" smtClean="0"/>
              <a:t>Тироля</a:t>
            </a:r>
            <a:r>
              <a:rPr lang="uk-UA" sz="2000" dirty="0" smtClean="0"/>
              <a:t> двічі проводилася Біла Олімпіади (1964, 1976).</a:t>
            </a:r>
          </a:p>
          <a:p>
            <a:endParaRPr lang="uk-UA" sz="2000" dirty="0" smtClean="0"/>
          </a:p>
          <a:p>
            <a:endParaRPr lang="ru-RU" sz="2000" dirty="0" smtClean="0"/>
          </a:p>
        </p:txBody>
      </p:sp>
      <p:sp>
        <p:nvSpPr>
          <p:cNvPr id="103432" name="WordArt 8"/>
          <p:cNvSpPr>
            <a:spLocks noChangeArrowheads="1" noChangeShapeType="1" noTextEdit="1"/>
          </p:cNvSpPr>
          <p:nvPr/>
        </p:nvSpPr>
        <p:spPr bwMode="auto">
          <a:xfrm>
            <a:off x="3635375" y="404813"/>
            <a:ext cx="2333625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5400" dirty="0" err="1" smtClean="0"/>
              <a:t>Тироль</a:t>
            </a:r>
            <a:endParaRPr lang="uk-UA" sz="5400" dirty="0" smtClean="0"/>
          </a:p>
          <a:p>
            <a:endParaRPr lang="ru-RU" sz="5400" dirty="0" smtClean="0"/>
          </a:p>
        </p:txBody>
      </p:sp>
      <p:pic>
        <p:nvPicPr>
          <p:cNvPr id="17413" name="Picture 5" descr="C:\Users\Денис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66881"/>
            <a:ext cx="4200525" cy="45053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3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0" grpId="0"/>
      <p:bldP spid="1034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30825"/>
          </a:xfrm>
        </p:spPr>
        <p:txBody>
          <a:bodyPr/>
          <a:lstStyle/>
          <a:p>
            <a:r>
              <a:rPr lang="ru-RU" sz="1800" dirty="0" smtClean="0"/>
              <a:t> </a:t>
            </a:r>
            <a:r>
              <a:rPr lang="ru-RU" sz="1800" dirty="0" err="1" smtClean="0"/>
              <a:t>Спрадавна</a:t>
            </a:r>
            <a:r>
              <a:rPr lang="ru-RU" sz="1800" dirty="0" smtClean="0"/>
              <a:t> </a:t>
            </a:r>
            <a:r>
              <a:rPr lang="ru-RU" sz="1800" dirty="0" err="1" smtClean="0"/>
              <a:t>землі</a:t>
            </a:r>
            <a:r>
              <a:rPr lang="ru-RU" sz="1800" dirty="0" smtClean="0"/>
              <a:t> </a:t>
            </a:r>
            <a:r>
              <a:rPr lang="ru-RU" sz="1800" dirty="0" err="1" smtClean="0"/>
              <a:t>сучасної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Австрії</a:t>
            </a:r>
            <a:r>
              <a:rPr lang="ru-RU" sz="1800" dirty="0" smtClean="0"/>
              <a:t> населяли племена </a:t>
            </a:r>
            <a:r>
              <a:rPr lang="ru-RU" sz="1800" dirty="0" err="1" smtClean="0"/>
              <a:t>іллірійців</a:t>
            </a:r>
            <a:r>
              <a:rPr lang="uk-UA" sz="1800" dirty="0" smtClean="0"/>
              <a:t>. Пізніше </a:t>
            </a:r>
            <a:r>
              <a:rPr lang="uk-UA" sz="1800" dirty="0" smtClean="0"/>
              <a:t>їх підкорили </a:t>
            </a:r>
            <a:r>
              <a:rPr lang="uk-UA" sz="1800" dirty="0" smtClean="0"/>
              <a:t>римляни. У </a:t>
            </a:r>
            <a:r>
              <a:rPr lang="uk-UA" sz="1800" dirty="0" smtClean="0"/>
              <a:t>шостому-сьомому </a:t>
            </a:r>
            <a:r>
              <a:rPr lang="uk-UA" sz="1800" dirty="0" smtClean="0"/>
              <a:t>століттях, під час Великого переселення народів, тут оселилися німецькі племена. Власне герцогство Австрія було утворено в 1156 році. З 1278 року на герцогському троні </a:t>
            </a:r>
            <a:r>
              <a:rPr lang="uk-UA" sz="1800" dirty="0" smtClean="0"/>
              <a:t>утвердилися </a:t>
            </a:r>
            <a:r>
              <a:rPr lang="uk-UA" sz="1800" dirty="0" smtClean="0"/>
              <a:t>представники династії </a:t>
            </a:r>
            <a:r>
              <a:rPr lang="uk-UA" sz="1800" dirty="0" err="1" smtClean="0"/>
              <a:t>Габсбургов</a:t>
            </a:r>
            <a:r>
              <a:rPr lang="uk-UA" sz="1800" dirty="0" smtClean="0"/>
              <a:t>, які правили в Австрії до початку 20 </a:t>
            </a:r>
            <a:r>
              <a:rPr lang="uk-UA" sz="1800" dirty="0" smtClean="0"/>
              <a:t>століття. </a:t>
            </a:r>
            <a:r>
              <a:rPr lang="uk-UA" sz="1800" dirty="0" smtClean="0"/>
              <a:t>Золотою ерою в історії Австрії вважається сорокалітнє правління імператриці Марії-Терезії (</a:t>
            </a:r>
            <a:r>
              <a:rPr lang="uk-UA" sz="1800" dirty="0" smtClean="0"/>
              <a:t>1740-1780 рр.). </a:t>
            </a:r>
            <a:r>
              <a:rPr lang="uk-UA" sz="1800" dirty="0" smtClean="0"/>
              <a:t>У 1867 році Австрія об'єдналася з Угорщиною, утворивши двоєдину монархію </a:t>
            </a:r>
            <a:r>
              <a:rPr lang="ru-RU" sz="1800" dirty="0" err="1" smtClean="0"/>
              <a:t>Австро-Угорщину</a:t>
            </a:r>
            <a:r>
              <a:rPr lang="uk-UA" sz="1800" dirty="0" smtClean="0"/>
              <a:t> </a:t>
            </a:r>
            <a:r>
              <a:rPr lang="uk-UA" sz="1800" dirty="0" smtClean="0"/>
              <a:t>під владою </a:t>
            </a:r>
            <a:r>
              <a:rPr lang="uk-UA" sz="1800" dirty="0" err="1" smtClean="0"/>
              <a:t>Габсбургов</a:t>
            </a:r>
            <a:r>
              <a:rPr lang="uk-UA" sz="1800" dirty="0" smtClean="0"/>
              <a:t>. </a:t>
            </a:r>
            <a:r>
              <a:rPr lang="uk-UA" sz="1800" dirty="0" smtClean="0"/>
              <a:t>Австро-Угорська </a:t>
            </a:r>
            <a:r>
              <a:rPr lang="uk-UA" sz="1800" dirty="0" smtClean="0"/>
              <a:t>імперія розпалася в 1918 році. У 1938 році Австрія була приєднана до фашистської Німеччини.</a:t>
            </a:r>
          </a:p>
          <a:p>
            <a:r>
              <a:rPr lang="uk-UA" sz="1800" dirty="0" smtClean="0"/>
              <a:t>     Після закінчення Другої світової війни в Австрії протягом десяти років знаходилися окупаційні війська СРСР, США, Великобританії і Франції. Лише у 1955 році іноземні війська покинули Австрію і вона стала федеральною республікою, </a:t>
            </a:r>
            <a:r>
              <a:rPr lang="uk-UA" sz="1800" dirty="0" smtClean="0"/>
              <a:t>яка об'єднала </a:t>
            </a:r>
            <a:r>
              <a:rPr lang="uk-UA" sz="1800" dirty="0" smtClean="0"/>
              <a:t>вісім федеральних земель і </a:t>
            </a:r>
            <a:r>
              <a:rPr lang="uk-UA" sz="1800" dirty="0" smtClean="0"/>
              <a:t>приєднаний </a:t>
            </a:r>
            <a:r>
              <a:rPr lang="uk-UA" sz="1800" dirty="0" smtClean="0"/>
              <a:t>до них Відень. Офіційно главою Австрійської республіки є президент. Вся виконавча влада належить уряду на чолі з канцлером Вольфгангом </a:t>
            </a:r>
            <a:r>
              <a:rPr lang="uk-UA" sz="1800" dirty="0" err="1" smtClean="0"/>
              <a:t>Шюсселем</a:t>
            </a:r>
            <a:r>
              <a:rPr lang="uk-UA" sz="1800" dirty="0" smtClean="0"/>
              <a:t>. Австрія - член Європейського союзу. У 2002 році національна валюта - шилінг - була замінена на євро.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5938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Австрія</a:t>
            </a:r>
            <a:r>
              <a:rPr lang="ru-RU" dirty="0" smtClean="0"/>
              <a:t> - </a:t>
            </a:r>
            <a:r>
              <a:rPr lang="ru-RU" dirty="0" err="1" smtClean="0"/>
              <a:t>батьківщина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видатних</a:t>
            </a:r>
            <a:r>
              <a:rPr lang="ru-RU" dirty="0" smtClean="0"/>
              <a:t> </a:t>
            </a:r>
            <a:r>
              <a:rPr lang="ru-RU" dirty="0" err="1" smtClean="0"/>
              <a:t>музикантів</a:t>
            </a:r>
            <a:r>
              <a:rPr lang="ru-RU" dirty="0" smtClean="0"/>
              <a:t>. Вона дала </a:t>
            </a:r>
            <a:r>
              <a:rPr lang="ru-RU" dirty="0" err="1" smtClean="0"/>
              <a:t>світу</a:t>
            </a:r>
            <a:r>
              <a:rPr lang="ru-RU" dirty="0" smtClean="0"/>
              <a:t> великого Моцарта, Гайдна, короля </a:t>
            </a:r>
            <a:r>
              <a:rPr lang="ru-RU" dirty="0" err="1" smtClean="0"/>
              <a:t>вальсів</a:t>
            </a:r>
            <a:r>
              <a:rPr lang="ru-RU" dirty="0" smtClean="0"/>
              <a:t> Штрауса, Малера. З </a:t>
            </a:r>
            <a:r>
              <a:rPr lang="ru-RU" dirty="0" err="1" smtClean="0"/>
              <a:t>Віднем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німецького</a:t>
            </a:r>
            <a:r>
              <a:rPr lang="ru-RU" dirty="0" smtClean="0"/>
              <a:t> композитора </a:t>
            </a:r>
            <a:r>
              <a:rPr lang="ru-RU" dirty="0" err="1" smtClean="0"/>
              <a:t>Людвіга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Бетховена. У </a:t>
            </a:r>
            <a:r>
              <a:rPr lang="ru-RU" dirty="0" err="1" smtClean="0"/>
              <a:t>Зальцбурзі</a:t>
            </a:r>
            <a:r>
              <a:rPr lang="ru-RU" dirty="0" smtClean="0"/>
              <a:t>, </a:t>
            </a:r>
            <a:r>
              <a:rPr lang="ru-RU" dirty="0" smtClean="0"/>
              <a:t>на </a:t>
            </a:r>
            <a:r>
              <a:rPr lang="ru-RU" dirty="0" err="1" smtClean="0"/>
              <a:t>батьківщині</a:t>
            </a:r>
            <a:r>
              <a:rPr lang="ru-RU" dirty="0" smtClean="0"/>
              <a:t> Моцарта, </a:t>
            </a:r>
            <a:r>
              <a:rPr lang="ru-RU" dirty="0" err="1" smtClean="0"/>
              <a:t>щорік</a:t>
            </a:r>
            <a:r>
              <a:rPr lang="ru-RU" dirty="0" smtClean="0"/>
              <a:t> проводиться </a:t>
            </a:r>
            <a:r>
              <a:rPr lang="ru-RU" dirty="0" err="1" smtClean="0"/>
              <a:t>престижний</a:t>
            </a:r>
            <a:r>
              <a:rPr lang="ru-RU" dirty="0" smtClean="0"/>
              <a:t> </a:t>
            </a:r>
            <a:r>
              <a:rPr lang="ru-RU" dirty="0" err="1" smtClean="0"/>
              <a:t>музичний</a:t>
            </a:r>
            <a:r>
              <a:rPr lang="ru-RU" dirty="0" smtClean="0"/>
              <a:t> фестиваль.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7"/>
          <p:cNvSpPr txBox="1">
            <a:spLocks noChangeArrowheads="1"/>
          </p:cNvSpPr>
          <p:nvPr/>
        </p:nvSpPr>
        <p:spPr bwMode="auto">
          <a:xfrm>
            <a:off x="468313" y="4724400"/>
            <a:ext cx="77755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5111750" y="1628775"/>
            <a:ext cx="4032250" cy="50167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 err="1" smtClean="0"/>
              <a:t>Австрія</a:t>
            </a:r>
            <a:r>
              <a:rPr lang="ru-RU" sz="2000" dirty="0" smtClean="0"/>
              <a:t>. </a:t>
            </a:r>
            <a:r>
              <a:rPr lang="ru-RU" sz="2000" dirty="0" err="1" smtClean="0"/>
              <a:t>Старовинне</a:t>
            </a:r>
            <a:r>
              <a:rPr lang="ru-RU" sz="2000" dirty="0" smtClean="0"/>
              <a:t> </a:t>
            </a:r>
            <a:r>
              <a:rPr lang="ru-RU" sz="2000" dirty="0" err="1" smtClean="0"/>
              <a:t>місто</a:t>
            </a:r>
            <a:r>
              <a:rPr lang="ru-RU" sz="2000" dirty="0" smtClean="0"/>
              <a:t> Зальцбург </a:t>
            </a:r>
            <a:r>
              <a:rPr lang="ru-RU" sz="2000" dirty="0" err="1" smtClean="0"/>
              <a:t>розташоване</a:t>
            </a:r>
            <a:r>
              <a:rPr lang="ru-RU" sz="2000" dirty="0" smtClean="0"/>
              <a:t> на </a:t>
            </a:r>
            <a:r>
              <a:rPr lang="ru-RU" sz="2000" dirty="0" err="1" smtClean="0"/>
              <a:t>річці</a:t>
            </a:r>
            <a:r>
              <a:rPr lang="ru-RU" sz="2000" dirty="0" smtClean="0"/>
              <a:t> Зальцах. У </a:t>
            </a:r>
            <a:r>
              <a:rPr lang="ru-RU" sz="2000" dirty="0" err="1" smtClean="0"/>
              <a:t>перекладі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німецької</a:t>
            </a:r>
            <a:r>
              <a:rPr lang="ru-RU" sz="2000" dirty="0" smtClean="0"/>
              <a:t> </a:t>
            </a:r>
            <a:r>
              <a:rPr lang="ru-RU" sz="2000" dirty="0" smtClean="0"/>
              <a:t>Зальцбург </a:t>
            </a:r>
            <a:r>
              <a:rPr lang="ru-RU" sz="2000" dirty="0" err="1" smtClean="0"/>
              <a:t>означає</a:t>
            </a:r>
            <a:r>
              <a:rPr lang="ru-RU" sz="2000" dirty="0" smtClean="0"/>
              <a:t> «</a:t>
            </a:r>
            <a:r>
              <a:rPr lang="ru-RU" sz="2000" dirty="0" err="1" smtClean="0"/>
              <a:t>соляний</a:t>
            </a:r>
            <a:r>
              <a:rPr lang="ru-RU" sz="2000" dirty="0" smtClean="0"/>
              <a:t> замок». На </a:t>
            </a:r>
            <a:r>
              <a:rPr lang="ru-RU" sz="2000" dirty="0" err="1" smtClean="0"/>
              <a:t>гроші</a:t>
            </a:r>
            <a:r>
              <a:rPr lang="ru-RU" sz="2000" dirty="0" smtClean="0"/>
              <a:t>, </a:t>
            </a:r>
            <a:r>
              <a:rPr lang="ru-RU" sz="2000" dirty="0" err="1" smtClean="0"/>
              <a:t>отримані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продажу </a:t>
            </a:r>
            <a:r>
              <a:rPr lang="ru-RU" sz="2000" dirty="0" err="1" smtClean="0"/>
              <a:t>солі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добувається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Зальцбургом, в 8 </a:t>
            </a:r>
            <a:r>
              <a:rPr lang="ru-RU" sz="2000" dirty="0" err="1" smtClean="0"/>
              <a:t>столітті</a:t>
            </a:r>
            <a:r>
              <a:rPr lang="ru-RU" sz="2000" dirty="0" smtClean="0"/>
              <a:t> в </a:t>
            </a:r>
            <a:r>
              <a:rPr lang="ru-RU" sz="2000" dirty="0" err="1" smtClean="0"/>
              <a:t>місті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був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побудований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красивий</a:t>
            </a:r>
            <a:r>
              <a:rPr lang="ru-RU" sz="2000" dirty="0" smtClean="0"/>
              <a:t> </a:t>
            </a:r>
            <a:r>
              <a:rPr lang="ru-RU" sz="2000" dirty="0" err="1" smtClean="0"/>
              <a:t>кафедральний</a:t>
            </a:r>
            <a:r>
              <a:rPr lang="ru-RU" sz="2000" dirty="0" smtClean="0"/>
              <a:t> собор. Зальцбург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батьківщина</a:t>
            </a:r>
            <a:r>
              <a:rPr lang="ru-RU" sz="2000" dirty="0" smtClean="0"/>
              <a:t> великого </a:t>
            </a:r>
            <a:r>
              <a:rPr lang="ru-RU" sz="2000" dirty="0" err="1" smtClean="0"/>
              <a:t>австрійського</a:t>
            </a:r>
            <a:r>
              <a:rPr lang="ru-RU" sz="2000" dirty="0" smtClean="0"/>
              <a:t> композитора Моцарта. </a:t>
            </a:r>
            <a:r>
              <a:rPr lang="ru-RU" sz="2000" dirty="0" err="1" smtClean="0"/>
              <a:t>Будинок</a:t>
            </a:r>
            <a:r>
              <a:rPr lang="ru-RU" sz="2000" dirty="0" smtClean="0"/>
              <a:t>, де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народився</a:t>
            </a:r>
            <a:r>
              <a:rPr lang="ru-RU" sz="2000" dirty="0" smtClean="0"/>
              <a:t>, </a:t>
            </a:r>
            <a:r>
              <a:rPr lang="ru-RU" sz="2000" dirty="0" err="1" smtClean="0"/>
              <a:t>перетворений</a:t>
            </a:r>
            <a:r>
              <a:rPr lang="ru-RU" sz="2000" dirty="0" smtClean="0"/>
              <a:t> в музей. </a:t>
            </a:r>
          </a:p>
          <a:p>
            <a:endParaRPr lang="uk-UA" sz="2000" dirty="0" smtClean="0"/>
          </a:p>
          <a:p>
            <a:endParaRPr lang="ru-RU" sz="2000" dirty="0" smtClean="0"/>
          </a:p>
        </p:txBody>
      </p:sp>
      <p:sp>
        <p:nvSpPr>
          <p:cNvPr id="105482" name="WordArt 10"/>
          <p:cNvSpPr>
            <a:spLocks noChangeArrowheads="1" noChangeShapeType="1" noTextEdit="1"/>
          </p:cNvSpPr>
          <p:nvPr/>
        </p:nvSpPr>
        <p:spPr bwMode="auto">
          <a:xfrm>
            <a:off x="3419475" y="333375"/>
            <a:ext cx="260985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5400" dirty="0" smtClean="0"/>
              <a:t>Австрія</a:t>
            </a:r>
          </a:p>
          <a:p>
            <a:endParaRPr lang="ru-RU" sz="5400" dirty="0" smtClean="0"/>
          </a:p>
        </p:txBody>
      </p:sp>
      <p:pic>
        <p:nvPicPr>
          <p:cNvPr id="21510" name="Picture 6" descr="C:\Users\Денис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3828" y="1285860"/>
            <a:ext cx="4876800" cy="505777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0" grpId="0"/>
      <p:bldP spid="1054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59387"/>
          </a:xfrm>
        </p:spPr>
        <p:txBody>
          <a:bodyPr/>
          <a:lstStyle/>
          <a:p>
            <a:r>
              <a:rPr lang="ru-RU" dirty="0" smtClean="0"/>
              <a:t> Але </a:t>
            </a:r>
            <a:r>
              <a:rPr lang="ru-RU" dirty="0" err="1" smtClean="0"/>
              <a:t>Австрія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музична</a:t>
            </a:r>
            <a:r>
              <a:rPr lang="ru-RU" dirty="0" smtClean="0"/>
              <a:t> </a:t>
            </a:r>
            <a:r>
              <a:rPr lang="ru-RU" dirty="0" err="1" smtClean="0"/>
              <a:t>країна</a:t>
            </a:r>
            <a:r>
              <a:rPr lang="ru-RU" dirty="0" smtClean="0"/>
              <a:t>. Широко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імена</a:t>
            </a:r>
            <a:r>
              <a:rPr lang="ru-RU" dirty="0" smtClean="0"/>
              <a:t> </a:t>
            </a:r>
            <a:r>
              <a:rPr lang="ru-RU" dirty="0" err="1" smtClean="0"/>
              <a:t>видатних</a:t>
            </a:r>
            <a:r>
              <a:rPr lang="ru-RU" dirty="0" smtClean="0"/>
              <a:t> </a:t>
            </a:r>
            <a:r>
              <a:rPr lang="ru-RU" dirty="0" err="1" smtClean="0"/>
              <a:t>австрійських</a:t>
            </a:r>
            <a:r>
              <a:rPr lang="ru-RU" dirty="0" smtClean="0"/>
              <a:t> </a:t>
            </a:r>
            <a:r>
              <a:rPr lang="ru-RU" dirty="0" err="1" smtClean="0"/>
              <a:t>письменників</a:t>
            </a:r>
            <a:r>
              <a:rPr lang="ru-RU" dirty="0" smtClean="0"/>
              <a:t> Франца Кафки, Стефана Цвейга, Роберта </a:t>
            </a:r>
            <a:r>
              <a:rPr lang="ru-RU" dirty="0" err="1" smtClean="0"/>
              <a:t>Музіля</a:t>
            </a:r>
            <a:r>
              <a:rPr lang="ru-RU" dirty="0" smtClean="0"/>
              <a:t>, психолога </a:t>
            </a:r>
            <a:r>
              <a:rPr lang="ru-RU" dirty="0" err="1" smtClean="0"/>
              <a:t>Зігмунда</a:t>
            </a:r>
            <a:r>
              <a:rPr lang="ru-RU" dirty="0" smtClean="0"/>
              <a:t> Фрейда, генетика </a:t>
            </a:r>
            <a:r>
              <a:rPr lang="ru-RU" dirty="0" err="1" smtClean="0"/>
              <a:t>Грегора</a:t>
            </a:r>
            <a:r>
              <a:rPr lang="ru-RU" dirty="0" smtClean="0"/>
              <a:t> Менделя.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3" name="Text Box 7"/>
          <p:cNvSpPr txBox="1">
            <a:spLocks noChangeArrowheads="1"/>
          </p:cNvSpPr>
          <p:nvPr/>
        </p:nvSpPr>
        <p:spPr bwMode="auto">
          <a:xfrm>
            <a:off x="4859338" y="1431925"/>
            <a:ext cx="4032250" cy="50167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 dirty="0" smtClean="0"/>
              <a:t>Відень - батьківщина короля вальсів Іоганна Штрауса. Мелодії кращих його вальсів «На прекрасному блакитному Дунаї», «Казки Віденського лісу», «Життя артиста», «Вино, кохання і пісні» популярні до цих пір у всьому світі. Композитор є творцем класичної оперети («Кажан», «Циганський барон»). На знімку: </a:t>
            </a:r>
            <a:r>
              <a:rPr lang="uk-UA" sz="2000" smtClean="0"/>
              <a:t>один </a:t>
            </a:r>
            <a:r>
              <a:rPr lang="uk-UA" sz="2000" smtClean="0"/>
              <a:t>із </a:t>
            </a:r>
            <a:r>
              <a:rPr lang="uk-UA" sz="2000" dirty="0" smtClean="0"/>
              <a:t>найвідоміших пам'ятників композиторові в міському саду Відня.</a:t>
            </a:r>
          </a:p>
          <a:p>
            <a:endParaRPr lang="uk-UA" sz="2000" dirty="0" smtClean="0"/>
          </a:p>
          <a:p>
            <a:endParaRPr lang="ru-RU" sz="2000" dirty="0" smtClean="0"/>
          </a:p>
        </p:txBody>
      </p:sp>
      <p:sp>
        <p:nvSpPr>
          <p:cNvPr id="106505" name="WordArt 9"/>
          <p:cNvSpPr>
            <a:spLocks noChangeArrowheads="1" noChangeShapeType="1" noTextEdit="1"/>
          </p:cNvSpPr>
          <p:nvPr/>
        </p:nvSpPr>
        <p:spPr bwMode="auto">
          <a:xfrm>
            <a:off x="179388" y="404813"/>
            <a:ext cx="87630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4400" dirty="0" err="1" smtClean="0"/>
              <a:t>Пам'ятник</a:t>
            </a:r>
            <a:r>
              <a:rPr lang="ru-RU" sz="4400" dirty="0" smtClean="0"/>
              <a:t> </a:t>
            </a:r>
            <a:r>
              <a:rPr lang="ru-RU" sz="4400" dirty="0" smtClean="0"/>
              <a:t>у </a:t>
            </a:r>
            <a:r>
              <a:rPr lang="ru-RU" sz="4400" dirty="0" err="1" smtClean="0"/>
              <a:t>міському</a:t>
            </a:r>
            <a:r>
              <a:rPr lang="ru-RU" sz="4400" dirty="0" smtClean="0"/>
              <a:t> саду </a:t>
            </a:r>
            <a:r>
              <a:rPr lang="ru-RU" sz="4400" dirty="0" err="1" smtClean="0"/>
              <a:t>Відня</a:t>
            </a:r>
            <a:endParaRPr lang="ru-RU" sz="4400" dirty="0" smtClean="0"/>
          </a:p>
          <a:p>
            <a:endParaRPr lang="ru-RU" sz="4400" dirty="0" smtClean="0"/>
          </a:p>
        </p:txBody>
      </p:sp>
      <p:pic>
        <p:nvPicPr>
          <p:cNvPr id="23557" name="Picture 5" descr="C:\Users\Денис\Desktop\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357298"/>
            <a:ext cx="4237038" cy="504348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5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6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0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65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vstfl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324975" cy="695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WordArt 14"/>
          <p:cNvSpPr>
            <a:spLocks noChangeArrowheads="1" noChangeShapeType="1" noTextEdit="1"/>
          </p:cNvSpPr>
          <p:nvPr/>
        </p:nvSpPr>
        <p:spPr bwMode="auto">
          <a:xfrm>
            <a:off x="2555875" y="404813"/>
            <a:ext cx="4524375" cy="847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6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Прапор </a:t>
            </a:r>
            <a:r>
              <a:rPr lang="ru-RU" sz="60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країни</a:t>
            </a:r>
            <a:endParaRPr lang="ru-RU" sz="6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46725"/>
          </a:xfrm>
        </p:spPr>
        <p:txBody>
          <a:bodyPr/>
          <a:lstStyle/>
          <a:p>
            <a:r>
              <a:rPr lang="uk-UA" dirty="0" smtClean="0"/>
              <a:t> Зальцбург - друге за величиною місто Австрії, більшості людей </a:t>
            </a:r>
            <a:r>
              <a:rPr lang="uk-UA" dirty="0" smtClean="0"/>
              <a:t>відоме </a:t>
            </a:r>
            <a:r>
              <a:rPr lang="uk-UA" dirty="0" smtClean="0"/>
              <a:t>як батьківщина Моцарта. Проте місто придбало популярність ще задовго до народження великого композитора. Зальцбург, назва якого перекладається з німецького як «сіль-град», виник недалеко від родовища кам'яної солі. Добувати її почали </a:t>
            </a:r>
            <a:r>
              <a:rPr lang="uk-UA" dirty="0" smtClean="0"/>
              <a:t>ще за давніх часів. </a:t>
            </a:r>
            <a:endParaRPr lang="uk-UA" dirty="0" smtClean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475287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 </a:t>
            </a:r>
          </a:p>
          <a:p>
            <a:r>
              <a:rPr lang="ru-RU" dirty="0" smtClean="0">
                <a:solidFill>
                  <a:srgbClr val="000000"/>
                </a:solidFill>
                <a:effectLst/>
              </a:rPr>
              <a:t>  </a:t>
            </a:r>
            <a:r>
              <a:rPr lang="uk-UA" dirty="0" smtClean="0"/>
              <a:t> Одна з яскравих особливостей австрійської столиці Відня - </a:t>
            </a:r>
            <a:r>
              <a:rPr lang="uk-UA" dirty="0" err="1" smtClean="0"/>
              <a:t>багаточисельні</a:t>
            </a:r>
            <a:r>
              <a:rPr lang="uk-UA" dirty="0" smtClean="0"/>
              <a:t> пам'ятники композиторам, що жили тут </a:t>
            </a:r>
            <a:r>
              <a:rPr lang="uk-UA" dirty="0" smtClean="0"/>
              <a:t>у різні часи: </a:t>
            </a:r>
            <a:r>
              <a:rPr lang="uk-UA" dirty="0" smtClean="0"/>
              <a:t>Глюку, Моцарту, Бетховену, Шуберту, Брамсу, Штраусу, </a:t>
            </a:r>
            <a:r>
              <a:rPr lang="uk-UA" dirty="0" err="1" smtClean="0"/>
              <a:t>Кальману</a:t>
            </a:r>
            <a:r>
              <a:rPr lang="uk-UA" dirty="0" smtClean="0"/>
              <a:t>, </a:t>
            </a:r>
            <a:r>
              <a:rPr lang="uk-UA" dirty="0" err="1" smtClean="0"/>
              <a:t>Брукнеру</a:t>
            </a:r>
            <a:r>
              <a:rPr lang="uk-UA" dirty="0" smtClean="0"/>
              <a:t>, </a:t>
            </a:r>
            <a:r>
              <a:rPr lang="uk-UA" dirty="0" err="1" smtClean="0"/>
              <a:t>Малеру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 eaLnBrk="1" hangingPunct="1">
              <a:buNone/>
              <a:defRPr/>
            </a:pPr>
            <a:endParaRPr lang="ru-RU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  <a:p>
            <a:pPr eaLnBrk="1" hangingPunct="1">
              <a:buNone/>
              <a:defRPr/>
            </a:pPr>
            <a:endParaRPr lang="ru-RU" dirty="0" smtClean="0">
              <a:solidFill>
                <a:srgbClr val="000000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6453187"/>
          </a:xfrm>
        </p:spPr>
        <p:txBody>
          <a:bodyPr/>
          <a:lstStyle/>
          <a:p>
            <a:r>
              <a:rPr lang="uk-UA" sz="2800" dirty="0" smtClean="0"/>
              <a:t> Австрія - країна альпійських вершин, смарагдових лугів, гірських озер і зелених прохолодних лісів. Вона знаходиться в самому центрі Європи. </a:t>
            </a:r>
            <a:r>
              <a:rPr lang="uk-UA" sz="2800" dirty="0" smtClean="0"/>
              <a:t>Це - невелика </a:t>
            </a:r>
            <a:r>
              <a:rPr lang="uk-UA" sz="2800" dirty="0" smtClean="0"/>
              <a:t>країна, її площа близько 84 тисяч кв. км. </a:t>
            </a:r>
            <a:r>
              <a:rPr lang="uk-UA" sz="2800" dirty="0" smtClean="0"/>
              <a:t>Австрійці </a:t>
            </a:r>
            <a:r>
              <a:rPr lang="uk-UA" sz="2800" dirty="0" smtClean="0"/>
              <a:t>говорять німецькою мовою. Всього австрійців трохи більше восьми мільйонів </a:t>
            </a:r>
            <a:r>
              <a:rPr lang="uk-UA" sz="2800" dirty="0" smtClean="0"/>
              <a:t>чоловік. Із </a:t>
            </a:r>
            <a:r>
              <a:rPr lang="uk-UA" sz="2800" dirty="0" smtClean="0"/>
              <a:t>усіх боків Австрію оточують європейські держави: Чехія, </a:t>
            </a:r>
            <a:r>
              <a:rPr lang="uk-UA" sz="2800" dirty="0" smtClean="0"/>
              <a:t>Словаччина, </a:t>
            </a:r>
            <a:r>
              <a:rPr lang="ru-RU" sz="2800" dirty="0" err="1" smtClean="0"/>
              <a:t>Угорщина</a:t>
            </a:r>
            <a:r>
              <a:rPr lang="ru-RU" sz="2800" dirty="0" smtClean="0"/>
              <a:t>, </a:t>
            </a:r>
            <a:r>
              <a:rPr lang="ru-RU" sz="2800" dirty="0" err="1" smtClean="0"/>
              <a:t>Словенія</a:t>
            </a:r>
            <a:r>
              <a:rPr lang="ru-RU" sz="2800" dirty="0" smtClean="0"/>
              <a:t>, </a:t>
            </a:r>
            <a:r>
              <a:rPr lang="ru-RU" sz="2800" dirty="0" err="1" smtClean="0"/>
              <a:t>Італія</a:t>
            </a:r>
            <a:r>
              <a:rPr lang="ru-RU" sz="2800" dirty="0" smtClean="0"/>
              <a:t>, </a:t>
            </a:r>
            <a:r>
              <a:rPr lang="ru-RU" sz="2800" dirty="0" err="1" smtClean="0"/>
              <a:t>Швейцарія</a:t>
            </a:r>
            <a:r>
              <a:rPr lang="ru-RU" sz="2800" dirty="0" smtClean="0"/>
              <a:t>, </a:t>
            </a:r>
            <a:r>
              <a:rPr lang="ru-RU" sz="2800" dirty="0" err="1" smtClean="0"/>
              <a:t>Ліхтенштейн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Німеччина</a:t>
            </a:r>
            <a:r>
              <a:rPr lang="ru-RU" sz="2800" dirty="0" smtClean="0"/>
              <a:t>. </a:t>
            </a:r>
            <a:r>
              <a:rPr lang="ru-RU" sz="2800" dirty="0" err="1" smtClean="0"/>
              <a:t>Виходу</a:t>
            </a:r>
            <a:r>
              <a:rPr lang="ru-RU" sz="2800" dirty="0" smtClean="0"/>
              <a:t> до моря у </a:t>
            </a:r>
            <a:r>
              <a:rPr lang="ru-RU" sz="2800" dirty="0" err="1" smtClean="0"/>
              <a:t>неї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немає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5292725" y="1268413"/>
            <a:ext cx="3311525" cy="60016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dirty="0" smtClean="0"/>
              <a:t>Австрія. Вигляд на Дунай. Панорама міста </a:t>
            </a:r>
            <a:r>
              <a:rPr lang="uk-UA" sz="2400" dirty="0" err="1" smtClean="0"/>
              <a:t>Корнейбург</a:t>
            </a:r>
            <a:r>
              <a:rPr lang="uk-UA" sz="2400" dirty="0" smtClean="0"/>
              <a:t>. Дунай - головна водна артерія країни, на її берегах розташовані столиця Австрії - Відень, міста </a:t>
            </a:r>
            <a:r>
              <a:rPr lang="uk-UA" sz="2400" dirty="0" err="1" smtClean="0"/>
              <a:t>Лінц</a:t>
            </a:r>
            <a:r>
              <a:rPr lang="uk-UA" sz="2400" dirty="0" smtClean="0"/>
              <a:t>, </a:t>
            </a:r>
            <a:r>
              <a:rPr lang="uk-UA" sz="2400" dirty="0" err="1" smtClean="0"/>
              <a:t>Кремс</a:t>
            </a:r>
            <a:r>
              <a:rPr lang="uk-UA" sz="2400" dirty="0" smtClean="0"/>
              <a:t>. Ця річка протікає по території дев'яти країн. У межах Австрії Дунай судноплавний. 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endParaRPr lang="ru-RU" sz="2400" dirty="0" smtClean="0"/>
          </a:p>
        </p:txBody>
      </p:sp>
      <p:sp>
        <p:nvSpPr>
          <p:cNvPr id="92173" name="WordArt 13"/>
          <p:cNvSpPr>
            <a:spLocks noChangeArrowheads="1" noChangeShapeType="1" noTextEdit="1"/>
          </p:cNvSpPr>
          <p:nvPr/>
        </p:nvSpPr>
        <p:spPr bwMode="auto">
          <a:xfrm>
            <a:off x="2771775" y="260350"/>
            <a:ext cx="36576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Річка</a:t>
            </a:r>
            <a:r>
              <a:rPr lang="ru-RU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 Дунай</a:t>
            </a:r>
            <a:endParaRPr lang="ru-RU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pic>
        <p:nvPicPr>
          <p:cNvPr id="1026" name="Picture 2" descr="C:\Documents and Settings\Admin\Рабочий стол\дун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4824536" cy="4176464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2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  <p:bldP spid="921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323850" y="4437063"/>
            <a:ext cx="8351838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/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>
            <a:off x="5364163" y="1484313"/>
            <a:ext cx="3384550" cy="52629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dirty="0" smtClean="0"/>
              <a:t>Головні ворота </a:t>
            </a:r>
            <a:r>
              <a:rPr lang="uk-UA" sz="2400" dirty="0" err="1" smtClean="0"/>
              <a:t>Хофбурга</a:t>
            </a:r>
            <a:r>
              <a:rPr lang="uk-UA" sz="2400" dirty="0" smtClean="0"/>
              <a:t> у Відні. </a:t>
            </a:r>
            <a:r>
              <a:rPr lang="uk-UA" sz="2400" dirty="0" err="1" smtClean="0"/>
              <a:t>Хофбург</a:t>
            </a:r>
            <a:r>
              <a:rPr lang="uk-UA" sz="2400" dirty="0" smtClean="0"/>
              <a:t> - цілий комплекс споруджень різних архітектурних стилів, що створювався в 13-19 століттях. Тут розміщувалися Віденська резиденція і двір династії Габсбургів. </a:t>
            </a:r>
          </a:p>
          <a:p>
            <a:endParaRPr lang="uk-UA" sz="2400" dirty="0" smtClean="0"/>
          </a:p>
          <a:p>
            <a:endParaRPr lang="ru-RU" sz="2400" dirty="0" smtClean="0"/>
          </a:p>
        </p:txBody>
      </p:sp>
      <p:sp>
        <p:nvSpPr>
          <p:cNvPr id="98317" name="WordArt 13"/>
          <p:cNvSpPr>
            <a:spLocks noChangeArrowheads="1" noChangeShapeType="1" noTextEdit="1"/>
          </p:cNvSpPr>
          <p:nvPr/>
        </p:nvSpPr>
        <p:spPr bwMode="auto">
          <a:xfrm>
            <a:off x="3276600" y="333375"/>
            <a:ext cx="2743200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Хофбург</a:t>
            </a:r>
          </a:p>
        </p:txBody>
      </p:sp>
      <p:pic>
        <p:nvPicPr>
          <p:cNvPr id="10246" name="Picture 6" descr="C:\Users\Денис\Desktop\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4694238" cy="50863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3" grpId="0"/>
      <p:bldP spid="983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0385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Столиця</a:t>
            </a:r>
            <a:r>
              <a:rPr lang="ru-RU" dirty="0" smtClean="0"/>
              <a:t> </a:t>
            </a:r>
            <a:r>
              <a:rPr lang="ru-RU" dirty="0" err="1" smtClean="0"/>
              <a:t>Австрії</a:t>
            </a:r>
            <a:r>
              <a:rPr lang="ru-RU" dirty="0" smtClean="0"/>
              <a:t> - </a:t>
            </a:r>
            <a:r>
              <a:rPr lang="ru-RU" dirty="0" err="1" smtClean="0"/>
              <a:t>Відень</a:t>
            </a:r>
            <a:r>
              <a:rPr lang="ru-RU" dirty="0" smtClean="0"/>
              <a:t> - </a:t>
            </a:r>
            <a:r>
              <a:rPr lang="ru-RU" dirty="0" err="1" smtClean="0"/>
              <a:t>знаходиться</a:t>
            </a:r>
            <a:r>
              <a:rPr lang="ru-RU" dirty="0" smtClean="0"/>
              <a:t> на </a:t>
            </a:r>
            <a:r>
              <a:rPr lang="ru-RU" dirty="0" err="1" smtClean="0"/>
              <a:t>обох</a:t>
            </a:r>
            <a:r>
              <a:rPr lang="ru-RU" dirty="0" smtClean="0"/>
              <a:t> берегах «прекрасного </a:t>
            </a:r>
            <a:r>
              <a:rPr lang="ru-RU" dirty="0" err="1" smtClean="0"/>
              <a:t>блакитного</a:t>
            </a:r>
            <a:r>
              <a:rPr lang="ru-RU" dirty="0" smtClean="0"/>
              <a:t> Дунаю». </a:t>
            </a:r>
            <a:r>
              <a:rPr lang="ru-RU" dirty="0" err="1" smtClean="0"/>
              <a:t>Відень</a:t>
            </a:r>
            <a:r>
              <a:rPr lang="ru-RU" dirty="0" smtClean="0"/>
              <a:t> -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найкрасивіших</a:t>
            </a:r>
            <a:r>
              <a:rPr lang="ru-RU" dirty="0" smtClean="0"/>
              <a:t> </a:t>
            </a:r>
            <a:r>
              <a:rPr lang="ru-RU" dirty="0" err="1" smtClean="0"/>
              <a:t>міст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живе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чоловік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4787900" y="2133600"/>
            <a:ext cx="3744913" cy="39703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dirty="0" smtClean="0"/>
              <a:t>Собор Святого Стефана - один </a:t>
            </a:r>
            <a:r>
              <a:rPr lang="ru-RU" sz="2800" dirty="0" err="1" smtClean="0"/>
              <a:t>із</a:t>
            </a:r>
            <a:r>
              <a:rPr lang="ru-RU" sz="2800" dirty="0" smtClean="0"/>
              <a:t> </a:t>
            </a:r>
            <a:r>
              <a:rPr lang="ru-RU" sz="2800" dirty="0" err="1" smtClean="0"/>
              <a:t>красивіших</a:t>
            </a:r>
            <a:r>
              <a:rPr lang="ru-RU" sz="2800" dirty="0" smtClean="0"/>
              <a:t> </a:t>
            </a:r>
            <a:r>
              <a:rPr lang="ru-RU" sz="2800" dirty="0" smtClean="0"/>
              <a:t>не </a:t>
            </a:r>
            <a:r>
              <a:rPr lang="ru-RU" sz="2800" dirty="0" err="1" smtClean="0"/>
              <a:t>лише</a:t>
            </a:r>
            <a:r>
              <a:rPr lang="ru-RU" sz="2800" dirty="0" smtClean="0"/>
              <a:t> в </a:t>
            </a:r>
            <a:r>
              <a:rPr lang="ru-RU" sz="2800" dirty="0" err="1" smtClean="0"/>
              <a:t>Австрії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у </a:t>
            </a:r>
            <a:r>
              <a:rPr lang="ru-RU" sz="2800" dirty="0" err="1" smtClean="0"/>
              <a:t>всій</a:t>
            </a:r>
            <a:r>
              <a:rPr lang="ru-RU" sz="2800" dirty="0" smtClean="0"/>
              <a:t>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. Собор </a:t>
            </a:r>
            <a:r>
              <a:rPr lang="ru-RU" sz="2800" dirty="0" err="1" smtClean="0"/>
              <a:t>вважається</a:t>
            </a:r>
            <a:r>
              <a:rPr lang="ru-RU" sz="2800" dirty="0" smtClean="0"/>
              <a:t> символом </a:t>
            </a:r>
            <a:r>
              <a:rPr lang="ru-RU" sz="2800" dirty="0" err="1" smtClean="0"/>
              <a:t>Відня</a:t>
            </a:r>
            <a:r>
              <a:rPr lang="ru-RU" sz="2800" dirty="0" smtClean="0"/>
              <a:t>.</a:t>
            </a:r>
          </a:p>
          <a:p>
            <a:endParaRPr lang="uk-UA" sz="2800" dirty="0" smtClean="0"/>
          </a:p>
          <a:p>
            <a:endParaRPr lang="ru-RU" sz="2800" dirty="0" smtClean="0"/>
          </a:p>
        </p:txBody>
      </p:sp>
      <p:sp>
        <p:nvSpPr>
          <p:cNvPr id="99336" name="WordArt 8"/>
          <p:cNvSpPr>
            <a:spLocks noChangeArrowheads="1" noChangeShapeType="1" noTextEdit="1"/>
          </p:cNvSpPr>
          <p:nvPr/>
        </p:nvSpPr>
        <p:spPr bwMode="auto">
          <a:xfrm>
            <a:off x="684213" y="260350"/>
            <a:ext cx="7858125" cy="771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uk-UA" sz="5400" dirty="0" smtClean="0"/>
              <a:t>Собор Святого Стефана</a:t>
            </a:r>
          </a:p>
          <a:p>
            <a:endParaRPr lang="ru-RU" sz="5400" dirty="0" smtClean="0"/>
          </a:p>
        </p:txBody>
      </p:sp>
      <p:pic>
        <p:nvPicPr>
          <p:cNvPr id="12293" name="Picture 5" descr="C:\Users\Денис\Desktop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2748" y="1363682"/>
            <a:ext cx="3873500" cy="49228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93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9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93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4" grpId="0"/>
      <p:bldP spid="9933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5"/>
  <p:tag name="ISPRING_ULTRA_SCORM_DURATION" val="3600"/>
  <p:tag name="ISPRING_ULTRA_SCORM_QUIZ_NUMBER" val="0"/>
</p:tagLst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344</TotalTime>
  <Words>1029</Words>
  <Application>Microsoft Office PowerPoint</Application>
  <PresentationFormat>Экран (4:3)</PresentationFormat>
  <Paragraphs>38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Текстура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Австрія</dc:title>
  <dc:creator>Axiles</dc:creator>
  <cp:lastModifiedBy>Саша</cp:lastModifiedBy>
  <cp:revision>18</cp:revision>
  <dcterms:created xsi:type="dcterms:W3CDTF">2009-02-28T16:30:18Z</dcterms:created>
  <dcterms:modified xsi:type="dcterms:W3CDTF">2015-02-09T12:53:02Z</dcterms:modified>
</cp:coreProperties>
</file>