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80" r:id="rId18"/>
    <p:sldId id="272" r:id="rId19"/>
    <p:sldId id="273" r:id="rId20"/>
    <p:sldId id="274" r:id="rId21"/>
    <p:sldId id="275" r:id="rId22"/>
    <p:sldId id="276" r:id="rId23"/>
    <p:sldId id="277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86" autoAdjust="0"/>
    <p:restoredTop sz="94660"/>
  </p:normalViewPr>
  <p:slideViewPr>
    <p:cSldViewPr>
      <p:cViewPr varScale="1">
        <p:scale>
          <a:sx n="73" d="100"/>
          <a:sy n="73" d="100"/>
        </p:scale>
        <p:origin x="-11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3C0FA-EB46-4254-ACFE-B5165CCA73EF}" type="datetimeFigureOut">
              <a:rPr lang="ru-RU" smtClean="0"/>
              <a:t>12.11.2012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29F73-8222-42B0-8846-5C73FC4A31F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29F73-8222-42B0-8846-5C73FC4A31FB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3B05E6-63C7-43DA-8A7D-E0D05174FED1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67BEE5B-293B-46A3-9491-2CBF32C6B09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.jp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214282" y="571480"/>
            <a:ext cx="8521698" cy="6165263"/>
          </a:xfrm>
          <a:prstGeom prst="snip2Same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85728"/>
            <a:ext cx="7851648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 smtClean="0"/>
              <a:t>КРЕМЕНЕЦЬКИЙ РАЙОННИЙ МЕТОДИЧНИЙ КАБІНЕТ</a:t>
            </a:r>
            <a:br>
              <a:rPr lang="uk-UA" sz="2400" dirty="0" smtClean="0"/>
            </a:br>
            <a:r>
              <a:rPr lang="uk-UA" sz="2400" dirty="0" err="1" smtClean="0"/>
              <a:t>Горинська</a:t>
            </a:r>
            <a:r>
              <a:rPr lang="uk-UA" sz="2400" dirty="0" smtClean="0"/>
              <a:t> загальноосвітня школа І-ІІІ ступенів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428736"/>
            <a:ext cx="7929618" cy="5072098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uk-UA" dirty="0" smtClean="0"/>
              <a:t> </a:t>
            </a:r>
            <a:endParaRPr lang="ru-RU" dirty="0" smtClean="0"/>
          </a:p>
          <a:p>
            <a:pPr algn="ctr"/>
            <a:r>
              <a:rPr lang="ru-RU" sz="8400" dirty="0" err="1" smtClean="0"/>
              <a:t>Гармонізація</a:t>
            </a:r>
            <a:r>
              <a:rPr lang="ru-RU" sz="8400" dirty="0" smtClean="0"/>
              <a:t>  </a:t>
            </a:r>
            <a:r>
              <a:rPr lang="ru-RU" sz="8400" dirty="0" err="1" smtClean="0"/>
              <a:t>родинного</a:t>
            </a:r>
            <a:r>
              <a:rPr lang="ru-RU" sz="8400" dirty="0" smtClean="0"/>
              <a:t> та </a:t>
            </a:r>
            <a:r>
              <a:rPr lang="ru-RU" sz="8400" dirty="0" err="1" smtClean="0"/>
              <a:t>шкільного</a:t>
            </a:r>
            <a:r>
              <a:rPr lang="ru-RU" sz="8400" dirty="0" smtClean="0"/>
              <a:t> </a:t>
            </a:r>
            <a:r>
              <a:rPr lang="ru-RU" sz="8400" dirty="0" err="1" smtClean="0"/>
              <a:t>виховання</a:t>
            </a:r>
            <a:r>
              <a:rPr lang="ru-RU" sz="8400" dirty="0" smtClean="0"/>
              <a:t> </a:t>
            </a:r>
          </a:p>
          <a:p>
            <a:pPr algn="ctr"/>
            <a:r>
              <a:rPr lang="ru-RU" sz="8400" dirty="0" smtClean="0"/>
              <a:t>на засадах </a:t>
            </a:r>
            <a:r>
              <a:rPr lang="ru-RU" sz="8400" dirty="0" err="1" smtClean="0"/>
              <a:t>педагогіки</a:t>
            </a:r>
            <a:r>
              <a:rPr lang="ru-RU" sz="8400" dirty="0" smtClean="0"/>
              <a:t> </a:t>
            </a:r>
            <a:r>
              <a:rPr lang="ru-RU" sz="8400" dirty="0" err="1" smtClean="0"/>
              <a:t>життєтворчості</a:t>
            </a:r>
            <a:endParaRPr lang="ru-RU" sz="8400" dirty="0" smtClean="0"/>
          </a:p>
          <a:p>
            <a:pPr algn="ctr"/>
            <a:r>
              <a:rPr lang="uk-UA" sz="4500" dirty="0" smtClean="0"/>
              <a:t>(на допомогу  </a:t>
            </a:r>
            <a:r>
              <a:rPr lang="uk-UA" sz="4500" dirty="0" err="1" smtClean="0"/>
              <a:t>педагогам-виховникам</a:t>
            </a:r>
            <a:r>
              <a:rPr lang="uk-UA" sz="4500" dirty="0" smtClean="0"/>
              <a:t> </a:t>
            </a:r>
          </a:p>
          <a:p>
            <a:pPr algn="ctr"/>
            <a:r>
              <a:rPr lang="uk-UA" sz="4500" dirty="0" smtClean="0"/>
              <a:t>навчальних закладів району)</a:t>
            </a:r>
          </a:p>
          <a:p>
            <a:pPr algn="ctr"/>
            <a:endParaRPr lang="uk-UA" sz="4500" dirty="0" smtClean="0"/>
          </a:p>
          <a:p>
            <a:pPr algn="ctr"/>
            <a:endParaRPr lang="uk-UA" sz="6400" dirty="0" smtClean="0"/>
          </a:p>
          <a:p>
            <a:pPr algn="ctr"/>
            <a:r>
              <a:rPr lang="uk-UA" sz="6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2012</a:t>
            </a:r>
            <a:endParaRPr lang="ru-RU" sz="64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endParaRPr lang="ru-RU" sz="4500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207167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Напрямки роботи батьківського комітету: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643050"/>
            <a:ext cx="8929718" cy="5214950"/>
          </a:xfrm>
        </p:spPr>
        <p:txBody>
          <a:bodyPr>
            <a:normAutofit lnSpcReduction="10000"/>
          </a:bodyPr>
          <a:lstStyle/>
          <a:p>
            <a:pPr lvl="0"/>
            <a:r>
              <a:rPr lang="uk-UA" sz="3200" dirty="0" smtClean="0"/>
              <a:t>вирішення завдань організації навчальної діяльності;</a:t>
            </a:r>
            <a:endParaRPr lang="ru-RU" sz="3200" dirty="0" smtClean="0"/>
          </a:p>
          <a:p>
            <a:pPr lvl="0"/>
            <a:r>
              <a:rPr lang="uk-UA" sz="3200" dirty="0" smtClean="0"/>
              <a:t>організація і проведення батьківських зборів;</a:t>
            </a:r>
            <a:endParaRPr lang="ru-RU" sz="3200" dirty="0" smtClean="0"/>
          </a:p>
          <a:p>
            <a:pPr lvl="0"/>
            <a:r>
              <a:rPr lang="uk-UA" sz="3200" dirty="0" smtClean="0"/>
              <a:t>створення і примноження традицій школи;</a:t>
            </a:r>
            <a:endParaRPr lang="ru-RU" sz="3200" dirty="0" smtClean="0"/>
          </a:p>
          <a:p>
            <a:pPr lvl="0"/>
            <a:r>
              <a:rPr lang="uk-UA" sz="3200" dirty="0" smtClean="0"/>
              <a:t>залучення батьків до проведення бесід, дискусій, родинних свят, інших творчих справ;</a:t>
            </a:r>
            <a:endParaRPr lang="ru-RU" sz="3200" dirty="0" smtClean="0"/>
          </a:p>
          <a:p>
            <a:pPr lvl="0"/>
            <a:r>
              <a:rPr lang="uk-UA" sz="3200" dirty="0" smtClean="0"/>
              <a:t>робота шкільної ради профілактики правопорушень;</a:t>
            </a:r>
            <a:endParaRPr lang="ru-RU" sz="3200" dirty="0" smtClean="0"/>
          </a:p>
          <a:p>
            <a:pPr lvl="0"/>
            <a:r>
              <a:rPr lang="uk-UA" sz="3200" dirty="0" smtClean="0"/>
              <a:t>організація дозвілля учнів;</a:t>
            </a:r>
            <a:endParaRPr lang="ru-RU" sz="3200" dirty="0" smtClean="0"/>
          </a:p>
          <a:p>
            <a:pPr lvl="0"/>
            <a:r>
              <a:rPr lang="uk-UA" sz="3200" dirty="0" smtClean="0"/>
              <a:t>організація зустрічей з психологом та лікарями.</a:t>
            </a:r>
            <a:endParaRPr lang="ru-RU" sz="32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2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430" y="3098783"/>
            <a:ext cx="5368296" cy="3544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+mn-lt"/>
              </a:rPr>
              <a:t>АКТИВНІ ТА ІНТЕРАКТИВНІ ФОРМИ РОБОТИ</a:t>
            </a:r>
            <a:endParaRPr lang="ru-RU" sz="3600" b="1" dirty="0">
              <a:latin typeface="+mn-lt"/>
            </a:endParaRPr>
          </a:p>
        </p:txBody>
      </p:sp>
      <p:pic>
        <p:nvPicPr>
          <p:cNvPr id="5" name="Рисунок 4" descr="Image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46" y="1285860"/>
            <a:ext cx="5030110" cy="342902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286380" y="5929330"/>
            <a:ext cx="25058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ТРЕНІНГ</a:t>
            </a:r>
            <a:endParaRPr lang="ru-RU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3857628"/>
            <a:ext cx="29860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ДИСКУСІЯ</a:t>
            </a:r>
            <a:endParaRPr lang="ru-RU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00"/>
                            </p:stCondLst>
                            <p:childTnLst>
                              <p:par>
                                <p:cTn id="1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1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age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219" y="3000372"/>
            <a:ext cx="5636781" cy="3625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Содержимое 3" descr="Image2.bmp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58" y="214290"/>
            <a:ext cx="5472755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 rot="19867192">
            <a:off x="3357" y="4438774"/>
            <a:ext cx="3531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СЕМІНАР-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9805088">
            <a:off x="4788277" y="1326366"/>
            <a:ext cx="4419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ПРАКТИКУМ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785794"/>
            <a:ext cx="857256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КОЛЕКТИВНІ</a:t>
            </a:r>
          </a:p>
          <a:p>
            <a:pPr algn="ctr"/>
            <a:r>
              <a:rPr lang="ru-RU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ТВОРЧІ СПРАВИ</a:t>
            </a:r>
            <a:endParaRPr lang="ru-RU" sz="9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Autofit/>
          </a:bodyPr>
          <a:lstStyle/>
          <a:p>
            <a:r>
              <a:rPr lang="uk-UA" sz="4000" dirty="0" smtClean="0"/>
              <a:t>«Людське щастя від роду і до роду у вись росте з корінням родоводу»</a:t>
            </a:r>
            <a:endParaRPr lang="ru-RU" sz="4000" dirty="0"/>
          </a:p>
        </p:txBody>
      </p:sp>
      <p:pic>
        <p:nvPicPr>
          <p:cNvPr id="5" name="Рисунок 4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2928934"/>
            <a:ext cx="4715165" cy="368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2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3" y="1571612"/>
            <a:ext cx="4291107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4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4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3714744" y="2500306"/>
            <a:ext cx="5129379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4643438" cy="325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a-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4286256"/>
            <a:ext cx="2214578" cy="1791730"/>
          </a:xfrm>
          <a:prstGeom prst="rect">
            <a:avLst/>
          </a:prstGeom>
        </p:spPr>
      </p:pic>
      <p:pic>
        <p:nvPicPr>
          <p:cNvPr id="7" name="Рисунок 6" descr="a-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85728"/>
            <a:ext cx="2214578" cy="1791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00042"/>
            <a:ext cx="8568592" cy="6072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632666"/>
          </a:xfrm>
        </p:spPr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музичне мистецтво </a:t>
            </a:r>
            <a:endParaRPr lang="ru-RU" sz="60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494" y="5715016"/>
            <a:ext cx="9105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54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Лиш</a:t>
            </a:r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би</a:t>
            </a:r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мама на </a:t>
            </a:r>
            <a:r>
              <a:rPr lang="ru-RU" sz="54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світі</a:t>
            </a:r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жила»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TS_01_1[13-36-08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90"/>
            <a:ext cx="4572008" cy="3657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IMG_09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166" y="2357430"/>
            <a:ext cx="5268521" cy="421481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VTS_01_2[13-53-48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2714620"/>
            <a:ext cx="4857784" cy="388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Без_імені.bmp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20" y="500042"/>
            <a:ext cx="4786346" cy="382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/>
          <a:lstStyle/>
          <a:p>
            <a:r>
              <a:rPr lang="uk-UA" dirty="0" smtClean="0"/>
              <a:t> </a:t>
            </a:r>
            <a:r>
              <a:rPr lang="uk-UA" sz="6000" dirty="0" smtClean="0"/>
              <a:t>театральне мистецтво</a:t>
            </a:r>
            <a:endParaRPr lang="ru-RU" sz="6000" dirty="0"/>
          </a:p>
        </p:txBody>
      </p:sp>
      <p:sp>
        <p:nvSpPr>
          <p:cNvPr id="9" name="Прямоугольник 8"/>
          <p:cNvSpPr/>
          <p:nvPr/>
        </p:nvSpPr>
        <p:spPr>
          <a:xfrm rot="20002971">
            <a:off x="252008" y="4750975"/>
            <a:ext cx="38601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«Ми </a:t>
            </a:r>
            <a:r>
              <a:rPr lang="ru-RU" sz="4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чуємо</a:t>
            </a:r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тебе,</a:t>
            </a:r>
          </a:p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Кобзарю, 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9976015">
            <a:off x="5583396" y="1779589"/>
            <a:ext cx="35964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крізь</a:t>
            </a:r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століття</a:t>
            </a:r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!»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485647" cy="3920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143372" y="3184150"/>
            <a:ext cx="4841857" cy="3459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19514100">
            <a:off x="112263" y="4850265"/>
            <a:ext cx="40925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Андріївські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9536759">
            <a:off x="5701220" y="1306569"/>
            <a:ext cx="3141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вечорниці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401080" cy="5786454"/>
          </a:xfrm>
        </p:spPr>
        <p:txBody>
          <a:bodyPr>
            <a:noAutofit/>
          </a:bodyPr>
          <a:lstStyle/>
          <a:p>
            <a:pPr algn="ctr"/>
            <a:r>
              <a:rPr lang="uk-UA" sz="4800" b="1" i="1" dirty="0" smtClean="0"/>
              <a:t>«Дитина – дзеркало сім’ї; </a:t>
            </a:r>
            <a:br>
              <a:rPr lang="uk-UA" sz="4800" b="1" i="1" dirty="0" smtClean="0"/>
            </a:br>
            <a:r>
              <a:rPr lang="uk-UA" sz="4800" b="1" i="1" dirty="0" smtClean="0"/>
              <a:t>як у краплі води відбивається</a:t>
            </a:r>
            <a:br>
              <a:rPr lang="uk-UA" sz="4800" b="1" i="1" dirty="0" smtClean="0"/>
            </a:br>
            <a:r>
              <a:rPr lang="uk-UA" sz="4800" b="1" i="1" dirty="0" smtClean="0"/>
              <a:t> сонце – так у дітях відбивається моральна чистота матері і батька»,  - </a:t>
            </a:r>
            <a:br>
              <a:rPr lang="uk-UA" sz="4800" b="1" i="1" dirty="0" smtClean="0"/>
            </a:br>
            <a:r>
              <a:rPr lang="uk-UA" sz="3200" b="1" i="1" smtClean="0"/>
              <a:t>писав </a:t>
            </a:r>
            <a:r>
              <a:rPr lang="uk-UA" sz="3200" b="1" i="1" smtClean="0"/>
              <a:t>В.Сухомлинський</a:t>
            </a:r>
            <a:r>
              <a:rPr lang="uk-UA" sz="4800" i="1" smtClean="0"/>
              <a:t> </a:t>
            </a:r>
            <a:endParaRPr lang="ru-RU" sz="4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9" y="214290"/>
            <a:ext cx="3929090" cy="37438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357214"/>
            <a:ext cx="8715404" cy="1071570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/>
              <a:t>здоровий спосіб життя</a:t>
            </a:r>
            <a:endParaRPr lang="ru-RU" sz="5400" dirty="0"/>
          </a:p>
        </p:txBody>
      </p:sp>
      <p:pic>
        <p:nvPicPr>
          <p:cNvPr id="5" name="Рисунок 4" descr="1234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642918"/>
            <a:ext cx="4643438" cy="2873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2345678910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6190"/>
            <a:ext cx="4714908" cy="2902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71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829764"/>
            <a:ext cx="4367000" cy="284941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4348" y="6215082"/>
            <a:ext cx="76438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Тато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мама, я – спортивна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сім’я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7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2428868"/>
            <a:ext cx="5572164" cy="41791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 descr="Безымянны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4775793" cy="378621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000628" y="500042"/>
            <a:ext cx="37858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«У здоровому </a:t>
            </a:r>
          </a:p>
          <a:p>
            <a:pPr algn="ctr"/>
            <a:r>
              <a:rPr lang="ru-RU" sz="4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тілі</a:t>
            </a:r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4643446"/>
            <a:ext cx="25405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здоровий </a:t>
            </a:r>
          </a:p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дух»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16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1643050"/>
            <a:ext cx="4857784" cy="3643338"/>
          </a:xfrm>
          <a:prstGeom prst="rect">
            <a:avLst/>
          </a:prstGeom>
        </p:spPr>
      </p:pic>
      <p:pic>
        <p:nvPicPr>
          <p:cNvPr id="5" name="Рисунок 4" descr="IMG_16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42852"/>
            <a:ext cx="3000396" cy="40005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Содержимое 3" descr="IMG_165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2844" y="2928934"/>
            <a:ext cx="2857520" cy="38100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428652"/>
            <a:ext cx="8572528" cy="1357298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трудова діяльність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5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2428868"/>
            <a:ext cx="5714976" cy="4286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Front"/>
            <a:lightRig rig="threePt" dir="t"/>
          </a:scene3d>
        </p:spPr>
      </p:pic>
      <p:pic>
        <p:nvPicPr>
          <p:cNvPr id="2" name="Рисунок 1" descr="IMG_05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5214974" cy="391123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Fron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714356"/>
            <a:ext cx="7572428" cy="452431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bliqueTopLef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ДЯКУЮ </a:t>
            </a:r>
          </a:p>
          <a:p>
            <a:pPr algn="ctr"/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УВАГУ!</a:t>
            </a:r>
            <a:endParaRPr lang="ru-RU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5500702"/>
            <a:ext cx="87154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Завуч по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виховній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роботі</a:t>
            </a:r>
            <a:endParaRPr lang="ru-RU" sz="32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Бойко Марія Петрівна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1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5048286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2898157"/>
            <a:ext cx="5215572" cy="372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+mn-lt"/>
              </a:rPr>
              <a:t>БАТЬКІВСЬКИЙ ВСЕОБУЧ</a:t>
            </a:r>
            <a:endParaRPr lang="ru-RU" sz="40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428596" y="571480"/>
            <a:ext cx="8359182" cy="600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000124"/>
          </a:xfrm>
        </p:spPr>
        <p:txBody>
          <a:bodyPr/>
          <a:lstStyle/>
          <a:p>
            <a:pPr algn="ctr"/>
            <a:r>
              <a:rPr lang="uk-UA" b="1" dirty="0" smtClean="0">
                <a:latin typeface="+mn-lt"/>
              </a:rPr>
              <a:t>БАТЬКІВСЬКІ ЗБОРИ</a:t>
            </a:r>
            <a:endParaRPr lang="ru-RU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500042"/>
            <a:ext cx="8381799" cy="6005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500034" y="642918"/>
            <a:ext cx="8336462" cy="5855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214282" y="428604"/>
            <a:ext cx="8591334" cy="6046253"/>
          </a:xfrm>
          <a:prstGeom prst="round2Diag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8858280" cy="6643710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64307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</a:rPr>
              <a:t>Завдання батьківського комітету: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71612"/>
            <a:ext cx="8643998" cy="5072098"/>
          </a:xfrm>
        </p:spPr>
        <p:txBody>
          <a:bodyPr>
            <a:normAutofit lnSpcReduction="10000"/>
          </a:bodyPr>
          <a:lstStyle/>
          <a:p>
            <a:pPr lvl="0"/>
            <a:r>
              <a:rPr lang="uk-UA" sz="3200" b="1" dirty="0" smtClean="0"/>
              <a:t>зміцнення зв’язку між школою і родиною з метою встановлення єдності виховних вимог і впливів на дітей;</a:t>
            </a:r>
            <a:endParaRPr lang="ru-RU" sz="3200" dirty="0" smtClean="0"/>
          </a:p>
          <a:p>
            <a:pPr lvl="0"/>
            <a:r>
              <a:rPr lang="uk-UA" sz="3200" b="1" dirty="0" smtClean="0"/>
              <a:t>залучення батьків до активної участі у житті класу, школи, до організації позакласної роботи;</a:t>
            </a:r>
            <a:endParaRPr lang="ru-RU" sz="3200" dirty="0" smtClean="0"/>
          </a:p>
          <a:p>
            <a:pPr lvl="0"/>
            <a:r>
              <a:rPr lang="uk-UA" sz="3200" b="1" dirty="0" smtClean="0"/>
              <a:t>участь в організації широкої педагогічної пропаганди серед батьків;</a:t>
            </a:r>
            <a:endParaRPr lang="ru-RU" sz="3200" dirty="0" smtClean="0"/>
          </a:p>
          <a:p>
            <a:pPr lvl="0"/>
            <a:r>
              <a:rPr lang="uk-UA" sz="3200" b="1" dirty="0" smtClean="0"/>
              <a:t>допомога школі в якісному здійсненні повної загальної середньої освіти.</a:t>
            </a:r>
            <a:endParaRPr lang="ru-RU" sz="3200" dirty="0" smtClean="0"/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Використання ігрових технологій на уроках в початкових класах</Template>
  <TotalTime>401</TotalTime>
  <Words>213</Words>
  <Application>Microsoft Office PowerPoint</Application>
  <PresentationFormat>Экран (4:3)</PresentationFormat>
  <Paragraphs>54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КРЕМЕНЕЦЬКИЙ РАЙОННИЙ МЕТОДИЧНИЙ КАБІНЕТ Горинська загальноосвітня школа І-ІІІ ступенів</vt:lpstr>
      <vt:lpstr>«Дитина – дзеркало сім’ї;  як у краплі води відбивається  сонце – так у дітях відбивається моральна чистота матері і батька»,  -  писав В.Сухомлинський </vt:lpstr>
      <vt:lpstr>БАТЬКІВСЬКИЙ ВСЕОБУЧ</vt:lpstr>
      <vt:lpstr>БАТЬКІВСЬКІ ЗБОРИ</vt:lpstr>
      <vt:lpstr>Слайд 5</vt:lpstr>
      <vt:lpstr>Слайд 6</vt:lpstr>
      <vt:lpstr>Слайд 7</vt:lpstr>
      <vt:lpstr>Слайд 8</vt:lpstr>
      <vt:lpstr>Завдання батьківського комітету: </vt:lpstr>
      <vt:lpstr>Напрямки роботи батьківського комітету: </vt:lpstr>
      <vt:lpstr>АКТИВНІ ТА ІНТЕРАКТИВНІ ФОРМИ РОБОТИ</vt:lpstr>
      <vt:lpstr>Слайд 12</vt:lpstr>
      <vt:lpstr>Слайд 13</vt:lpstr>
      <vt:lpstr>«Людське щастя від роду і до роду у вись росте з корінням родоводу»</vt:lpstr>
      <vt:lpstr>Слайд 15</vt:lpstr>
      <vt:lpstr>музичне мистецтво </vt:lpstr>
      <vt:lpstr>Слайд 17</vt:lpstr>
      <vt:lpstr> театральне мистецтво</vt:lpstr>
      <vt:lpstr>Слайд 19</vt:lpstr>
      <vt:lpstr>здоровий спосіб життя</vt:lpstr>
      <vt:lpstr>Слайд 21</vt:lpstr>
      <vt:lpstr>трудова діяльність 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КРЕМЕНЕЦЬКИЙ РАЙОННИЙ МЕТОДИЧНИЙ КАБІНЕТ Горинська загальноосвітня школа І-ІІІ ступенів</dc:title>
  <dc:creator>Коля</dc:creator>
  <cp:lastModifiedBy>User</cp:lastModifiedBy>
  <cp:revision>46</cp:revision>
  <dcterms:created xsi:type="dcterms:W3CDTF">2012-11-10T16:32:49Z</dcterms:created>
  <dcterms:modified xsi:type="dcterms:W3CDTF">2012-11-11T21:26:45Z</dcterms:modified>
</cp:coreProperties>
</file>