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300" r:id="rId10"/>
    <p:sldId id="301" r:id="rId11"/>
    <p:sldId id="302" r:id="rId12"/>
    <p:sldId id="303" r:id="rId13"/>
    <p:sldId id="305" r:id="rId14"/>
    <p:sldId id="304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9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EB1DD-0081-416D-AA52-AA280A9C39BA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6B03F-95AB-4CF2-8681-6CED0E9E05C7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advClick="0" advTm="8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E9EFE-FAA2-4658-94EC-AFB67AB4FA23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03D6D-7519-4924-8DF6-62742A5BD32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8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 семінару-практикуму:</a:t>
            </a:r>
            <a:endParaRPr lang="ru-RU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4400" b="1" dirty="0" smtClean="0">
                <a:latin typeface="Arial Narrow" pitchFamily="34" charset="0"/>
              </a:rPr>
              <a:t>«</a:t>
            </a:r>
            <a:r>
              <a:rPr lang="ru-RU" sz="4400" b="1" dirty="0" err="1" smtClean="0">
                <a:latin typeface="Arial Narrow" pitchFamily="34" charset="0"/>
              </a:rPr>
              <a:t>Упровадження</a:t>
            </a:r>
            <a:r>
              <a:rPr lang="ru-RU" sz="4400" b="1" dirty="0" smtClean="0">
                <a:latin typeface="Arial Narrow" pitchFamily="34" charset="0"/>
              </a:rPr>
              <a:t> </a:t>
            </a:r>
            <a:r>
              <a:rPr lang="ru-RU" sz="4400" b="1" dirty="0" err="1" smtClean="0">
                <a:latin typeface="Arial Narrow" pitchFamily="34" charset="0"/>
              </a:rPr>
              <a:t>здоров‘язберігаючих</a:t>
            </a:r>
            <a:r>
              <a:rPr lang="ru-RU" sz="4400" b="1" dirty="0" smtClean="0">
                <a:latin typeface="Arial Narrow" pitchFamily="34" charset="0"/>
              </a:rPr>
              <a:t> </a:t>
            </a:r>
          </a:p>
          <a:p>
            <a:pPr algn="ctr">
              <a:buNone/>
            </a:pPr>
            <a:r>
              <a:rPr lang="ru-RU" sz="4400" b="1" dirty="0" smtClean="0">
                <a:latin typeface="Arial Narrow" pitchFamily="34" charset="0"/>
              </a:rPr>
              <a:t>та </a:t>
            </a:r>
            <a:r>
              <a:rPr lang="ru-RU" sz="4400" b="1" dirty="0" err="1" smtClean="0">
                <a:latin typeface="Arial Narrow" pitchFamily="34" charset="0"/>
              </a:rPr>
              <a:t>здоров‘яформуючих</a:t>
            </a:r>
            <a:r>
              <a:rPr lang="ru-RU" sz="4400" b="1" dirty="0" smtClean="0">
                <a:latin typeface="Arial Narrow" pitchFamily="34" charset="0"/>
              </a:rPr>
              <a:t> </a:t>
            </a:r>
            <a:r>
              <a:rPr lang="ru-RU" sz="4400" b="1" dirty="0" err="1" smtClean="0">
                <a:latin typeface="Arial Narrow" pitchFamily="34" charset="0"/>
              </a:rPr>
              <a:t>технологій</a:t>
            </a:r>
            <a:r>
              <a:rPr lang="ru-RU" sz="4400" b="1" dirty="0" smtClean="0">
                <a:latin typeface="Arial Narrow" pitchFamily="34" charset="0"/>
              </a:rPr>
              <a:t> </a:t>
            </a:r>
            <a:endParaRPr lang="uk-UA" sz="4400" b="1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Arial Narrow" pitchFamily="34" charset="0"/>
              </a:rPr>
              <a:t>у практику </a:t>
            </a:r>
            <a:r>
              <a:rPr lang="ru-RU" sz="4400" b="1" dirty="0" err="1" smtClean="0">
                <a:latin typeface="Arial Narrow" pitchFamily="34" charset="0"/>
              </a:rPr>
              <a:t>роботи</a:t>
            </a:r>
            <a:r>
              <a:rPr lang="ru-RU" sz="4400" b="1" dirty="0" smtClean="0">
                <a:latin typeface="Arial Narrow" pitchFamily="34" charset="0"/>
              </a:rPr>
              <a:t> </a:t>
            </a:r>
          </a:p>
          <a:p>
            <a:pPr algn="ctr">
              <a:buNone/>
            </a:pPr>
            <a:r>
              <a:rPr lang="ru-RU" sz="4400" b="1" dirty="0" smtClean="0">
                <a:latin typeface="Arial Narrow" pitchFamily="34" charset="0"/>
              </a:rPr>
              <a:t>«</a:t>
            </a:r>
            <a:r>
              <a:rPr lang="ru-RU" sz="4400" b="1" dirty="0" err="1" smtClean="0">
                <a:latin typeface="Arial Narrow" pitchFamily="34" charset="0"/>
              </a:rPr>
              <a:t>Школи</a:t>
            </a:r>
            <a:r>
              <a:rPr lang="ru-RU" sz="4400" b="1" dirty="0" smtClean="0">
                <a:latin typeface="Arial Narrow" pitchFamily="34" charset="0"/>
              </a:rPr>
              <a:t> </a:t>
            </a:r>
            <a:r>
              <a:rPr lang="ru-RU" sz="4400" b="1" dirty="0" err="1" smtClean="0">
                <a:latin typeface="Arial Narrow" pitchFamily="34" charset="0"/>
              </a:rPr>
              <a:t>сприяння</a:t>
            </a:r>
            <a:r>
              <a:rPr lang="ru-RU" sz="4400" b="1" dirty="0" smtClean="0">
                <a:latin typeface="Arial Narrow" pitchFamily="34" charset="0"/>
              </a:rPr>
              <a:t> </a:t>
            </a:r>
            <a:r>
              <a:rPr lang="ru-RU" sz="4400" b="1" dirty="0" err="1" smtClean="0">
                <a:latin typeface="Arial Narrow" pitchFamily="34" charset="0"/>
              </a:rPr>
              <a:t>здоров‘ю</a:t>
            </a:r>
            <a:r>
              <a:rPr lang="uk-UA" sz="4400" b="1" dirty="0" smtClean="0">
                <a:latin typeface="Arial Narrow" pitchFamily="34" charset="0"/>
              </a:rPr>
              <a:t>» 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Основні напрями та зміст діяльності: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25000" lnSpcReduction="20000"/>
          </a:bodyPr>
          <a:lstStyle/>
          <a:p>
            <a:endParaRPr lang="en-US" sz="6000" dirty="0" smtClean="0"/>
          </a:p>
          <a:p>
            <a:r>
              <a:rPr lang="uk-UA" sz="9600" dirty="0" smtClean="0"/>
              <a:t>формування </a:t>
            </a:r>
            <a:r>
              <a:rPr lang="uk-UA" sz="9600" dirty="0" smtClean="0"/>
              <a:t>в учнів культури здорового життя особистості, оволодіння ними знаннями, уміннями та навичками, розвиток соціальної й особистісної компетентності дитини;</a:t>
            </a:r>
          </a:p>
          <a:p>
            <a:r>
              <a:rPr lang="uk-UA" sz="9600" dirty="0" smtClean="0"/>
              <a:t>організація діяльності з питань охорони здоров’я гімназистів під час навчально-виховного процесу та у позаурочній </a:t>
            </a:r>
            <a:r>
              <a:rPr lang="uk-UA" sz="9600" dirty="0" smtClean="0"/>
              <a:t>діяльності</a:t>
            </a:r>
            <a:r>
              <a:rPr lang="uk-UA" sz="9600" dirty="0" smtClean="0"/>
              <a:t>;</a:t>
            </a:r>
            <a:endParaRPr lang="uk-UA" sz="9600" dirty="0" smtClean="0"/>
          </a:p>
          <a:p>
            <a:r>
              <a:rPr lang="uk-UA" sz="9600" dirty="0" smtClean="0"/>
              <a:t>співпраця </a:t>
            </a:r>
            <a:r>
              <a:rPr lang="uk-UA" sz="9600" dirty="0" smtClean="0"/>
              <a:t>навчального закладу з </a:t>
            </a:r>
            <a:r>
              <a:rPr lang="uk-UA" sz="9600" dirty="0" smtClean="0"/>
              <a:t>державними та громадськими організаціями у сфері збереження здоров’я дітей;</a:t>
            </a:r>
          </a:p>
          <a:p>
            <a:r>
              <a:rPr lang="uk-UA" sz="9600" dirty="0" smtClean="0"/>
              <a:t>організація просвітницької роботи з батьківською громадськістю;</a:t>
            </a:r>
          </a:p>
          <a:p>
            <a:r>
              <a:rPr lang="uk-UA" sz="9600" dirty="0" smtClean="0"/>
              <a:t>діагностика та моніторинг якості діяльності Школи сприяння здоров’ю.</a:t>
            </a:r>
          </a:p>
          <a:p>
            <a:pPr algn="ctr">
              <a:buNone/>
            </a:pPr>
            <a:r>
              <a:rPr lang="uk-UA" sz="9600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0"/>
          </a:xfrm>
        </p:spPr>
        <p:txBody>
          <a:bodyPr>
            <a:normAutofit/>
          </a:bodyPr>
          <a:lstStyle/>
          <a:p>
            <a:r>
              <a:rPr lang="uk-UA" dirty="0" smtClean="0"/>
              <a:t>ПРОГРАМА</a:t>
            </a:r>
            <a:br>
              <a:rPr lang="uk-UA" dirty="0" smtClean="0"/>
            </a:br>
            <a:r>
              <a:rPr lang="uk-UA" dirty="0" smtClean="0"/>
              <a:t>Орієнтири національного виховання учнів 1-11 класів загальноосвітніх навчальних закладів Тернопільщини</a:t>
            </a:r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Ціннісне ставлення до себе: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передбачає </a:t>
            </a:r>
            <a:r>
              <a:rPr lang="uk-UA" sz="3600" dirty="0" smtClean="0"/>
              <a:t>сформованість у зростаючої особистості вміння цінувати себе як </a:t>
            </a:r>
            <a:r>
              <a:rPr lang="uk-UA" sz="3600" dirty="0" smtClean="0"/>
              <a:t>носія </a:t>
            </a:r>
            <a:r>
              <a:rPr lang="uk-UA" sz="3600" dirty="0" smtClean="0"/>
              <a:t>фізичних, духовно-моральних та соціальних сил.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Ціннісне ставлення до свого фізичного “Я”:</a:t>
            </a:r>
            <a:endParaRPr lang="uk-UA" sz="4800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Фізичне  виховання: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</a:t>
            </a:r>
            <a:r>
              <a:rPr lang="uk-UA" dirty="0" smtClean="0"/>
              <a:t>рищеплення </a:t>
            </a:r>
            <a:r>
              <a:rPr lang="uk-UA" dirty="0" smtClean="0"/>
              <a:t>навичок, що забезпечують здоровий спосіб життя, розвиток фізичних можливостей та загартування організму </a:t>
            </a:r>
            <a:r>
              <a:rPr lang="uk-UA" dirty="0" smtClean="0"/>
              <a:t>людини;</a:t>
            </a:r>
            <a:endParaRPr lang="uk-UA" dirty="0" smtClean="0"/>
          </a:p>
          <a:p>
            <a:r>
              <a:rPr lang="uk-UA" dirty="0" smtClean="0"/>
              <a:t>з</a:t>
            </a:r>
            <a:r>
              <a:rPr lang="uk-UA" dirty="0" smtClean="0"/>
              <a:t>міцнення </a:t>
            </a:r>
            <a:r>
              <a:rPr lang="uk-UA" dirty="0" err="1" smtClean="0"/>
              <a:t>здоров”я</a:t>
            </a:r>
            <a:r>
              <a:rPr lang="uk-UA" dirty="0" smtClean="0"/>
              <a:t>, досягнення гармонії тіла і духу;</a:t>
            </a:r>
          </a:p>
          <a:p>
            <a:r>
              <a:rPr lang="uk-UA" dirty="0" smtClean="0"/>
              <a:t>н</a:t>
            </a:r>
            <a:r>
              <a:rPr lang="uk-UA" dirty="0" smtClean="0"/>
              <a:t>абуття </a:t>
            </a:r>
            <a:r>
              <a:rPr lang="uk-UA" dirty="0" smtClean="0"/>
              <a:t>санітарно-гігієнічних умінь та навичок догляду за власним тілом, підтримка і розвиток його потенційних можливостей, мотивації до фізичного вдосконалення.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Превентивне  виховання: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Озброєння учнів знаннями про шкідливість вживання різних видів алкоголю та наркотиків.</a:t>
            </a:r>
          </a:p>
          <a:p>
            <a:r>
              <a:rPr lang="uk-UA" dirty="0" smtClean="0"/>
              <a:t>Вироблення психологічних </a:t>
            </a:r>
            <a:r>
              <a:rPr lang="uk-UA" dirty="0" err="1" smtClean="0"/>
              <a:t>“гальм”</a:t>
            </a:r>
            <a:r>
              <a:rPr lang="uk-UA" dirty="0" smtClean="0"/>
              <a:t>, які б стримували у сприятливих для вживання наркотичних речовин умовах;</a:t>
            </a:r>
          </a:p>
          <a:p>
            <a:r>
              <a:rPr lang="uk-UA" dirty="0" smtClean="0"/>
              <a:t>Інформування про небезпеку хвороб, що передаються статевим шляхом, </a:t>
            </a:r>
            <a:r>
              <a:rPr lang="uk-UA" dirty="0" err="1" smtClean="0"/>
              <a:t>СНІДу</a:t>
            </a:r>
            <a:r>
              <a:rPr lang="uk-UA" dirty="0" smtClean="0"/>
              <a:t>, формування умінь чинити опір деструктивній поведінці чи інформації.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342902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Ціннісне ставлення до свого психічного  “Я”:</a:t>
            </a:r>
            <a:endParaRPr lang="uk-UA" sz="4800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Духовно-моральне  виховання: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ф</a:t>
            </a:r>
            <a:r>
              <a:rPr lang="uk-UA" sz="3600" dirty="0" smtClean="0"/>
              <a:t>ормування </a:t>
            </a:r>
            <a:r>
              <a:rPr lang="uk-UA" sz="3600" dirty="0" smtClean="0"/>
              <a:t>моральної </a:t>
            </a:r>
            <a:r>
              <a:rPr lang="uk-UA" sz="3600" dirty="0" smtClean="0"/>
              <a:t>свідомості;</a:t>
            </a:r>
            <a:endParaRPr lang="uk-UA" sz="3600" dirty="0" smtClean="0"/>
          </a:p>
          <a:p>
            <a:r>
              <a:rPr lang="uk-UA" sz="3600" dirty="0" smtClean="0"/>
              <a:t>о</a:t>
            </a:r>
            <a:r>
              <a:rPr lang="uk-UA" sz="3600" dirty="0" smtClean="0"/>
              <a:t>панування </a:t>
            </a:r>
            <a:r>
              <a:rPr lang="uk-UA" sz="3600" dirty="0" smtClean="0"/>
              <a:t>духовною спадщиною найближчого соціального </a:t>
            </a:r>
            <a:r>
              <a:rPr lang="uk-UA" sz="3600" dirty="0" smtClean="0"/>
              <a:t>оточення.</a:t>
            </a:r>
            <a:endParaRPr lang="uk-UA" sz="3600" dirty="0" smtClean="0"/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Розумове  виховання: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</a:t>
            </a:r>
            <a:r>
              <a:rPr lang="uk-UA" dirty="0" smtClean="0"/>
              <a:t>агромадження </a:t>
            </a:r>
            <a:r>
              <a:rPr lang="uk-UA" dirty="0" smtClean="0"/>
              <a:t>загальних і професійних </a:t>
            </a:r>
            <a:r>
              <a:rPr lang="uk-UA" dirty="0" smtClean="0"/>
              <a:t>знань;</a:t>
            </a:r>
            <a:endParaRPr lang="uk-UA" dirty="0" smtClean="0"/>
          </a:p>
          <a:p>
            <a:r>
              <a:rPr lang="uk-UA" dirty="0" smtClean="0"/>
              <a:t>р</a:t>
            </a:r>
            <a:r>
              <a:rPr lang="uk-UA" dirty="0" smtClean="0"/>
              <a:t>озвиток </a:t>
            </a:r>
            <a:r>
              <a:rPr lang="uk-UA" dirty="0" smtClean="0"/>
              <a:t>інтелектуальних здібностей;</a:t>
            </a:r>
          </a:p>
          <a:p>
            <a:r>
              <a:rPr lang="uk-UA" dirty="0" smtClean="0"/>
              <a:t>ф</a:t>
            </a:r>
            <a:r>
              <a:rPr lang="uk-UA" dirty="0" smtClean="0"/>
              <a:t>ормування </a:t>
            </a:r>
            <a:r>
              <a:rPr lang="uk-UA" dirty="0" smtClean="0"/>
              <a:t>критичного мислення;</a:t>
            </a:r>
          </a:p>
          <a:p>
            <a:r>
              <a:rPr lang="uk-UA" dirty="0" smtClean="0"/>
              <a:t>ф</a:t>
            </a:r>
            <a:r>
              <a:rPr lang="uk-UA" dirty="0" smtClean="0"/>
              <a:t>ормування </a:t>
            </a:r>
            <a:r>
              <a:rPr lang="uk-UA" dirty="0" smtClean="0"/>
              <a:t>навичок розумової праці.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Ціннісне ставлення до свого соціального  “Я”:</a:t>
            </a:r>
            <a:endParaRPr lang="uk-UA" sz="4800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План роботи семінару:</a:t>
            </a:r>
            <a:endParaRPr lang="ru-RU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785794"/>
            <a:ext cx="8686800" cy="5857916"/>
          </a:xfrm>
        </p:spPr>
        <p:txBody>
          <a:bodyPr>
            <a:normAutofit fontScale="25000" lnSpcReduction="20000"/>
          </a:bodyPr>
          <a:lstStyle/>
          <a:p>
            <a:r>
              <a:rPr lang="uk-UA" sz="6000" dirty="0" smtClean="0">
                <a:latin typeface="Arial Narrow" pitchFamily="34" charset="0"/>
              </a:rPr>
              <a:t>І. </a:t>
            </a:r>
            <a:r>
              <a:rPr lang="uk-UA" sz="6000" u="sng" dirty="0" smtClean="0">
                <a:latin typeface="Arial Narrow" pitchFamily="34" charset="0"/>
              </a:rPr>
              <a:t>Теоретична частина:</a:t>
            </a:r>
          </a:p>
          <a:p>
            <a:pPr lvl="0"/>
            <a:r>
              <a:rPr lang="uk-UA" sz="6000" dirty="0" smtClean="0">
                <a:latin typeface="Arial Narrow" pitchFamily="34" charset="0"/>
              </a:rPr>
              <a:t>Візитка навчального закладу.</a:t>
            </a:r>
          </a:p>
          <a:p>
            <a:pPr algn="r">
              <a:buNone/>
            </a:pPr>
            <a:r>
              <a:rPr lang="uk-UA" sz="5600" b="1" dirty="0" smtClean="0">
                <a:latin typeface="Arial Narrow" pitchFamily="34" charset="0"/>
              </a:rPr>
              <a:t>Тарасюк Василь Юхимович, </a:t>
            </a:r>
            <a:r>
              <a:rPr lang="uk-UA" sz="5600" dirty="0" smtClean="0">
                <a:latin typeface="Arial Narrow" pitchFamily="34" charset="0"/>
              </a:rPr>
              <a:t>директор Кременецької ЗОШ І-ІІІ ступенів № 4.</a:t>
            </a:r>
          </a:p>
          <a:p>
            <a:pPr lvl="0"/>
            <a:r>
              <a:rPr lang="uk-UA" sz="6000" dirty="0" smtClean="0">
                <a:latin typeface="Arial Narrow" pitchFamily="34" charset="0"/>
              </a:rPr>
              <a:t>Формування  навичок здорового способу життя у загальноосвітніх навчальних закладах як </a:t>
            </a:r>
            <a:r>
              <a:rPr lang="uk-UA" sz="6000" dirty="0" err="1" smtClean="0">
                <a:latin typeface="Arial Narrow" pitchFamily="34" charset="0"/>
              </a:rPr>
              <a:t>зас</a:t>
            </a:r>
            <a:r>
              <a:rPr lang="ru-RU" sz="6000" dirty="0" err="1" smtClean="0">
                <a:latin typeface="Arial Narrow" pitchFamily="34" charset="0"/>
              </a:rPr>
              <a:t>іб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uk-UA" sz="6000" dirty="0" smtClean="0">
                <a:latin typeface="Arial Narrow" pitchFamily="34" charset="0"/>
              </a:rPr>
              <a:t> забезпечення якості освіти в дискурсі Основних орієнтирів виховання. </a:t>
            </a:r>
          </a:p>
          <a:p>
            <a:pPr algn="r">
              <a:buNone/>
            </a:pPr>
            <a:r>
              <a:rPr lang="uk-UA" sz="5600" b="1" dirty="0" err="1" smtClean="0">
                <a:latin typeface="Arial Narrow" pitchFamily="34" charset="0"/>
              </a:rPr>
              <a:t>Ленчук</a:t>
            </a:r>
            <a:r>
              <a:rPr lang="uk-UA" sz="5600" b="1" dirty="0" smtClean="0">
                <a:latin typeface="Arial Narrow" pitchFamily="34" charset="0"/>
              </a:rPr>
              <a:t> Людмила Степанівна</a:t>
            </a:r>
            <a:r>
              <a:rPr lang="uk-UA" sz="5600" dirty="0" smtClean="0">
                <a:latin typeface="Arial Narrow" pitchFamily="34" charset="0"/>
              </a:rPr>
              <a:t>, методист РМК із виховної роботи</a:t>
            </a:r>
          </a:p>
          <a:p>
            <a:pPr lvl="0"/>
            <a:r>
              <a:rPr lang="ru-RU" sz="6000" dirty="0" err="1" smtClean="0">
                <a:latin typeface="Arial Narrow" pitchFamily="34" charset="0"/>
              </a:rPr>
              <a:t>Упровадження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здоров‘язберігаючих</a:t>
            </a:r>
            <a:r>
              <a:rPr lang="ru-RU" sz="6000" dirty="0" smtClean="0">
                <a:latin typeface="Arial Narrow" pitchFamily="34" charset="0"/>
              </a:rPr>
              <a:t> та </a:t>
            </a:r>
            <a:r>
              <a:rPr lang="ru-RU" sz="6000" dirty="0" err="1" smtClean="0">
                <a:latin typeface="Arial Narrow" pitchFamily="34" charset="0"/>
              </a:rPr>
              <a:t>здоров‘яформуючих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технологій</a:t>
            </a:r>
            <a:r>
              <a:rPr lang="ru-RU" sz="6000" dirty="0" smtClean="0">
                <a:latin typeface="Arial Narrow" pitchFamily="34" charset="0"/>
              </a:rPr>
              <a:t> у практику </a:t>
            </a:r>
            <a:r>
              <a:rPr lang="ru-RU" sz="6000" dirty="0" err="1" smtClean="0">
                <a:latin typeface="Arial Narrow" pitchFamily="34" charset="0"/>
              </a:rPr>
              <a:t>роботи</a:t>
            </a:r>
            <a:r>
              <a:rPr lang="ru-RU" sz="6000" dirty="0" smtClean="0">
                <a:latin typeface="Arial Narrow" pitchFamily="34" charset="0"/>
              </a:rPr>
              <a:t> «</a:t>
            </a:r>
            <a:r>
              <a:rPr lang="ru-RU" sz="6000" dirty="0" err="1" smtClean="0">
                <a:latin typeface="Arial Narrow" pitchFamily="34" charset="0"/>
              </a:rPr>
              <a:t>Школи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сприяння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здоров‘ю</a:t>
            </a:r>
            <a:r>
              <a:rPr lang="ru-RU" sz="6000" dirty="0" smtClean="0">
                <a:latin typeface="Arial Narrow" pitchFamily="34" charset="0"/>
              </a:rPr>
              <a:t>»</a:t>
            </a:r>
            <a:r>
              <a:rPr lang="uk-UA" sz="6000" dirty="0" smtClean="0">
                <a:latin typeface="Arial Narrow" pitchFamily="34" charset="0"/>
              </a:rPr>
              <a:t> Кременецької ЗОШ І-ІІІ ступенів № 4</a:t>
            </a:r>
            <a:r>
              <a:rPr lang="ru-RU" sz="6000" dirty="0" smtClean="0">
                <a:latin typeface="Arial Narrow" pitchFamily="34" charset="0"/>
              </a:rPr>
              <a:t>.</a:t>
            </a:r>
            <a:endParaRPr lang="uk-UA" sz="6000" dirty="0" smtClean="0">
              <a:latin typeface="Arial Narrow" pitchFamily="34" charset="0"/>
            </a:endParaRPr>
          </a:p>
          <a:p>
            <a:pPr algn="r">
              <a:buNone/>
            </a:pPr>
            <a:r>
              <a:rPr lang="uk-UA" sz="5600" b="1" dirty="0" smtClean="0">
                <a:latin typeface="Arial Narrow" pitchFamily="34" charset="0"/>
              </a:rPr>
              <a:t>Мельничук Ірина Миколаївна, </a:t>
            </a:r>
            <a:r>
              <a:rPr lang="uk-UA" sz="5600" dirty="0" smtClean="0">
                <a:latin typeface="Arial Narrow" pitchFamily="34" charset="0"/>
              </a:rPr>
              <a:t>заступник директора  із виховної роботи </a:t>
            </a:r>
          </a:p>
          <a:p>
            <a:pPr algn="r">
              <a:buNone/>
            </a:pPr>
            <a:r>
              <a:rPr lang="uk-UA" sz="5600" dirty="0" smtClean="0">
                <a:latin typeface="Arial Narrow" pitchFamily="34" charset="0"/>
              </a:rPr>
              <a:t>Кременецької   ЗОШ І-ІІІ ступенів № 4.</a:t>
            </a:r>
          </a:p>
          <a:p>
            <a:pPr lvl="0"/>
            <a:r>
              <a:rPr lang="uk-UA" sz="6000" dirty="0" err="1" smtClean="0">
                <a:latin typeface="Arial Narrow" pitchFamily="34" charset="0"/>
              </a:rPr>
              <a:t>Моніториг</a:t>
            </a:r>
            <a:r>
              <a:rPr lang="uk-UA" sz="6000" dirty="0" smtClean="0">
                <a:latin typeface="Arial Narrow" pitchFamily="34" charset="0"/>
              </a:rPr>
              <a:t> оздоровчої функції освіти. Вправа-релакс (руханки-самомасаж).</a:t>
            </a:r>
          </a:p>
          <a:p>
            <a:pPr algn="r">
              <a:buNone/>
            </a:pPr>
            <a:r>
              <a:rPr lang="uk-UA" sz="5600" b="1" dirty="0" smtClean="0">
                <a:latin typeface="Arial Narrow" pitchFamily="34" charset="0"/>
              </a:rPr>
              <a:t>Герасимович Наталія Вікторівна, </a:t>
            </a:r>
            <a:r>
              <a:rPr lang="uk-UA" sz="5600" dirty="0" smtClean="0">
                <a:latin typeface="Arial Narrow" pitchFamily="34" charset="0"/>
              </a:rPr>
              <a:t>практичний психолог </a:t>
            </a:r>
          </a:p>
          <a:p>
            <a:pPr algn="r">
              <a:buNone/>
            </a:pPr>
            <a:r>
              <a:rPr lang="uk-UA" sz="5600" dirty="0" smtClean="0">
                <a:latin typeface="Arial Narrow" pitchFamily="34" charset="0"/>
              </a:rPr>
              <a:t>Кременецької   ЗОШ І-ІІІ ступенів № 4.</a:t>
            </a:r>
          </a:p>
          <a:p>
            <a:r>
              <a:rPr lang="uk-UA" sz="6000" u="sng" dirty="0" smtClean="0">
                <a:latin typeface="Arial Narrow" pitchFamily="34" charset="0"/>
              </a:rPr>
              <a:t>ІІ. Практична частина:</a:t>
            </a:r>
          </a:p>
          <a:p>
            <a:pPr lvl="1"/>
            <a:r>
              <a:rPr lang="uk-UA" sz="6000" dirty="0" smtClean="0">
                <a:latin typeface="Arial Narrow" pitchFamily="34" charset="0"/>
              </a:rPr>
              <a:t>Відкритий виховний простір «Здоровим будь!»</a:t>
            </a:r>
          </a:p>
          <a:p>
            <a:pPr algn="r">
              <a:buNone/>
            </a:pPr>
            <a:r>
              <a:rPr lang="uk-UA" sz="5600" b="1" dirty="0" err="1" smtClean="0">
                <a:latin typeface="Arial Narrow" pitchFamily="34" charset="0"/>
              </a:rPr>
              <a:t>Ковень</a:t>
            </a:r>
            <a:r>
              <a:rPr lang="uk-UA" sz="5600" b="1" dirty="0" smtClean="0">
                <a:latin typeface="Arial Narrow" pitchFamily="34" charset="0"/>
              </a:rPr>
              <a:t> Леся Олександрівна, </a:t>
            </a:r>
            <a:r>
              <a:rPr lang="uk-UA" sz="5600" dirty="0" smtClean="0">
                <a:latin typeface="Arial Narrow" pitchFamily="34" charset="0"/>
              </a:rPr>
              <a:t>класний керівник  3-Б класу </a:t>
            </a:r>
          </a:p>
          <a:p>
            <a:pPr algn="r">
              <a:buNone/>
            </a:pPr>
            <a:r>
              <a:rPr lang="uk-UA" sz="5600" dirty="0" smtClean="0">
                <a:latin typeface="Arial Narrow" pitchFamily="34" charset="0"/>
              </a:rPr>
              <a:t> Кременецької   ЗОШ І-ІІІ  ступенів № 4.</a:t>
            </a:r>
          </a:p>
          <a:p>
            <a:pPr lvl="1"/>
            <a:r>
              <a:rPr lang="uk-UA" sz="6000" dirty="0" smtClean="0">
                <a:latin typeface="Arial Narrow" pitchFamily="34" charset="0"/>
              </a:rPr>
              <a:t>Виступ агітбригади «Здоровенькі були». </a:t>
            </a:r>
          </a:p>
          <a:p>
            <a:pPr algn="r">
              <a:buNone/>
            </a:pPr>
            <a:r>
              <a:rPr lang="uk-UA" sz="5600" b="1" dirty="0" smtClean="0">
                <a:latin typeface="Arial Narrow" pitchFamily="34" charset="0"/>
              </a:rPr>
              <a:t>Дубова Ірина Сергіївна, </a:t>
            </a:r>
            <a:r>
              <a:rPr lang="uk-UA" sz="5600" dirty="0" smtClean="0">
                <a:latin typeface="Arial Narrow" pitchFamily="34" charset="0"/>
              </a:rPr>
              <a:t>педагог-організатор,</a:t>
            </a:r>
          </a:p>
          <a:p>
            <a:pPr algn="r">
              <a:buNone/>
            </a:pPr>
            <a:r>
              <a:rPr lang="uk-UA" sz="5600" b="1" dirty="0" err="1" smtClean="0">
                <a:latin typeface="Arial Narrow" pitchFamily="34" charset="0"/>
              </a:rPr>
              <a:t>Лопацький</a:t>
            </a:r>
            <a:r>
              <a:rPr lang="uk-UA" sz="5600" b="1" dirty="0" smtClean="0">
                <a:latin typeface="Arial Narrow" pitchFamily="34" charset="0"/>
              </a:rPr>
              <a:t> Володимир Сергійович, </a:t>
            </a:r>
            <a:r>
              <a:rPr lang="uk-UA" sz="5600" dirty="0" smtClean="0">
                <a:latin typeface="Arial Narrow" pitchFamily="34" charset="0"/>
              </a:rPr>
              <a:t>вчитель музики </a:t>
            </a:r>
          </a:p>
          <a:p>
            <a:pPr algn="r">
              <a:buNone/>
            </a:pPr>
            <a:r>
              <a:rPr lang="uk-UA" sz="5600" dirty="0" smtClean="0">
                <a:latin typeface="Arial Narrow" pitchFamily="34" charset="0"/>
              </a:rPr>
              <a:t>Кременецької   ЗОШ І-ІІІ ступенів № 4.</a:t>
            </a:r>
          </a:p>
          <a:p>
            <a:pPr lvl="1"/>
            <a:r>
              <a:rPr lang="uk-UA" sz="6000" dirty="0" smtClean="0">
                <a:latin typeface="Arial Narrow" pitchFamily="34" charset="0"/>
              </a:rPr>
              <a:t>Ознайомча екскурсія у фітнес-клуб. </a:t>
            </a:r>
          </a:p>
          <a:p>
            <a:r>
              <a:rPr lang="uk-UA" sz="6000" dirty="0" err="1" smtClean="0">
                <a:latin typeface="Arial Narrow" pitchFamily="34" charset="0"/>
              </a:rPr>
              <a:t>Фіточаювання</a:t>
            </a:r>
            <a:r>
              <a:rPr lang="uk-UA" sz="6000" dirty="0" smtClean="0">
                <a:latin typeface="Arial Narrow" pitchFamily="34" charset="0"/>
              </a:rPr>
              <a:t> «Відпочиваємо з користю».</a:t>
            </a:r>
          </a:p>
          <a:p>
            <a:pPr lvl="0"/>
            <a:r>
              <a:rPr lang="uk-UA" sz="6000" dirty="0" smtClean="0">
                <a:latin typeface="Arial Narrow" pitchFamily="34" charset="0"/>
              </a:rPr>
              <a:t>Круглий стіл  на тему:  «</a:t>
            </a:r>
            <a:r>
              <a:rPr lang="ru-RU" sz="6000" dirty="0" smtClean="0">
                <a:latin typeface="Arial Narrow" pitchFamily="34" charset="0"/>
              </a:rPr>
              <a:t>Роль </a:t>
            </a:r>
            <a:r>
              <a:rPr lang="ru-RU" sz="6000" dirty="0" err="1" smtClean="0">
                <a:latin typeface="Arial Narrow" pitchFamily="34" charset="0"/>
              </a:rPr>
              <a:t>здоров‘язбережувальних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підходів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стосовно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сучасних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стратегій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розвитку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системи</a:t>
            </a:r>
            <a:r>
              <a:rPr lang="ru-RU" sz="6000" dirty="0" smtClean="0">
                <a:latin typeface="Arial Narrow" pitchFamily="34" charset="0"/>
              </a:rPr>
              <a:t> </a:t>
            </a:r>
            <a:r>
              <a:rPr lang="ru-RU" sz="6000" dirty="0" err="1" smtClean="0">
                <a:latin typeface="Arial Narrow" pitchFamily="34" charset="0"/>
              </a:rPr>
              <a:t>освіти</a:t>
            </a:r>
            <a:r>
              <a:rPr lang="uk-UA" sz="6000" dirty="0" smtClean="0">
                <a:latin typeface="Arial Narrow" pitchFamily="34" charset="0"/>
              </a:rPr>
              <a:t>».</a:t>
            </a:r>
          </a:p>
          <a:p>
            <a:pPr algn="r">
              <a:buNone/>
            </a:pPr>
            <a:r>
              <a:rPr lang="uk-UA" sz="6000" b="1" dirty="0" smtClean="0">
                <a:latin typeface="Arial Narrow" pitchFamily="34" charset="0"/>
              </a:rPr>
              <a:t>Учасники семінару-практикуму.</a:t>
            </a:r>
            <a:endParaRPr lang="uk-UA" sz="6000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Громадянське   виховання: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ф</a:t>
            </a:r>
            <a:r>
              <a:rPr lang="uk-UA" dirty="0" smtClean="0"/>
              <a:t>ормування </a:t>
            </a:r>
            <a:r>
              <a:rPr lang="uk-UA" dirty="0" smtClean="0"/>
              <a:t>знань про соціальні </a:t>
            </a:r>
            <a:r>
              <a:rPr lang="uk-UA" dirty="0" smtClean="0"/>
              <a:t>групи;</a:t>
            </a:r>
            <a:endParaRPr lang="uk-UA" dirty="0" smtClean="0"/>
          </a:p>
          <a:p>
            <a:r>
              <a:rPr lang="uk-UA" dirty="0" smtClean="0"/>
              <a:t>у</a:t>
            </a:r>
            <a:r>
              <a:rPr lang="uk-UA" dirty="0" smtClean="0"/>
              <a:t>часть </a:t>
            </a:r>
            <a:r>
              <a:rPr lang="uk-UA" dirty="0" smtClean="0"/>
              <a:t>у громадському житті;</a:t>
            </a:r>
          </a:p>
          <a:p>
            <a:r>
              <a:rPr lang="uk-UA" dirty="0" smtClean="0"/>
              <a:t>т</a:t>
            </a:r>
            <a:r>
              <a:rPr lang="uk-UA" dirty="0" smtClean="0"/>
              <a:t>олерантне </a:t>
            </a:r>
            <a:r>
              <a:rPr lang="uk-UA" dirty="0" smtClean="0"/>
              <a:t>ставлення до людей;</a:t>
            </a:r>
          </a:p>
          <a:p>
            <a:r>
              <a:rPr lang="uk-UA" dirty="0" smtClean="0"/>
              <a:t>д</a:t>
            </a:r>
            <a:r>
              <a:rPr lang="uk-UA" dirty="0" smtClean="0"/>
              <a:t>отримання </a:t>
            </a:r>
            <a:r>
              <a:rPr lang="uk-UA" dirty="0" smtClean="0"/>
              <a:t>духовно-моральних норм на всіх етапах </a:t>
            </a:r>
            <a:r>
              <a:rPr lang="uk-UA" dirty="0" err="1" smtClean="0"/>
              <a:t>життєпроектування</a:t>
            </a:r>
            <a:r>
              <a:rPr lang="uk-UA" dirty="0" smtClean="0"/>
              <a:t> і </a:t>
            </a:r>
            <a:r>
              <a:rPr lang="uk-UA" dirty="0" err="1" smtClean="0"/>
              <a:t>життєтворення</a:t>
            </a:r>
            <a:r>
              <a:rPr lang="uk-UA" dirty="0" smtClean="0"/>
              <a:t>.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Очікувані </a:t>
            </a:r>
            <a:r>
              <a:rPr lang="uk-UA" sz="4800" dirty="0" smtClean="0"/>
              <a:t>  результати</a:t>
            </a:r>
            <a:r>
              <a:rPr lang="uk-UA" sz="4800" dirty="0" smtClean="0"/>
              <a:t>:</a:t>
            </a:r>
            <a:endParaRPr lang="uk-UA" sz="4800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785794"/>
            <a:ext cx="8472518" cy="5429288"/>
          </a:xfrm>
        </p:spPr>
        <p:txBody>
          <a:bodyPr>
            <a:normAutofit fontScale="25000" lnSpcReduction="20000"/>
          </a:bodyPr>
          <a:lstStyle/>
          <a:p>
            <a:endParaRPr lang="uk-UA" sz="5800" dirty="0" smtClean="0"/>
          </a:p>
          <a:p>
            <a:r>
              <a:rPr lang="uk-UA" sz="12800" dirty="0" smtClean="0"/>
              <a:t>підвищення </a:t>
            </a:r>
            <a:r>
              <a:rPr lang="uk-UA" sz="12800" dirty="0" smtClean="0"/>
              <a:t>професійної компетентності педагогічних працівників з питань організації виховної роботи з учнями у контексті сучасних підходів до формування позитивної мотивації на здоровий спосіб життя;</a:t>
            </a:r>
          </a:p>
          <a:p>
            <a:r>
              <a:rPr lang="uk-UA" sz="12800" dirty="0" smtClean="0"/>
              <a:t>розроблення й упровадження </a:t>
            </a:r>
            <a:r>
              <a:rPr lang="uk-UA" sz="12800" dirty="0" err="1" smtClean="0"/>
              <a:t>здоров’язміцнюючих</a:t>
            </a:r>
            <a:r>
              <a:rPr lang="uk-UA" sz="12800" dirty="0" smtClean="0"/>
              <a:t>, здоров’я-формуючих та </a:t>
            </a:r>
            <a:r>
              <a:rPr lang="uk-UA" sz="12800" dirty="0" err="1" smtClean="0"/>
              <a:t>здоров’язберігаючих</a:t>
            </a:r>
            <a:r>
              <a:rPr lang="uk-UA" sz="12800" dirty="0" smtClean="0"/>
              <a:t> технологій у практику роботи закладу освіти; </a:t>
            </a:r>
          </a:p>
          <a:p>
            <a:r>
              <a:rPr lang="uk-UA" sz="12800" dirty="0" smtClean="0"/>
              <a:t>оновлення змісту, форм та методів виховної роботи з </a:t>
            </a:r>
            <a:r>
              <a:rPr lang="uk-UA" sz="12800" dirty="0" smtClean="0"/>
              <a:t>дітьми.</a:t>
            </a:r>
            <a:endParaRPr lang="uk-UA" sz="12800" dirty="0" smtClean="0"/>
          </a:p>
          <a:p>
            <a:pPr algn="ctr">
              <a:buNone/>
            </a:pPr>
            <a:r>
              <a:rPr lang="uk-UA" sz="12800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uk-UA" sz="4400" dirty="0" smtClean="0">
                <a:latin typeface="Arial Narrow" pitchFamily="34" charset="0"/>
              </a:rPr>
              <a:t>Формування  навичок </a:t>
            </a:r>
          </a:p>
          <a:p>
            <a:pPr lvl="0" algn="ctr">
              <a:buNone/>
            </a:pPr>
            <a:r>
              <a:rPr lang="uk-UA" sz="4400" dirty="0" smtClean="0">
                <a:latin typeface="Arial Narrow" pitchFamily="34" charset="0"/>
              </a:rPr>
              <a:t>здорового способу життя </a:t>
            </a:r>
          </a:p>
          <a:p>
            <a:pPr lvl="0" algn="ctr">
              <a:buNone/>
            </a:pPr>
            <a:r>
              <a:rPr lang="uk-UA" sz="4400" dirty="0" smtClean="0">
                <a:latin typeface="Arial Narrow" pitchFamily="34" charset="0"/>
              </a:rPr>
              <a:t>у загальноосвітніх навчальних закладах як </a:t>
            </a:r>
            <a:r>
              <a:rPr lang="uk-UA" sz="4400" dirty="0" err="1" smtClean="0">
                <a:latin typeface="Arial Narrow" pitchFamily="34" charset="0"/>
              </a:rPr>
              <a:t>зас</a:t>
            </a:r>
            <a:r>
              <a:rPr lang="ru-RU" sz="4400" dirty="0" err="1" smtClean="0">
                <a:latin typeface="Arial Narrow" pitchFamily="34" charset="0"/>
              </a:rPr>
              <a:t>іб</a:t>
            </a:r>
            <a:r>
              <a:rPr lang="ru-RU" sz="4400" dirty="0" smtClean="0">
                <a:latin typeface="Arial Narrow" pitchFamily="34" charset="0"/>
              </a:rPr>
              <a:t> </a:t>
            </a:r>
            <a:r>
              <a:rPr lang="uk-UA" sz="4400" dirty="0" smtClean="0">
                <a:latin typeface="Arial Narrow" pitchFamily="34" charset="0"/>
              </a:rPr>
              <a:t> забезпечення якості освіти в дискурсі </a:t>
            </a:r>
          </a:p>
          <a:p>
            <a:pPr lvl="0" algn="ctr">
              <a:buNone/>
            </a:pPr>
            <a:r>
              <a:rPr lang="uk-UA" sz="4400" dirty="0" smtClean="0">
                <a:latin typeface="Arial Narrow" pitchFamily="34" charset="0"/>
              </a:rPr>
              <a:t>Основних орієнтирів виховання. </a:t>
            </a:r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Згідно з існуючим визначенням здоров’я – це природний динамічний стан організму, що характеризується його </a:t>
            </a:r>
            <a:r>
              <a:rPr lang="uk-UA" dirty="0" err="1" smtClean="0"/>
              <a:t>самоврівноваженістю</a:t>
            </a:r>
            <a:r>
              <a:rPr lang="uk-UA" dirty="0" smtClean="0"/>
              <a:t> і врівноваженістю з навколишнім середовищем у духовному, фізичному, а також соціальному плані і ефективно протидіє захворюванням.</a:t>
            </a:r>
            <a:br>
              <a:rPr lang="uk-UA" dirty="0" smtClean="0"/>
            </a:br>
            <a:r>
              <a:rPr lang="uk-UA" dirty="0" smtClean="0"/>
              <a:t>Інакше кажучи, як проголошує статут Всесвітньої організації охорони здоров</a:t>
            </a:r>
            <a:r>
              <a:rPr lang="en-US" dirty="0" smtClean="0"/>
              <a:t>’</a:t>
            </a:r>
            <a:r>
              <a:rPr lang="uk-UA" dirty="0" smtClean="0"/>
              <a:t>я </a:t>
            </a:r>
            <a:r>
              <a:rPr lang="en-US" dirty="0" smtClean="0"/>
              <a:t>“</a:t>
            </a:r>
            <a:r>
              <a:rPr lang="uk-UA" dirty="0" smtClean="0"/>
              <a:t>…здоров'я – це стан повного фізичного, духовного та соціального благополуччя</a:t>
            </a:r>
            <a:r>
              <a:rPr lang="en-US" dirty="0" smtClean="0"/>
              <a:t>”</a:t>
            </a:r>
            <a:endParaRPr lang="ru-RU" dirty="0" smtClean="0"/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500042"/>
            <a:ext cx="5715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Здоров’я</a:t>
            </a:r>
            <a:endParaRPr lang="uk-UA" sz="4400" b="1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Arial Narrow" pitchFamily="34" charset="0"/>
              </a:rPr>
              <a:t>Аспекти   здоров'я: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429124" y="1600200"/>
            <a:ext cx="4500594" cy="4525963"/>
          </a:xfrm>
        </p:spPr>
        <p:txBody>
          <a:bodyPr>
            <a:normAutofit fontScale="70000" lnSpcReduction="20000"/>
          </a:bodyPr>
          <a:lstStyle/>
          <a:p>
            <a:r>
              <a:rPr lang="uk-UA" sz="3400" dirty="0" smtClean="0">
                <a:solidFill>
                  <a:srgbClr val="FF0000"/>
                </a:solidFill>
              </a:rPr>
              <a:t>Духовний аспект</a:t>
            </a:r>
            <a:r>
              <a:rPr lang="uk-UA" sz="3400" dirty="0" smtClean="0"/>
              <a:t> здоров'я передбачає розуміння нами цілісності особистості, визначає сенс життя людини, її гармонійність як індивідуума й у спілкуванні з оточуючими. Невід'ємною частиною духовного здоров'я людини є її здатність до співпереживання та співчуття, добросовісність, доброзичливість, порядність та терпимість.</a:t>
            </a:r>
            <a:endParaRPr lang="ru-RU" sz="3400" dirty="0" smtClean="0"/>
          </a:p>
          <a:p>
            <a:pPr algn="ctr"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1" y="1785926"/>
            <a:ext cx="4357718" cy="2905145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Психологічний аспект </a:t>
            </a:r>
            <a:r>
              <a:rPr lang="uk-UA" dirty="0" err="1" smtClean="0">
                <a:solidFill>
                  <a:srgbClr val="FF0000"/>
                </a:solidFill>
              </a:rPr>
              <a:t>здоров”я</a:t>
            </a:r>
            <a:r>
              <a:rPr lang="uk-UA" dirty="0" smtClean="0">
                <a:solidFill>
                  <a:srgbClr val="FF0000"/>
                </a:solidFill>
              </a:rPr>
              <a:t> - це:</a:t>
            </a:r>
            <a:endParaRPr lang="ru-RU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5143504" y="1357298"/>
            <a:ext cx="3543296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збалансованість психічних процесів та їхніх проявів, тобто здатність особи керувати собою за умов високих життєвих навантажень на основі взаєморозуміння й емоційного комфорту в суспільстві, а також особистого внутрішнього комфорту.  </a:t>
            </a:r>
          </a:p>
          <a:p>
            <a:endParaRPr lang="uk-UA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38" y="1785926"/>
            <a:ext cx="4053954" cy="3963132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Фізичний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uk-UA" sz="3600" dirty="0" smtClean="0">
                <a:solidFill>
                  <a:srgbClr val="FF0000"/>
                </a:solidFill>
              </a:rPr>
              <a:t>аспект </a:t>
            </a:r>
            <a:r>
              <a:rPr lang="uk-UA" sz="3600" dirty="0" err="1" smtClean="0">
                <a:solidFill>
                  <a:srgbClr val="FF0000"/>
                </a:solidFill>
              </a:rPr>
              <a:t>здоров”я</a:t>
            </a:r>
            <a:r>
              <a:rPr lang="uk-UA" sz="3600" dirty="0" smtClean="0">
                <a:solidFill>
                  <a:srgbClr val="FF0000"/>
                </a:solidFill>
              </a:rPr>
              <a:t> передбачає 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0" y="1000108"/>
            <a:ext cx="41148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700" dirty="0" smtClean="0"/>
              <a:t>оптимальне, тобто без істотних відхилень, функціонування усіх систем організму людини (серцево-судинної, дихальної, м'язової та ін.). При цьому поняття "фізичне здоров'я" пов'язують із умінням володіти своїм тілом, фізичною витривалістю, високим рівнем працездатності.</a:t>
            </a:r>
            <a:endParaRPr lang="uk-UA" sz="27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14" y="1571612"/>
            <a:ext cx="3072341" cy="4608512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4300" dirty="0" smtClean="0"/>
              <a:t>Здоровий спосіб життя об'єднує все, що сприяє виконанню людиною професійних, громадських і побутових функцій в оптимальних для здоров'я умовах і виражає зорієнтованість діяльності особистості у напрямку формування, збереження та зміцнення свого здоров'я.  </a:t>
            </a:r>
          </a:p>
          <a:p>
            <a:endParaRPr lang="uk-UA" dirty="0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Documents and Settings\Admin\Рабочий стол\рамка\HQPNGflowe_3744127_930598[1].jpg"/>
          <p:cNvPicPr>
            <a:picLocks noChangeAspect="1" noChangeArrowheads="1"/>
          </p:cNvPicPr>
          <p:nvPr/>
        </p:nvPicPr>
        <p:blipFill>
          <a:blip r:embed="rId2"/>
          <a:srcRect b="4951"/>
          <a:stretch>
            <a:fillRect/>
          </a:stretch>
        </p:blipFill>
        <p:spPr bwMode="auto">
          <a:xfrm>
            <a:off x="0" y="0"/>
            <a:ext cx="9358345" cy="6858000"/>
          </a:xfrm>
          <a:prstGeom prst="rect">
            <a:avLst/>
          </a:prstGeom>
          <a:noFill/>
        </p:spPr>
      </p:pic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3929058" y="1285860"/>
            <a:ext cx="5214942" cy="48403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серед найгостріших соціальних проблем, що постають сьогодні перед Українською державою, – проблема збереження здоров’я дітей і молоді. Конституція України визнає життя і здоров’я людини одними з найвищих соціальних цінностей. Пропаганда здорового способу життя є основним чинником формування, зміцнення та збереження здоров’я особистості. Просвітницька робота з даної проблеми має бути педагогічно керованою діяльністю, спрямованою на забезпечення права кожної дитини народитися і розвиватися здоровою, повноцінно жити, мати умови для всебічного розвитку, бути надійно, психологічно і соціально захищеною.</a:t>
            </a:r>
          </a:p>
          <a:p>
            <a:pPr algn="ctr">
              <a:buNone/>
            </a:pPr>
            <a:r>
              <a:rPr lang="uk-UA" sz="6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000240"/>
            <a:ext cx="3071834" cy="30718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472" y="214290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uk-UA" sz="2000" b="1" dirty="0" smtClean="0">
                <a:latin typeface="Arial Narrow" pitchFamily="34" charset="0"/>
              </a:rPr>
              <a:t>Актуальність досвіду: </a:t>
            </a:r>
            <a:endParaRPr lang="en-US" sz="2000" b="1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uk-UA" sz="2000" b="1" dirty="0" smtClean="0">
                <a:latin typeface="Arial Narrow" pitchFamily="34" charset="0"/>
              </a:rPr>
              <a:t>«</a:t>
            </a:r>
            <a:r>
              <a:rPr lang="ru-RU" sz="2000" b="1" dirty="0" err="1" smtClean="0">
                <a:latin typeface="Arial Narrow" pitchFamily="34" charset="0"/>
              </a:rPr>
              <a:t>Упровадження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здоров‘язберігаючих</a:t>
            </a:r>
            <a:r>
              <a:rPr lang="ru-RU" sz="2000" b="1" dirty="0" smtClean="0">
                <a:latin typeface="Arial Narrow" pitchFamily="34" charset="0"/>
              </a:rPr>
              <a:t> та </a:t>
            </a:r>
            <a:r>
              <a:rPr lang="ru-RU" sz="2000" b="1" dirty="0" err="1" smtClean="0">
                <a:latin typeface="Arial Narrow" pitchFamily="34" charset="0"/>
              </a:rPr>
              <a:t>здоров‘яформуючих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технологій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endParaRPr lang="uk-UA" sz="2000" b="1" dirty="0" smtClean="0">
              <a:latin typeface="Arial Narrow" pitchFamily="34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Arial Narrow" pitchFamily="34" charset="0"/>
              </a:rPr>
              <a:t>у практику </a:t>
            </a:r>
            <a:r>
              <a:rPr lang="ru-RU" sz="2000" b="1" dirty="0" err="1" smtClean="0">
                <a:latin typeface="Arial Narrow" pitchFamily="34" charset="0"/>
              </a:rPr>
              <a:t>роботи</a:t>
            </a:r>
            <a:r>
              <a:rPr lang="ru-RU" sz="2000" b="1" dirty="0" smtClean="0">
                <a:latin typeface="Arial Narrow" pitchFamily="34" charset="0"/>
              </a:rPr>
              <a:t> «</a:t>
            </a:r>
            <a:r>
              <a:rPr lang="ru-RU" sz="2000" b="1" dirty="0" err="1" smtClean="0">
                <a:latin typeface="Arial Narrow" pitchFamily="34" charset="0"/>
              </a:rPr>
              <a:t>Школи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сприяння</a:t>
            </a:r>
            <a:r>
              <a:rPr lang="ru-RU" sz="2000" b="1" dirty="0" smtClean="0">
                <a:latin typeface="Arial Narrow" pitchFamily="34" charset="0"/>
              </a:rPr>
              <a:t> </a:t>
            </a:r>
            <a:r>
              <a:rPr lang="ru-RU" sz="2000" b="1" dirty="0" err="1" smtClean="0">
                <a:latin typeface="Arial Narrow" pitchFamily="34" charset="0"/>
              </a:rPr>
              <a:t>здоров‘ю</a:t>
            </a:r>
            <a:r>
              <a:rPr lang="uk-UA" sz="2000" b="1" dirty="0" smtClean="0">
                <a:latin typeface="Arial Narrow" pitchFamily="34" charset="0"/>
              </a:rPr>
              <a:t>» </a:t>
            </a:r>
            <a:endParaRPr lang="uk-UA" sz="20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887</Words>
  <Application>Microsoft Office PowerPoint</Application>
  <PresentationFormat>Екран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3" baseType="lpstr">
      <vt:lpstr>Тема Office</vt:lpstr>
      <vt:lpstr>Тема семінару-практикуму:</vt:lpstr>
      <vt:lpstr>План роботи семінару:</vt:lpstr>
      <vt:lpstr>Слайд 3</vt:lpstr>
      <vt:lpstr>Слайд 4</vt:lpstr>
      <vt:lpstr>Аспекти   здоров'я:</vt:lpstr>
      <vt:lpstr>Психологічний аспект здоров”я - це:</vt:lpstr>
      <vt:lpstr>Фізичний аспект здоров”я передбачає :</vt:lpstr>
      <vt:lpstr>Слайд 8</vt:lpstr>
      <vt:lpstr>Слайд 9</vt:lpstr>
      <vt:lpstr>Основні напрями та зміст діяльності:</vt:lpstr>
      <vt:lpstr>ПРОГРАМА Орієнтири національного виховання учнів 1-11 класів загальноосвітніх навчальних закладів Тернопільщини</vt:lpstr>
      <vt:lpstr>Ціннісне ставлення до себе:</vt:lpstr>
      <vt:lpstr>Ціннісне ставлення до свого фізичного “Я”:</vt:lpstr>
      <vt:lpstr>Фізичне  виховання:</vt:lpstr>
      <vt:lpstr>Превентивне  виховання:</vt:lpstr>
      <vt:lpstr>Ціннісне ставлення до свого психічного  “Я”:</vt:lpstr>
      <vt:lpstr>Духовно-моральне  виховання:</vt:lpstr>
      <vt:lpstr>Розумове  виховання:</vt:lpstr>
      <vt:lpstr>Ціннісне ставлення до свого соціального  “Я”:</vt:lpstr>
      <vt:lpstr>Громадянське   виховання:</vt:lpstr>
      <vt:lpstr>Очікувані   результати: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Людмила</cp:lastModifiedBy>
  <cp:revision>89</cp:revision>
  <dcterms:created xsi:type="dcterms:W3CDTF">2011-02-21T17:43:58Z</dcterms:created>
  <dcterms:modified xsi:type="dcterms:W3CDTF">2012-03-16T06:31:19Z</dcterms:modified>
</cp:coreProperties>
</file>