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6" r:id="rId2"/>
    <p:sldId id="257" r:id="rId3"/>
    <p:sldId id="258" r:id="rId4"/>
    <p:sldId id="281" r:id="rId5"/>
    <p:sldId id="259" r:id="rId6"/>
    <p:sldId id="275" r:id="rId7"/>
    <p:sldId id="268" r:id="rId8"/>
    <p:sldId id="276" r:id="rId9"/>
    <p:sldId id="269" r:id="rId10"/>
    <p:sldId id="271" r:id="rId11"/>
    <p:sldId id="273" r:id="rId12"/>
    <p:sldId id="277" r:id="rId13"/>
    <p:sldId id="274" r:id="rId14"/>
    <p:sldId id="278" r:id="rId15"/>
    <p:sldId id="279" r:id="rId16"/>
    <p:sldId id="285" r:id="rId17"/>
    <p:sldId id="283" r:id="rId18"/>
    <p:sldId id="284" r:id="rId19"/>
    <p:sldId id="280" r:id="rId20"/>
    <p:sldId id="28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21" autoAdjust="0"/>
    <p:restoredTop sz="83514" autoAdjust="0"/>
  </p:normalViewPr>
  <p:slideViewPr>
    <p:cSldViewPr>
      <p:cViewPr>
        <p:scale>
          <a:sx n="100" d="100"/>
          <a:sy n="100" d="100"/>
        </p:scale>
        <p:origin x="215" y="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7CB326-237F-42D1-B841-C7974E17A6A7}" type="datetimeFigureOut">
              <a:rPr lang="uk-UA"/>
              <a:pPr>
                <a:defRPr/>
              </a:pPr>
              <a:t>13.05.2013</a:t>
            </a:fld>
            <a:endParaRPr lang="uk-UA"/>
          </a:p>
        </p:txBody>
      </p:sp>
      <p:sp>
        <p:nvSpPr>
          <p:cNvPr id="15364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 smtClean="0"/>
              <a:t>Образец текста</a:t>
            </a:r>
          </a:p>
          <a:p>
            <a:pPr lvl="1"/>
            <a:r>
              <a:rPr lang="uk-UA" noProof="0" smtClean="0"/>
              <a:t>Второй уровень</a:t>
            </a:r>
          </a:p>
          <a:p>
            <a:pPr lvl="2"/>
            <a:r>
              <a:rPr lang="uk-UA" noProof="0" smtClean="0"/>
              <a:t>Третий уровень</a:t>
            </a:r>
          </a:p>
          <a:p>
            <a:pPr lvl="3"/>
            <a:r>
              <a:rPr lang="uk-UA" noProof="0" smtClean="0"/>
              <a:t>Четвертый уровень</a:t>
            </a:r>
          </a:p>
          <a:p>
            <a:pPr lvl="4"/>
            <a:r>
              <a:rPr lang="uk-UA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49D293-E1D6-4CEC-8135-6F939BBA807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CE0A4-C7F5-4269-BF57-83B88E5542A7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90027-1A20-46AE-9181-9C2563ACC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0C9D3-0D63-4C85-8823-D37840A2186B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A59E5-FB54-4DEE-A042-B16658464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FFC4-B25E-4C3B-A0D9-8D839235A98C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7E862-395C-4341-856F-D385EA446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897A-2D5B-476B-BBB2-31115FF5FB06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4098C-DAF9-4D8C-962F-7096AB1DD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2F21-84D3-4F9E-8183-B36FE7DCCBA0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B9E7D-32F2-492C-AE55-E4FF12062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C5E88-B1DB-4F39-B70F-C56572CACE54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F4C48-F4FC-431C-93FE-0D0C77267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0028C-D86E-47DA-8EFA-E93F1079BFD9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74F0B-6C49-429E-BBC1-427E1041E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A0915-3E38-4BD5-B86D-AC859764FB69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8C7D0-40C8-45D2-BFB1-DF033CBE2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E0FE6-DBA5-4076-8E69-EBFF2B877A41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F9CD-92E5-4FC0-BD7C-4D5FA1578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E9302-BA61-4A61-A8D4-A0E142F81354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E5073-6DD0-4325-8D4B-922575A76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E7C16-802D-4AD5-8EE1-4BD086B70381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8BF12-E92F-4479-BF5D-858D81C64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8499B-11F2-4180-972A-761F1205DE20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E4DD7-389B-454D-9827-E08BEB2F5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00CF7-2A08-4F31-A7DA-D42D7E044279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787D6-57EF-4FA5-A10C-7A26B02E0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E1D6E1-2544-4126-AF9E-DF27F8851DB6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A05E64-D1A4-4745-9412-CD7792D1F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Рабочий  стол 2009-2010\Рабочий стол\обои\74808_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04938" y="-1179513"/>
            <a:ext cx="12192001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260350"/>
            <a:ext cx="7400925" cy="7681913"/>
          </a:xfrm>
        </p:spPr>
      </p:pic>
    </p:spTree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6"/>
          <p:cNvSpPr>
            <a:spLocks noChangeArrowheads="1"/>
          </p:cNvSpPr>
          <p:nvPr/>
        </p:nvSpPr>
        <p:spPr bwMode="auto">
          <a:xfrm>
            <a:off x="684213" y="333375"/>
            <a:ext cx="7343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chemeClr val="bg1"/>
                </a:solidFill>
              </a:rPr>
              <a:t>РІВЕНЬ СФОРМОВАНОСТІ ПРІОРІТЕТІВ СОЦІАЛЬНО-КОМУНІКАТИВНОГО РОЗВИТКУ (результати анкетування)</a:t>
            </a:r>
          </a:p>
        </p:txBody>
      </p:sp>
      <p:graphicFrame>
        <p:nvGraphicFramePr>
          <p:cNvPr id="27655" name="Диаграмма 2"/>
          <p:cNvGraphicFramePr>
            <a:graphicFrameLocks/>
          </p:cNvGraphicFramePr>
          <p:nvPr/>
        </p:nvGraphicFramePr>
        <p:xfrm>
          <a:off x="471488" y="1557338"/>
          <a:ext cx="7469187" cy="4951412"/>
        </p:xfrm>
        <a:graphic>
          <a:graphicData uri="http://schemas.openxmlformats.org/presentationml/2006/ole">
            <p:oleObj spid="_x0000_s27655" name="Диаграмма" r:id="rId3" imgW="7486538" imgH="4962632" progId="Excel.Chart.8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u="sng" smtClean="0">
                <a:solidFill>
                  <a:schemeClr val="tx2"/>
                </a:solidFill>
              </a:rPr>
              <a:t>З історії існування людства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Високу моральну цінність добра, яке ми робимо сторонній людині,розуміли люди в сиву давнину.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000" smtClean="0"/>
              <a:t>За часів запорізького кошового Сірка наші прадіди допомагали навіть ворогам. </a:t>
            </a:r>
            <a:r>
              <a:rPr lang="ru-RU" sz="2000" u="sng" smtClean="0"/>
              <a:t>Чуєте: ворогам! </a:t>
            </a:r>
            <a:r>
              <a:rPr lang="ru-RU" sz="2000" smtClean="0"/>
              <a:t>Це було тоді, коли у Криму вирувала епідемія чуми. Козаки дали змогу кримським татарам переселитися на українські землі, щоби перебути нещастя. А самі козаки! Землянок ніколи не замикали! Будь-який подорожній міг зайти, розвести вогонь,зварити страву, спочити. А прийде хазяїн, ще й радий буде гостеві,привітає його. А буває, що господар, як їде куди, так ще й зоставляє страву для прихожого. Наїдяться мандрівники та зроблять хрест,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000" smtClean="0"/>
              <a:t>    поставлять його серед землянки — це значить, що були гості й дякують хазяїнові.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000" smtClean="0"/>
              <a:t>          </a:t>
            </a:r>
            <a:endParaRPr lang="ru-RU" sz="2000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uk-UA" sz="24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F:\Людмила Трохимівна\Людмила Трохимівна\Для презентації еко\DSC_0499.jpg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1196975"/>
            <a:ext cx="3313112" cy="2435225"/>
          </a:xfrm>
        </p:spPr>
      </p:pic>
      <p:sp>
        <p:nvSpPr>
          <p:cNvPr id="29698" name="Rectangle 23"/>
          <p:cNvSpPr>
            <a:spLocks noChangeArrowheads="1"/>
          </p:cNvSpPr>
          <p:nvPr/>
        </p:nvSpPr>
        <p:spPr bwMode="auto">
          <a:xfrm>
            <a:off x="1042988" y="3532188"/>
            <a:ext cx="5016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chemeClr val="tx2"/>
                </a:solidFill>
              </a:rPr>
              <a:t>Операція “Посади калину”</a:t>
            </a:r>
          </a:p>
        </p:txBody>
      </p:sp>
      <p:pic>
        <p:nvPicPr>
          <p:cNvPr id="29699" name="Picture 2" descr="F:\Людмила Трохимівна\Людмила Трохимівна\Для презентації еко\100_05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5388" y="1054100"/>
            <a:ext cx="31750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26"/>
          <p:cNvSpPr>
            <a:spLocks noChangeArrowheads="1"/>
          </p:cNvSpPr>
          <p:nvPr/>
        </p:nvSpPr>
        <p:spPr bwMode="auto">
          <a:xfrm>
            <a:off x="4967288" y="3284538"/>
            <a:ext cx="4176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chemeClr val="accent2"/>
                </a:solidFill>
              </a:rPr>
              <a:t>До Дня порозуміння з ВІЛ</a:t>
            </a:r>
            <a:r>
              <a:rPr lang="en-US" b="1">
                <a:solidFill>
                  <a:schemeClr val="accent2"/>
                </a:solidFill>
              </a:rPr>
              <a:t> -</a:t>
            </a:r>
            <a:r>
              <a:rPr lang="uk-UA" b="1">
                <a:solidFill>
                  <a:schemeClr val="accent2"/>
                </a:solidFill>
              </a:rPr>
              <a:t> інфікованими</a:t>
            </a:r>
          </a:p>
        </p:txBody>
      </p:sp>
      <p:pic>
        <p:nvPicPr>
          <p:cNvPr id="29701" name="Picture 3" descr="F:\Людмила Трохимівна\Людмила Трохимівна\Для презентації еко\100_03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220">
            <a:off x="971550" y="3860800"/>
            <a:ext cx="331311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28"/>
          <p:cNvSpPr>
            <a:spLocks noChangeArrowheads="1"/>
          </p:cNvSpPr>
          <p:nvPr/>
        </p:nvSpPr>
        <p:spPr bwMode="auto">
          <a:xfrm>
            <a:off x="468313" y="6092825"/>
            <a:ext cx="3419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chemeClr val="accent2"/>
                </a:solidFill>
              </a:rPr>
              <a:t>Всесвітня акція</a:t>
            </a:r>
          </a:p>
          <a:p>
            <a:r>
              <a:rPr lang="en-US" b="1">
                <a:solidFill>
                  <a:schemeClr val="accent2"/>
                </a:solidFill>
              </a:rPr>
              <a:t>”</a:t>
            </a:r>
            <a:r>
              <a:rPr lang="ru-RU" b="1">
                <a:solidFill>
                  <a:schemeClr val="accent2"/>
                </a:solidFill>
              </a:rPr>
              <a:t>Очисти планету від см</a:t>
            </a:r>
            <a:r>
              <a:rPr lang="uk-UA" b="1">
                <a:solidFill>
                  <a:schemeClr val="accent2"/>
                </a:solidFill>
              </a:rPr>
              <a:t>і</a:t>
            </a:r>
            <a:r>
              <a:rPr lang="ru-RU" b="1">
                <a:solidFill>
                  <a:schemeClr val="accent2"/>
                </a:solidFill>
              </a:rPr>
              <a:t>ття</a:t>
            </a:r>
            <a:r>
              <a:rPr lang="en-US" b="1">
                <a:solidFill>
                  <a:schemeClr val="accent2"/>
                </a:solidFill>
              </a:rPr>
              <a:t>”</a:t>
            </a:r>
            <a:endParaRPr lang="uk-UA" b="1">
              <a:solidFill>
                <a:schemeClr val="accent2"/>
              </a:solidFill>
            </a:endParaRPr>
          </a:p>
        </p:txBody>
      </p:sp>
      <p:pic>
        <p:nvPicPr>
          <p:cNvPr id="29703" name="Picture 29" descr="x_940a447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5219700" y="3933825"/>
            <a:ext cx="2916238" cy="2187575"/>
          </a:xfrm>
        </p:spPr>
      </p:pic>
      <p:sp>
        <p:nvSpPr>
          <p:cNvPr id="29704" name="Rectangle 30"/>
          <p:cNvSpPr>
            <a:spLocks noChangeArrowheads="1"/>
          </p:cNvSpPr>
          <p:nvPr/>
        </p:nvSpPr>
        <p:spPr bwMode="auto">
          <a:xfrm>
            <a:off x="5003800" y="5734050"/>
            <a:ext cx="388302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>
              <a:solidFill>
                <a:srgbClr val="FF0000"/>
              </a:solidFill>
            </a:endParaRPr>
          </a:p>
          <a:p>
            <a:r>
              <a:rPr lang="uk-UA" sz="2000">
                <a:solidFill>
                  <a:schemeClr val="tx2"/>
                </a:solidFill>
              </a:rPr>
              <a:t>Участь у загальношкільному конкурсі</a:t>
            </a:r>
            <a:r>
              <a:rPr lang="en-US" sz="2000" b="1">
                <a:solidFill>
                  <a:schemeClr val="tx2"/>
                </a:solidFill>
              </a:rPr>
              <a:t>”</a:t>
            </a:r>
            <a:r>
              <a:rPr lang="uk-UA" sz="2000" b="1">
                <a:solidFill>
                  <a:schemeClr val="tx2"/>
                </a:solidFill>
              </a:rPr>
              <a:t>Фортуна</a:t>
            </a:r>
            <a:r>
              <a:rPr lang="en-US" sz="2000" b="1">
                <a:solidFill>
                  <a:schemeClr val="tx2"/>
                </a:solidFill>
              </a:rPr>
              <a:t>”</a:t>
            </a:r>
            <a:endParaRPr lang="uk-UA" sz="2000" b="1">
              <a:solidFill>
                <a:schemeClr val="tx2"/>
              </a:solidFill>
            </a:endParaRPr>
          </a:p>
        </p:txBody>
      </p:sp>
      <p:sp>
        <p:nvSpPr>
          <p:cNvPr id="29705" name="Rectangle 2"/>
          <p:cNvSpPr>
            <a:spLocks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uk-UA" sz="3600" b="1">
                <a:solidFill>
                  <a:schemeClr val="tx2"/>
                </a:solidFill>
                <a:latin typeface="Calibri" pitchFamily="34" charset="0"/>
              </a:rPr>
              <a:t>Заходи, що сприяють формуванню моральних цінностей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260350"/>
            <a:ext cx="3714750" cy="1162050"/>
          </a:xfrm>
        </p:spPr>
        <p:txBody>
          <a:bodyPr anchor="b"/>
          <a:lstStyle/>
          <a:p>
            <a:pPr algn="l" eaLnBrk="1" hangingPunct="1"/>
            <a:r>
              <a:rPr lang="ru-RU" sz="3200" b="1" smtClean="0">
                <a:solidFill>
                  <a:schemeClr val="accent2"/>
                </a:solidFill>
              </a:rPr>
              <a:t>ДЕНЬ МИЛОСЕРДЯ, УВАГИ ТА ЛЮБОВІ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idx="4294967295"/>
          </p:nvPr>
        </p:nvSpPr>
        <p:spPr>
          <a:xfrm>
            <a:off x="3708400" y="692150"/>
            <a:ext cx="5111750" cy="585311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ru-RU" b="1" smtClean="0">
                <a:solidFill>
                  <a:schemeClr val="tx2"/>
                </a:solidFill>
                <a:latin typeface="Arial" charset="0"/>
              </a:rPr>
              <a:t>   </a:t>
            </a:r>
            <a:r>
              <a:rPr lang="ru-RU" sz="3600" b="1" u="sng" smtClean="0">
                <a:solidFill>
                  <a:schemeClr val="tx2"/>
                </a:solidFill>
              </a:rPr>
              <a:t>3 грудня</a:t>
            </a:r>
            <a:r>
              <a:rPr lang="ru-RU" b="1" u="sng" smtClean="0">
                <a:solidFill>
                  <a:schemeClr val="tx2"/>
                </a:solidFill>
              </a:rPr>
              <a:t> </a:t>
            </a:r>
            <a:r>
              <a:rPr lang="ru-RU" smtClean="0">
                <a:solidFill>
                  <a:schemeClr val="tx2"/>
                </a:solidFill>
              </a:rPr>
              <a:t>-</a:t>
            </a:r>
            <a:r>
              <a:rPr lang="ru-RU" smtClean="0"/>
              <a:t> </a:t>
            </a:r>
            <a:r>
              <a:rPr lang="ru-RU" sz="3600" smtClean="0">
                <a:solidFill>
                  <a:schemeClr val="tx2"/>
                </a:solidFill>
              </a:rPr>
              <a:t>Міжнародний День інвалідів</a:t>
            </a:r>
            <a:r>
              <a:rPr lang="ru-RU" smtClean="0"/>
              <a:t>, - є днем нагадування людству про гуманність і милосердя, про обов'язок суспільства перед інвалідами, що потребують захисту та підтримки.</a:t>
            </a:r>
          </a:p>
          <a:p>
            <a:pPr eaLnBrk="1" hangingPunct="1"/>
            <a:endParaRPr lang="ru-RU" smtClean="0"/>
          </a:p>
        </p:txBody>
      </p:sp>
      <p:pic>
        <p:nvPicPr>
          <p:cNvPr id="31747" name="Picture 3" descr="C:\Documents and Settings\Admin\Рабочий стол\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628775"/>
            <a:ext cx="2571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uk-UA" sz="3200" b="1" smtClean="0">
                <a:solidFill>
                  <a:schemeClr val="tx2"/>
                </a:solidFill>
              </a:rPr>
              <a:t>«Здорова дитина – здорова нація»</a:t>
            </a:r>
            <a:br>
              <a:rPr lang="uk-UA" sz="3200" b="1" smtClean="0">
                <a:solidFill>
                  <a:schemeClr val="tx2"/>
                </a:solidFill>
              </a:rPr>
            </a:br>
            <a:r>
              <a:rPr lang="uk-UA" sz="2000" b="1" smtClean="0">
                <a:solidFill>
                  <a:schemeClr val="hlink"/>
                </a:solidFill>
              </a:rPr>
              <a:t>Моральні цінності повинні стати особистим духовним багатством кожного вихованця</a:t>
            </a:r>
            <a:r>
              <a:rPr lang="ru-RU" smtClean="0"/>
              <a:t> </a:t>
            </a:r>
            <a:endParaRPr lang="uk-UA" smtClean="0"/>
          </a:p>
        </p:txBody>
      </p:sp>
      <p:pic>
        <p:nvPicPr>
          <p:cNvPr id="32770" name="Picture 10" descr="Изображение 00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1155700" y="1600200"/>
            <a:ext cx="2640013" cy="2185988"/>
          </a:xfrm>
        </p:spPr>
      </p:pic>
      <p:sp>
        <p:nvSpPr>
          <p:cNvPr id="32771" name="Rectangle 7"/>
          <p:cNvSpPr>
            <a:spLocks noGrp="1"/>
          </p:cNvSpPr>
          <p:nvPr>
            <p:ph sz="quarter" idx="4294967295"/>
          </p:nvPr>
        </p:nvSpPr>
        <p:spPr>
          <a:xfrm>
            <a:off x="468313" y="3933825"/>
            <a:ext cx="4038600" cy="2187575"/>
          </a:xfrm>
        </p:spPr>
        <p:txBody>
          <a:bodyPr/>
          <a:lstStyle/>
          <a:p>
            <a:endParaRPr lang="uk-UA" sz="2400" smtClean="0"/>
          </a:p>
        </p:txBody>
      </p:sp>
      <p:sp>
        <p:nvSpPr>
          <p:cNvPr id="32772" name="Rectangle 8"/>
          <p:cNvSpPr>
            <a:spLocks noGrp="1"/>
          </p:cNvSpPr>
          <p:nvPr>
            <p:ph sz="quarter" idx="4294967295"/>
          </p:nvPr>
        </p:nvSpPr>
        <p:spPr>
          <a:xfrm>
            <a:off x="4643438" y="3933825"/>
            <a:ext cx="4038600" cy="2187575"/>
          </a:xfrm>
        </p:spPr>
        <p:txBody>
          <a:bodyPr/>
          <a:lstStyle/>
          <a:p>
            <a:endParaRPr lang="uk-UA" sz="2400" smtClean="0"/>
          </a:p>
        </p:txBody>
      </p:sp>
      <p:pic>
        <p:nvPicPr>
          <p:cNvPr id="32773" name="Picture 9" descr="DSCN639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1484313"/>
            <a:ext cx="2914650" cy="2185987"/>
          </a:xfrm>
        </p:spPr>
      </p:pic>
      <p:pic>
        <p:nvPicPr>
          <p:cNvPr id="32774" name="Picture 7" descr="DSCN64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860800"/>
            <a:ext cx="39592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8" descr="DSC_04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005263"/>
            <a:ext cx="36004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/>
          </p:cNvSpPr>
          <p:nvPr>
            <p:ph type="title" sz="quarter" idx="4294967295"/>
          </p:nvPr>
        </p:nvSpPr>
        <p:spPr/>
        <p:txBody>
          <a:bodyPr/>
          <a:lstStyle/>
          <a:p>
            <a:r>
              <a:rPr lang="uk-UA" sz="2400" b="1" smtClean="0">
                <a:solidFill>
                  <a:schemeClr val="hlink"/>
                </a:solidFill>
              </a:rPr>
              <a:t>«Якщо ти байдужий до страждань інших, ти не заслуговуєш називатися людиною»</a:t>
            </a:r>
          </a:p>
        </p:txBody>
      </p:sp>
      <p:pic>
        <p:nvPicPr>
          <p:cNvPr id="33794" name="Picture 8" descr="DSC_087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42963" y="1628775"/>
            <a:ext cx="3287712" cy="2185988"/>
          </a:xfrm>
        </p:spPr>
      </p:pic>
      <p:pic>
        <p:nvPicPr>
          <p:cNvPr id="33795" name="Picture 9" descr="y_c87e94f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205413" y="1628775"/>
            <a:ext cx="2914650" cy="2185988"/>
          </a:xfrm>
        </p:spPr>
      </p:pic>
      <p:pic>
        <p:nvPicPr>
          <p:cNvPr id="33796" name="Picture 8" descr="GEDC0337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1028700" y="3933825"/>
            <a:ext cx="2916238" cy="2187575"/>
          </a:xfrm>
        </p:spPr>
      </p:pic>
      <p:pic>
        <p:nvPicPr>
          <p:cNvPr id="33797" name="Picture 9" descr="GEDC2319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5219700" y="3933825"/>
            <a:ext cx="2916238" cy="218757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/>
          </p:cNvSpPr>
          <p:nvPr>
            <p:ph type="title"/>
          </p:nvPr>
        </p:nvSpPr>
        <p:spPr>
          <a:xfrm>
            <a:off x="611188" y="908050"/>
            <a:ext cx="8075612" cy="509588"/>
          </a:xfrm>
        </p:spPr>
        <p:txBody>
          <a:bodyPr/>
          <a:lstStyle/>
          <a:p>
            <a:r>
              <a:rPr lang="uk-UA" sz="2400" b="1" smtClean="0">
                <a:solidFill>
                  <a:schemeClr val="hlink"/>
                </a:solidFill>
              </a:rPr>
              <a:t/>
            </a:r>
            <a:br>
              <a:rPr lang="uk-UA" sz="2400" b="1" smtClean="0">
                <a:solidFill>
                  <a:schemeClr val="hlink"/>
                </a:solidFill>
              </a:rPr>
            </a:br>
            <a:r>
              <a:rPr lang="uk-UA" sz="2400" b="1" smtClean="0">
                <a:solidFill>
                  <a:schemeClr val="hlink"/>
                </a:solidFill>
              </a:rPr>
              <a:t/>
            </a:r>
            <a:br>
              <a:rPr lang="uk-UA" sz="2400" b="1" smtClean="0">
                <a:solidFill>
                  <a:schemeClr val="hlink"/>
                </a:solidFill>
              </a:rPr>
            </a:br>
            <a:r>
              <a:rPr lang="uk-UA" sz="2400" b="1" smtClean="0">
                <a:solidFill>
                  <a:schemeClr val="hlink"/>
                </a:solidFill>
              </a:rPr>
              <a:t/>
            </a:r>
            <a:br>
              <a:rPr lang="uk-UA" sz="2400" b="1" smtClean="0">
                <a:solidFill>
                  <a:schemeClr val="hlink"/>
                </a:solidFill>
              </a:rPr>
            </a:br>
            <a:r>
              <a:rPr lang="uk-UA" sz="2400" b="1" smtClean="0">
                <a:solidFill>
                  <a:schemeClr val="hlink"/>
                </a:solidFill>
              </a:rPr>
              <a:t/>
            </a:r>
            <a:br>
              <a:rPr lang="uk-UA" sz="2400" b="1" smtClean="0">
                <a:solidFill>
                  <a:schemeClr val="hlink"/>
                </a:solidFill>
              </a:rPr>
            </a:br>
            <a:r>
              <a:rPr lang="uk-UA" sz="2400" b="1" smtClean="0">
                <a:solidFill>
                  <a:schemeClr val="hlink"/>
                </a:solidFill>
              </a:rPr>
              <a:t/>
            </a:r>
            <a:br>
              <a:rPr lang="uk-UA" sz="2400" b="1" smtClean="0">
                <a:solidFill>
                  <a:schemeClr val="hlink"/>
                </a:solidFill>
              </a:rPr>
            </a:br>
            <a:r>
              <a:rPr lang="uk-UA" sz="2400" b="1" smtClean="0">
                <a:solidFill>
                  <a:schemeClr val="hlink"/>
                </a:solidFill>
              </a:rPr>
              <a:t>Соціально-екологічний проект</a:t>
            </a:r>
            <a:r>
              <a:rPr lang="en-US" sz="2400" b="1" smtClean="0">
                <a:solidFill>
                  <a:schemeClr val="hlink"/>
                </a:solidFill>
              </a:rPr>
              <a:t>”</a:t>
            </a:r>
            <a:r>
              <a:rPr lang="uk-UA" sz="2400" b="1" smtClean="0">
                <a:solidFill>
                  <a:schemeClr val="hlink"/>
                </a:solidFill>
              </a:rPr>
              <a:t>Обміняй цигарку на цукерку!</a:t>
            </a:r>
            <a:r>
              <a:rPr lang="en-US" sz="2400" b="1" smtClean="0">
                <a:solidFill>
                  <a:schemeClr val="hlink"/>
                </a:solidFill>
              </a:rPr>
              <a:t>”</a:t>
            </a:r>
            <a:r>
              <a:rPr lang="uk-UA" sz="2400" b="1" smtClean="0">
                <a:solidFill>
                  <a:schemeClr val="hlink"/>
                </a:solidFill>
              </a:rPr>
              <a:t/>
            </a:r>
            <a:br>
              <a:rPr lang="uk-UA" sz="2400" b="1" smtClean="0">
                <a:solidFill>
                  <a:schemeClr val="hlink"/>
                </a:solidFill>
              </a:rPr>
            </a:br>
            <a:r>
              <a:rPr lang="uk-UA" sz="2000" b="1" i="1" smtClean="0">
                <a:solidFill>
                  <a:schemeClr val="folHlink"/>
                </a:solidFill>
              </a:rPr>
              <a:t>Хто соромиться визнавати хиби свої, той з часом безсоромно виправдовуватиме своє невігластво, яке є найбільшою вадою.</a:t>
            </a:r>
            <a:br>
              <a:rPr lang="uk-UA" sz="2000" b="1" i="1" smtClean="0">
                <a:solidFill>
                  <a:schemeClr val="folHlink"/>
                </a:solidFill>
              </a:rPr>
            </a:br>
            <a:r>
              <a:rPr lang="uk-UA" sz="4000" b="1" smtClean="0">
                <a:solidFill>
                  <a:schemeClr val="folHlink"/>
                </a:solidFill>
              </a:rPr>
              <a:t/>
            </a:r>
            <a:br>
              <a:rPr lang="uk-UA" sz="4000" b="1" smtClean="0">
                <a:solidFill>
                  <a:schemeClr val="folHlink"/>
                </a:solidFill>
              </a:rPr>
            </a:br>
            <a:r>
              <a:rPr lang="uk-UA" sz="4000" b="1" smtClean="0"/>
              <a:t/>
            </a:r>
            <a:br>
              <a:rPr lang="uk-UA" sz="4000" b="1" smtClean="0"/>
            </a:br>
            <a:endParaRPr lang="uk-UA" sz="4000" b="1" smtClean="0"/>
          </a:p>
        </p:txBody>
      </p:sp>
      <p:pic>
        <p:nvPicPr>
          <p:cNvPr id="8" name="Picture 4" descr="IMG_09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2030413"/>
            <a:ext cx="3736975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IMG_09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2997200"/>
            <a:ext cx="4038600" cy="327183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uk-UA" sz="2800" b="1" smtClean="0">
                <a:solidFill>
                  <a:schemeClr val="hlink"/>
                </a:solidFill>
              </a:rPr>
              <a:t>« Люди, які діють в ім'я добрих і шляхетних цілей, здатні переборювати будь-які труднощі»</a:t>
            </a:r>
            <a:br>
              <a:rPr lang="uk-UA" sz="2800" b="1" smtClean="0">
                <a:solidFill>
                  <a:schemeClr val="hlink"/>
                </a:solidFill>
              </a:rPr>
            </a:br>
            <a:r>
              <a:rPr lang="uk-UA" sz="2400" b="1" smtClean="0">
                <a:solidFill>
                  <a:srgbClr val="FF0000"/>
                </a:solidFill>
              </a:rPr>
              <a:t>Проект «Серце Данко»</a:t>
            </a:r>
          </a:p>
        </p:txBody>
      </p:sp>
      <p:sp>
        <p:nvSpPr>
          <p:cNvPr id="35842" name="Rectangle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uk-UA" sz="2400" b="1" smtClean="0"/>
              <a:t>            </a:t>
            </a:r>
            <a:r>
              <a:rPr lang="uk-UA" sz="2000" b="1" smtClean="0">
                <a:solidFill>
                  <a:schemeClr val="hlink"/>
                </a:solidFill>
              </a:rPr>
              <a:t>Мета проекту:</a:t>
            </a:r>
            <a:r>
              <a:rPr lang="uk-UA" sz="2400" b="1" smtClean="0"/>
              <a:t>   </a:t>
            </a:r>
            <a:endParaRPr lang="uk-UA" sz="2400" b="1" i="1" smtClean="0"/>
          </a:p>
          <a:p>
            <a:pPr>
              <a:buFont typeface="Arial" charset="0"/>
              <a:buNone/>
            </a:pPr>
            <a:r>
              <a:rPr lang="uk-UA" sz="1800" b="1" i="1" smtClean="0">
                <a:solidFill>
                  <a:schemeClr val="folHlink"/>
                </a:solidFill>
              </a:rPr>
              <a:t>Формування в учнівської молоді  нашої школи потреби творити добрі справи на  благо інших людей.</a:t>
            </a:r>
          </a:p>
        </p:txBody>
      </p:sp>
      <p:sp>
        <p:nvSpPr>
          <p:cNvPr id="35843" name="Rectangle 6"/>
          <p:cNvSpPr>
            <a:spLocks noGrp="1"/>
          </p:cNvSpPr>
          <p:nvPr>
            <p:ph sz="quarter" idx="2"/>
          </p:nvPr>
        </p:nvSpPr>
        <p:spPr>
          <a:xfrm>
            <a:off x="4643438" y="1628775"/>
            <a:ext cx="4038600" cy="21859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2400" b="1" smtClean="0"/>
              <a:t>             </a:t>
            </a:r>
            <a:r>
              <a:rPr lang="uk-UA" sz="1800" b="1" smtClean="0">
                <a:solidFill>
                  <a:schemeClr val="hlink"/>
                </a:solidFill>
              </a:rPr>
              <a:t>Завдання:</a:t>
            </a:r>
          </a:p>
          <a:p>
            <a:pPr>
              <a:buFontTx/>
              <a:buChar char="-"/>
            </a:pPr>
            <a:r>
              <a:rPr lang="uk-UA" sz="1800" smtClean="0">
                <a:solidFill>
                  <a:schemeClr val="folHlink"/>
                </a:solidFill>
              </a:rPr>
              <a:t>Формування у школярів милосердного ставлення до людей, що потребують допомоги;</a:t>
            </a:r>
          </a:p>
          <a:p>
            <a:pPr>
              <a:buFontTx/>
              <a:buChar char="-"/>
            </a:pPr>
            <a:endParaRPr lang="uk-UA" sz="1800" smtClean="0">
              <a:solidFill>
                <a:schemeClr val="folHlink"/>
              </a:solidFill>
            </a:endParaRPr>
          </a:p>
          <a:p>
            <a:pPr>
              <a:buFontTx/>
              <a:buChar char="-"/>
            </a:pPr>
            <a:r>
              <a:rPr lang="uk-UA" sz="1800" smtClean="0">
                <a:solidFill>
                  <a:schemeClr val="folHlink"/>
                </a:solidFill>
              </a:rPr>
              <a:t>Формування ціннісного ставлення до родинних стосунків та почуття відповідальності за  членів родини, які потребують допомоги;</a:t>
            </a:r>
          </a:p>
          <a:p>
            <a:pPr>
              <a:buFontTx/>
              <a:buNone/>
            </a:pPr>
            <a:endParaRPr lang="uk-UA" sz="1800" smtClean="0">
              <a:solidFill>
                <a:schemeClr val="folHlink"/>
              </a:solidFill>
            </a:endParaRPr>
          </a:p>
          <a:p>
            <a:pPr>
              <a:buFontTx/>
              <a:buChar char="-"/>
            </a:pPr>
            <a:r>
              <a:rPr lang="uk-UA" sz="1800" smtClean="0">
                <a:solidFill>
                  <a:schemeClr val="folHlink"/>
                </a:solidFill>
              </a:rPr>
              <a:t>Формування почуття важливості волонтерської діяльності;</a:t>
            </a:r>
          </a:p>
          <a:p>
            <a:pPr>
              <a:buFontTx/>
              <a:buChar char="-"/>
            </a:pPr>
            <a:r>
              <a:rPr lang="uk-UA" sz="1800" smtClean="0">
                <a:solidFill>
                  <a:schemeClr val="folHlink"/>
                </a:solidFill>
              </a:rPr>
              <a:t>Формування позитивних моральних якостей підростаючого покоління.</a:t>
            </a:r>
          </a:p>
          <a:p>
            <a:pPr>
              <a:buFontTx/>
              <a:buChar char="-"/>
            </a:pPr>
            <a:endParaRPr lang="uk-UA" sz="1800" smtClean="0">
              <a:solidFill>
                <a:schemeClr val="folHlink"/>
              </a:solidFill>
            </a:endParaRPr>
          </a:p>
          <a:p>
            <a:pPr>
              <a:buFontTx/>
              <a:buChar char="-"/>
            </a:pPr>
            <a:endParaRPr lang="uk-UA" sz="1800" smtClean="0"/>
          </a:p>
          <a:p>
            <a:pPr>
              <a:buFont typeface="Arial" charset="0"/>
              <a:buNone/>
            </a:pPr>
            <a:endParaRPr lang="uk-UA" sz="1800" b="1" smtClean="0"/>
          </a:p>
        </p:txBody>
      </p:sp>
      <p:sp>
        <p:nvSpPr>
          <p:cNvPr id="35844" name="Rectangle 7"/>
          <p:cNvSpPr>
            <a:spLocks noGrp="1"/>
          </p:cNvSpPr>
          <p:nvPr>
            <p:ph sz="quarter" idx="3"/>
          </p:nvPr>
        </p:nvSpPr>
        <p:spPr>
          <a:xfrm>
            <a:off x="468313" y="3933825"/>
            <a:ext cx="4038600" cy="21875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1800" smtClean="0"/>
              <a:t>- </a:t>
            </a:r>
            <a:r>
              <a:rPr lang="uk-UA" sz="1800" smtClean="0">
                <a:solidFill>
                  <a:schemeClr val="folHlink"/>
                </a:solidFill>
              </a:rPr>
              <a:t>Залучення  учнів до регулярних занять працею та волонтерської роботи;</a:t>
            </a:r>
          </a:p>
          <a:p>
            <a:pPr>
              <a:buFont typeface="Arial" charset="0"/>
              <a:buNone/>
            </a:pPr>
            <a:r>
              <a:rPr lang="uk-UA" sz="1800" smtClean="0">
                <a:solidFill>
                  <a:schemeClr val="folHlink"/>
                </a:solidFill>
              </a:rPr>
              <a:t>- Розвиток  активності у прийнятті рішень,  активність у суспільному житті, вміння доводити почату справу до кінця;</a:t>
            </a:r>
          </a:p>
          <a:p>
            <a:pPr>
              <a:buFont typeface="Arial" charset="0"/>
              <a:buNone/>
            </a:pPr>
            <a:endParaRPr lang="uk-UA" sz="1800" smtClean="0">
              <a:solidFill>
                <a:schemeClr val="folHlink"/>
              </a:solidFill>
            </a:endParaRPr>
          </a:p>
          <a:p>
            <a:endParaRPr lang="uk-UA" sz="2400" b="1" smtClean="0">
              <a:solidFill>
                <a:schemeClr val="folHlink"/>
              </a:solidFill>
            </a:endParaRPr>
          </a:p>
          <a:p>
            <a:endParaRPr lang="uk-UA" sz="24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uk-UA" sz="2400" b="1" smtClean="0">
                <a:solidFill>
                  <a:schemeClr val="hlink"/>
                </a:solidFill>
              </a:rPr>
              <a:t/>
            </a:r>
            <a:br>
              <a:rPr lang="uk-UA" sz="2400" b="1" smtClean="0">
                <a:solidFill>
                  <a:schemeClr val="hlink"/>
                </a:solidFill>
              </a:rPr>
            </a:br>
            <a:r>
              <a:rPr lang="uk-UA" sz="2400" b="1" smtClean="0">
                <a:solidFill>
                  <a:schemeClr val="hlink"/>
                </a:solidFill>
              </a:rPr>
              <a:t/>
            </a:r>
            <a:br>
              <a:rPr lang="uk-UA" sz="2400" b="1" smtClean="0">
                <a:solidFill>
                  <a:schemeClr val="hlink"/>
                </a:solidFill>
              </a:rPr>
            </a:br>
            <a:r>
              <a:rPr lang="uk-UA" sz="2400" b="1" smtClean="0">
                <a:solidFill>
                  <a:schemeClr val="hlink"/>
                </a:solidFill>
              </a:rPr>
              <a:t/>
            </a:r>
            <a:br>
              <a:rPr lang="uk-UA" sz="2400" b="1" smtClean="0">
                <a:solidFill>
                  <a:schemeClr val="hlink"/>
                </a:solidFill>
              </a:rPr>
            </a:br>
            <a:r>
              <a:rPr lang="uk-UA" sz="2400" b="1" smtClean="0">
                <a:solidFill>
                  <a:schemeClr val="hlink"/>
                </a:solidFill>
              </a:rPr>
              <a:t>«Коли людина перестане думати про власне задоволення, а житиме для інших, то вона високо підніметься душею»</a:t>
            </a:r>
            <a:br>
              <a:rPr lang="uk-UA" sz="2400" b="1" smtClean="0">
                <a:solidFill>
                  <a:schemeClr val="hlink"/>
                </a:solidFill>
              </a:rPr>
            </a:br>
            <a:r>
              <a:rPr lang="uk-UA" sz="2400" b="1" smtClean="0">
                <a:solidFill>
                  <a:schemeClr val="hlink"/>
                </a:solidFill>
              </a:rPr>
              <a:t>«Все те, що робиш комусь, робиш собі!»</a:t>
            </a:r>
            <a:br>
              <a:rPr lang="uk-UA" sz="2400" b="1" smtClean="0">
                <a:solidFill>
                  <a:schemeClr val="hlink"/>
                </a:solidFill>
              </a:rPr>
            </a:br>
            <a:r>
              <a:rPr lang="uk-UA" sz="4000" smtClean="0"/>
              <a:t/>
            </a:r>
            <a:br>
              <a:rPr lang="uk-UA" sz="4000" smtClean="0"/>
            </a:br>
            <a:endParaRPr lang="uk-UA" sz="4000" smtClean="0"/>
          </a:p>
        </p:txBody>
      </p:sp>
      <p:pic>
        <p:nvPicPr>
          <p:cNvPr id="36866" name="Picture 6" descr="E:\флешка\Для презентації еко\100_0669.JPG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 rot="510367">
            <a:off x="755650" y="1341438"/>
            <a:ext cx="2705100" cy="2185987"/>
          </a:xfrm>
        </p:spPr>
      </p:pic>
      <p:pic>
        <p:nvPicPr>
          <p:cNvPr id="36867" name="Picture 11" descr="сканирование0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9588" y="1524000"/>
            <a:ext cx="213995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1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lum bright="-18000" contrast="6000"/>
          </a:blip>
          <a:srcRect/>
          <a:stretch>
            <a:fillRect/>
          </a:stretch>
        </p:blipFill>
        <p:spPr>
          <a:xfrm>
            <a:off x="847725" y="3933825"/>
            <a:ext cx="3278188" cy="2187575"/>
          </a:xfrm>
        </p:spPr>
      </p:pic>
      <p:pic>
        <p:nvPicPr>
          <p:cNvPr id="36869" name="Picture 12" descr="GEDC033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203825" y="3933825"/>
            <a:ext cx="2916238" cy="218757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9"/>
          <p:cNvSpPr>
            <a:spLocks noGrp="1"/>
          </p:cNvSpPr>
          <p:nvPr>
            <p:ph idx="4294967295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3000" smtClean="0">
                <a:solidFill>
                  <a:schemeClr val="hlink"/>
                </a:solidFill>
              </a:rPr>
              <a:t>Кожна людина живе лише один раз. І що б не сталося у кожного з вас у житті, завжди пам'ятайте, що ви людина. Як часто ми зриваємо квітку, не задумуючись над тим, що завдаємо їй болю. Як легко зранити серце одним необережним словом, тим самим не залишивши у цьому серці місця для проростання добра. Будьмо добрими і чуйними, лагідними і щедрими, бо саме внутрішня краса прикрашає людину. Відкриймо навстіж своє серце і душу для друзів, близьких і рідних. Життя таке прекрасне, тож поспішайте творити добро на землі.</a:t>
            </a:r>
            <a:br>
              <a:rPr lang="uk-UA" sz="3000" smtClean="0">
                <a:solidFill>
                  <a:schemeClr val="hlink"/>
                </a:solidFill>
              </a:rPr>
            </a:br>
            <a:r>
              <a:rPr lang="uk-UA" sz="3000" smtClean="0">
                <a:solidFill>
                  <a:schemeClr val="hlink"/>
                </a:solidFill>
              </a:rPr>
              <a:t/>
            </a:r>
            <a:br>
              <a:rPr lang="uk-UA" sz="3000" smtClean="0">
                <a:solidFill>
                  <a:schemeClr val="hlink"/>
                </a:solidFill>
              </a:rPr>
            </a:br>
            <a:endParaRPr lang="uk-UA" sz="300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/>
          </p:cNvSpPr>
          <p:nvPr>
            <p:ph type="title" idx="4294967295"/>
          </p:nvPr>
        </p:nvSpPr>
        <p:spPr>
          <a:xfrm>
            <a:off x="1042988" y="1844675"/>
            <a:ext cx="6645275" cy="11430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uk-UA" sz="40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Моральні цінності як чинник становлення особистості сучасного школяра в освітньому просторі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uk-UA" b="1" i="1" smtClean="0"/>
              <a:t>   </a:t>
            </a:r>
            <a:r>
              <a:rPr lang="uk-UA" b="1" i="1" smtClean="0">
                <a:solidFill>
                  <a:schemeClr val="hlink"/>
                </a:solidFill>
              </a:rPr>
              <a:t>Бути людиною — не дуже просто,</a:t>
            </a:r>
            <a:br>
              <a:rPr lang="uk-UA" b="1" i="1" smtClean="0">
                <a:solidFill>
                  <a:schemeClr val="hlink"/>
                </a:solidFill>
              </a:rPr>
            </a:br>
            <a:r>
              <a:rPr lang="uk-UA" b="1" i="1" smtClean="0">
                <a:solidFill>
                  <a:schemeClr val="hlink"/>
                </a:solidFill>
              </a:rPr>
              <a:t/>
            </a:r>
            <a:br>
              <a:rPr lang="uk-UA" b="1" i="1" smtClean="0">
                <a:solidFill>
                  <a:schemeClr val="hlink"/>
                </a:solidFill>
              </a:rPr>
            </a:br>
            <a:r>
              <a:rPr lang="uk-UA" b="1" i="1" smtClean="0">
                <a:solidFill>
                  <a:schemeClr val="hlink"/>
                </a:solidFill>
              </a:rPr>
              <a:t>Бути людиною — геройство в наші дні.</a:t>
            </a:r>
            <a:br>
              <a:rPr lang="uk-UA" b="1" i="1" smtClean="0">
                <a:solidFill>
                  <a:schemeClr val="hlink"/>
                </a:solidFill>
              </a:rPr>
            </a:br>
            <a:r>
              <a:rPr lang="uk-UA" b="1" i="1" smtClean="0">
                <a:solidFill>
                  <a:schemeClr val="hlink"/>
                </a:solidFill>
              </a:rPr>
              <a:t/>
            </a:r>
            <a:br>
              <a:rPr lang="uk-UA" b="1" i="1" smtClean="0">
                <a:solidFill>
                  <a:schemeClr val="hlink"/>
                </a:solidFill>
              </a:rPr>
            </a:br>
            <a:r>
              <a:rPr lang="uk-UA" b="1" i="1" smtClean="0">
                <a:solidFill>
                  <a:schemeClr val="hlink"/>
                </a:solidFill>
              </a:rPr>
              <a:t>Устати й крикнути з трибуни, із помосту:</a:t>
            </a:r>
            <a:br>
              <a:rPr lang="uk-UA" b="1" i="1" smtClean="0">
                <a:solidFill>
                  <a:schemeClr val="hlink"/>
                </a:solidFill>
              </a:rPr>
            </a:br>
            <a:r>
              <a:rPr lang="uk-UA" b="1" i="1" smtClean="0">
                <a:solidFill>
                  <a:schemeClr val="hlink"/>
                </a:solidFill>
              </a:rPr>
              <a:t/>
            </a:r>
            <a:br>
              <a:rPr lang="uk-UA" b="1" i="1" smtClean="0">
                <a:solidFill>
                  <a:schemeClr val="hlink"/>
                </a:solidFill>
              </a:rPr>
            </a:br>
            <a:r>
              <a:rPr lang="uk-UA" b="1" i="1" smtClean="0">
                <a:solidFill>
                  <a:schemeClr val="hlink"/>
                </a:solidFill>
              </a:rPr>
              <a:t>О люди, залишайтеся людьми!</a:t>
            </a:r>
          </a:p>
          <a:p>
            <a:endParaRPr lang="uk-UA" b="1" i="1" smtClean="0">
              <a:solidFill>
                <a:schemeClr val="hlink"/>
              </a:solidFill>
            </a:endParaRPr>
          </a:p>
        </p:txBody>
      </p:sp>
      <p:pic>
        <p:nvPicPr>
          <p:cNvPr id="38914" name="Picture 3" descr="D:\Pictures\Картинки от Инуськы\GiF\butterfly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260350"/>
            <a:ext cx="18573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2" descr="D:\Pictures\Картинки от Инуськы\GiF\butterfly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5372100"/>
            <a:ext cx="18573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1116013" y="836613"/>
            <a:ext cx="69119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uk-UA" sz="2800" b="1" i="1">
                <a:solidFill>
                  <a:srgbClr val="33CC33"/>
                </a:solidFill>
              </a:rPr>
              <a:t>Моральне виховання — виховна діяльність школи,</a:t>
            </a:r>
          </a:p>
          <a:p>
            <a:pPr>
              <a:lnSpc>
                <a:spcPct val="130000"/>
              </a:lnSpc>
            </a:pPr>
            <a:r>
              <a:rPr lang="uk-UA" sz="2800" b="1" i="1">
                <a:solidFill>
                  <a:srgbClr val="33CC33"/>
                </a:solidFill>
              </a:rPr>
              <a:t>сім'ї з формування в учнів моральної свідомості,</a:t>
            </a:r>
          </a:p>
          <a:p>
            <a:pPr>
              <a:lnSpc>
                <a:spcPct val="130000"/>
              </a:lnSpc>
            </a:pPr>
            <a:r>
              <a:rPr lang="uk-UA" sz="2800" b="1" i="1">
                <a:solidFill>
                  <a:srgbClr val="33CC33"/>
                </a:solidFill>
              </a:rPr>
              <a:t>розвитку морального почуття, навичок, умінь, відповідної поведінки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uk-UA" sz="2800" b="1" smtClean="0">
                <a:solidFill>
                  <a:schemeClr val="hlink"/>
                </a:solidFill>
              </a:rPr>
              <a:t>Виховання учнів має забезпечити формування в них такої системи моральних цінностей</a:t>
            </a:r>
            <a:r>
              <a:rPr lang="uk-UA" sz="4000" smtClean="0"/>
              <a:t> </a:t>
            </a:r>
          </a:p>
        </p:txBody>
      </p:sp>
      <p:sp>
        <p:nvSpPr>
          <p:cNvPr id="19458" name="Rectangle 5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4038600" cy="21859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2000" smtClean="0"/>
              <a:t>      </a:t>
            </a:r>
            <a:r>
              <a:rPr lang="uk-UA" sz="2000" b="1" smtClean="0">
                <a:solidFill>
                  <a:schemeClr val="folHlink"/>
                </a:solidFill>
              </a:rPr>
              <a:t>Абсолютно вічні цінності</a:t>
            </a:r>
            <a:r>
              <a:rPr lang="uk-UA" sz="2000" smtClean="0">
                <a:solidFill>
                  <a:schemeClr val="folHlink"/>
                </a:solidFill>
              </a:rPr>
              <a:t> – </a:t>
            </a:r>
            <a:r>
              <a:rPr lang="uk-UA" sz="1800" smtClean="0">
                <a:solidFill>
                  <a:schemeClr val="folHlink"/>
                </a:solidFill>
              </a:rPr>
              <a:t>загальнолюдські цінності, що мають універсальне значення та необмежену сферу застосування (доброта, правда, любов, чесність, гідність, краса, мудрість, справедливість) </a:t>
            </a:r>
          </a:p>
        </p:txBody>
      </p:sp>
      <p:sp>
        <p:nvSpPr>
          <p:cNvPr id="19459" name="Rectangle 6"/>
          <p:cNvSpPr>
            <a:spLocks noGrp="1"/>
          </p:cNvSpPr>
          <p:nvPr>
            <p:ph sz="quarter" idx="2"/>
          </p:nvPr>
        </p:nvSpPr>
        <p:spPr>
          <a:xfrm>
            <a:off x="4643438" y="1628775"/>
            <a:ext cx="4038600" cy="2185988"/>
          </a:xfrm>
        </p:spPr>
        <p:txBody>
          <a:bodyPr/>
          <a:lstStyle/>
          <a:p>
            <a:r>
              <a:rPr lang="uk-UA" sz="2000" b="1" smtClean="0">
                <a:solidFill>
                  <a:schemeClr val="folHlink"/>
                </a:solidFill>
              </a:rPr>
              <a:t>Національні цінності</a:t>
            </a:r>
            <a:r>
              <a:rPr lang="uk-UA" sz="2000" smtClean="0">
                <a:solidFill>
                  <a:schemeClr val="folHlink"/>
                </a:solidFill>
              </a:rPr>
              <a:t> – є </a:t>
            </a:r>
            <a:r>
              <a:rPr lang="uk-UA" sz="1800" smtClean="0">
                <a:solidFill>
                  <a:schemeClr val="folHlink"/>
                </a:solidFill>
              </a:rPr>
              <a:t>значущими для одного народу, проте їх не завжди поділяють інші народи. Наприклад, почуття націоналізму зрозуміле і близьке лише поневоленим народам і чуже тим, які ніколи не втрачали своєї незалежності. До цієї групи цінностей належать такі поняття, як патріотизм, почуття національної гідності, історична пам’ять </a:t>
            </a:r>
          </a:p>
        </p:txBody>
      </p:sp>
      <p:sp>
        <p:nvSpPr>
          <p:cNvPr id="19460" name="Rectangle 7"/>
          <p:cNvSpPr>
            <a:spLocks noGrp="1"/>
          </p:cNvSpPr>
          <p:nvPr>
            <p:ph sz="quarter" idx="3"/>
          </p:nvPr>
        </p:nvSpPr>
        <p:spPr>
          <a:xfrm>
            <a:off x="468313" y="3933825"/>
            <a:ext cx="4038600" cy="2187575"/>
          </a:xfrm>
        </p:spPr>
        <p:txBody>
          <a:bodyPr/>
          <a:lstStyle/>
          <a:p>
            <a:r>
              <a:rPr lang="uk-UA" sz="2000" b="1" smtClean="0">
                <a:solidFill>
                  <a:schemeClr val="folHlink"/>
                </a:solidFill>
              </a:rPr>
              <a:t>Громадські цінності –</a:t>
            </a:r>
            <a:r>
              <a:rPr lang="uk-UA" sz="2000" smtClean="0">
                <a:solidFill>
                  <a:schemeClr val="folHlink"/>
                </a:solidFill>
              </a:rPr>
              <a:t> </a:t>
            </a:r>
            <a:r>
              <a:rPr lang="uk-UA" sz="1800" smtClean="0">
                <a:solidFill>
                  <a:schemeClr val="folHlink"/>
                </a:solidFill>
              </a:rPr>
              <a:t>ґрунтуються на визнанні на визнанні гідності людей і характерні для демократичних суспільств. Це, зокрема, права і свободи людини, обов’язки перед іншими людьми, ідеї соціальної гармонії, поваги до закону  </a:t>
            </a:r>
          </a:p>
        </p:txBody>
      </p:sp>
      <p:sp>
        <p:nvSpPr>
          <p:cNvPr id="19461" name="Rectangle 39"/>
          <p:cNvSpPr>
            <a:spLocks noGrp="1"/>
          </p:cNvSpPr>
          <p:nvPr>
            <p:ph sz="quarter" idx="4"/>
          </p:nvPr>
        </p:nvSpPr>
        <p:spPr>
          <a:xfrm>
            <a:off x="4643438" y="5013325"/>
            <a:ext cx="4038600" cy="892175"/>
          </a:xfrm>
        </p:spPr>
        <p:txBody>
          <a:bodyPr/>
          <a:lstStyle/>
          <a:p>
            <a:r>
              <a:rPr lang="uk-UA" sz="2000" b="1" smtClean="0">
                <a:solidFill>
                  <a:schemeClr val="folHlink"/>
                </a:solidFill>
              </a:rPr>
              <a:t>Сімейні цінності</a:t>
            </a:r>
            <a:r>
              <a:rPr lang="uk-UA" sz="1800" smtClean="0">
                <a:solidFill>
                  <a:schemeClr val="folHlink"/>
                </a:solidFill>
              </a:rPr>
              <a:t> – моральні основи життя сім’ї, стосунки поколінь, закони подружньої вірності, піклування про дітей, пам’ять про предків 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22286" y="888982"/>
            <a:ext cx="7143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Важливою умовою формування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моральних цінностей  дітей є :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14375" y="1857375"/>
            <a:ext cx="76438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uk-UA" sz="2800" i="1">
                <a:solidFill>
                  <a:srgbClr val="00B050"/>
                </a:solidFill>
                <a:latin typeface="Calibri" pitchFamily="34" charset="0"/>
              </a:rPr>
              <a:t>розвиток емоційної сфери; </a:t>
            </a:r>
          </a:p>
          <a:p>
            <a:pPr>
              <a:buFontTx/>
              <a:buBlip>
                <a:blip r:embed="rId2"/>
              </a:buBlip>
            </a:pPr>
            <a:r>
              <a:rPr lang="uk-UA" sz="2800" i="1">
                <a:solidFill>
                  <a:srgbClr val="00B050"/>
                </a:solidFill>
                <a:latin typeface="Calibri" pitchFamily="34" charset="0"/>
              </a:rPr>
              <a:t>вироблення поведінкових реакцій;</a:t>
            </a:r>
          </a:p>
          <a:p>
            <a:pPr>
              <a:buFontTx/>
              <a:buBlip>
                <a:blip r:embed="rId2"/>
              </a:buBlip>
            </a:pPr>
            <a:r>
              <a:rPr lang="uk-UA" sz="2800" i="1">
                <a:solidFill>
                  <a:srgbClr val="00B050"/>
                </a:solidFill>
                <a:latin typeface="Calibri" pitchFamily="34" charset="0"/>
              </a:rPr>
              <a:t>норм моралі, людських стосунків;</a:t>
            </a:r>
          </a:p>
          <a:p>
            <a:pPr>
              <a:buFontTx/>
              <a:buBlip>
                <a:blip r:embed="rId2"/>
              </a:buBlip>
            </a:pPr>
            <a:r>
              <a:rPr lang="uk-UA" sz="2800" i="1">
                <a:solidFill>
                  <a:srgbClr val="00B050"/>
                </a:solidFill>
                <a:latin typeface="Calibri" pitchFamily="34" charset="0"/>
              </a:rPr>
              <a:t>правил культури поведінки; </a:t>
            </a:r>
            <a:endParaRPr lang="ru-RU" sz="2800" i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28625" y="4000500"/>
            <a:ext cx="85010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i="1">
                <a:solidFill>
                  <a:srgbClr val="002060"/>
                </a:solidFill>
                <a:latin typeface="Calibri" pitchFamily="34" charset="0"/>
              </a:rPr>
              <a:t>Для досягнення даних умов та ефективності навчання необхідно застосовувати методи та форми організації навчально-виховної та навчально-пізнавальної діяльності учнів.</a:t>
            </a:r>
            <a:endParaRPr lang="ru-RU" sz="2800" i="1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/>
          </p:cNvSpPr>
          <p:nvPr>
            <p:ph type="title"/>
          </p:nvPr>
        </p:nvSpPr>
        <p:spPr>
          <a:xfrm>
            <a:off x="482600" y="84138"/>
            <a:ext cx="8229600" cy="1008062"/>
          </a:xfrm>
        </p:spPr>
        <p:txBody>
          <a:bodyPr/>
          <a:lstStyle/>
          <a:p>
            <a:r>
              <a:rPr lang="uk-UA" sz="4000" b="1" smtClean="0">
                <a:solidFill>
                  <a:schemeClr val="tx2"/>
                </a:solidFill>
              </a:rPr>
              <a:t>Процес морального виховання ґрунтується на певних принципах:</a:t>
            </a:r>
          </a:p>
        </p:txBody>
      </p:sp>
      <p:sp>
        <p:nvSpPr>
          <p:cNvPr id="21506" name="Rectangle 5"/>
          <p:cNvSpPr>
            <a:spLocks noGrp="1"/>
          </p:cNvSpPr>
          <p:nvPr>
            <p:ph type="body" idx="1"/>
          </p:nvPr>
        </p:nvSpPr>
        <p:spPr>
          <a:xfrm>
            <a:off x="250825" y="1125538"/>
            <a:ext cx="8893175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400" i="1" smtClean="0">
                <a:solidFill>
                  <a:srgbClr val="33CC33"/>
                </a:solidFill>
                <a:latin typeface="Arial" charset="0"/>
              </a:rPr>
              <a:t>- цілеспрямованість виховання;</a:t>
            </a:r>
          </a:p>
          <a:p>
            <a:pPr>
              <a:lnSpc>
                <a:spcPct val="90000"/>
              </a:lnSpc>
            </a:pPr>
            <a:r>
              <a:rPr lang="uk-UA" sz="2400" i="1" smtClean="0">
                <a:solidFill>
                  <a:srgbClr val="33CC33"/>
                </a:solidFill>
                <a:latin typeface="Arial" charset="0"/>
              </a:rPr>
              <a:t>- обов’язковий зв'язок виховання з життям;</a:t>
            </a:r>
          </a:p>
          <a:p>
            <a:pPr>
              <a:lnSpc>
                <a:spcPct val="90000"/>
              </a:lnSpc>
            </a:pPr>
            <a:r>
              <a:rPr lang="uk-UA" sz="2400" i="1" smtClean="0">
                <a:solidFill>
                  <a:srgbClr val="33CC33"/>
                </a:solidFill>
                <a:latin typeface="Arial" charset="0"/>
              </a:rPr>
              <a:t>- єдність свідомості та поведінки у вихованні;</a:t>
            </a:r>
          </a:p>
          <a:p>
            <a:pPr>
              <a:lnSpc>
                <a:spcPct val="90000"/>
              </a:lnSpc>
            </a:pPr>
            <a:r>
              <a:rPr lang="uk-UA" sz="2400" i="1" smtClean="0">
                <a:solidFill>
                  <a:srgbClr val="33CC33"/>
                </a:solidFill>
                <a:latin typeface="Arial" charset="0"/>
              </a:rPr>
              <a:t>- виховання в праці;</a:t>
            </a:r>
          </a:p>
          <a:p>
            <a:pPr>
              <a:lnSpc>
                <a:spcPct val="90000"/>
              </a:lnSpc>
            </a:pPr>
            <a:r>
              <a:rPr lang="uk-UA" sz="2400" i="1" smtClean="0">
                <a:solidFill>
                  <a:srgbClr val="33CC33"/>
                </a:solidFill>
                <a:latin typeface="Arial" charset="0"/>
              </a:rPr>
              <a:t>- комплексний підхід у вихованні ґрунтується на діалектичній взаємозалежності педагогічних явищ і процесів;</a:t>
            </a:r>
          </a:p>
          <a:p>
            <a:pPr>
              <a:lnSpc>
                <a:spcPct val="90000"/>
              </a:lnSpc>
            </a:pPr>
            <a:r>
              <a:rPr lang="uk-UA" sz="2400" i="1" smtClean="0">
                <a:solidFill>
                  <a:srgbClr val="33CC33"/>
                </a:solidFill>
                <a:latin typeface="Arial" charset="0"/>
              </a:rPr>
              <a:t>- виховання особистості в колективі;</a:t>
            </a:r>
          </a:p>
          <a:p>
            <a:pPr>
              <a:lnSpc>
                <a:spcPct val="90000"/>
              </a:lnSpc>
            </a:pPr>
            <a:r>
              <a:rPr lang="uk-UA" sz="2400" i="1" smtClean="0">
                <a:solidFill>
                  <a:srgbClr val="33CC33"/>
                </a:solidFill>
                <a:latin typeface="Arial" charset="0"/>
              </a:rPr>
              <a:t>- поєднання поваги до особистості вихованця з розумною вимогливістю до нього;</a:t>
            </a:r>
          </a:p>
          <a:p>
            <a:pPr>
              <a:lnSpc>
                <a:spcPct val="90000"/>
              </a:lnSpc>
            </a:pPr>
            <a:r>
              <a:rPr lang="uk-UA" sz="2400" i="1" smtClean="0">
                <a:solidFill>
                  <a:srgbClr val="33CC33"/>
                </a:solidFill>
                <a:latin typeface="Arial" charset="0"/>
              </a:rPr>
              <a:t>- індивідуальний підхід до учнів у вихованні;</a:t>
            </a:r>
          </a:p>
          <a:p>
            <a:pPr>
              <a:lnSpc>
                <a:spcPct val="90000"/>
              </a:lnSpc>
            </a:pPr>
            <a:r>
              <a:rPr lang="uk-UA" sz="2400" i="1" smtClean="0">
                <a:solidFill>
                  <a:srgbClr val="33CC33"/>
                </a:solidFill>
                <a:latin typeface="Arial" charset="0"/>
              </a:rPr>
              <a:t>- принцип системності, послідовності й наступності у вихованні;</a:t>
            </a:r>
          </a:p>
          <a:p>
            <a:pPr>
              <a:lnSpc>
                <a:spcPct val="90000"/>
              </a:lnSpc>
            </a:pPr>
            <a:r>
              <a:rPr lang="uk-UA" sz="2400" i="1" smtClean="0">
                <a:solidFill>
                  <a:srgbClr val="33CC33"/>
                </a:solidFill>
                <a:latin typeface="Arial" charset="0"/>
              </a:rPr>
              <a:t>- єдність педагогічних вимог школи, сім'ї і громадськості.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11188" y="5229225"/>
            <a:ext cx="3960812" cy="831850"/>
            <a:chOff x="1344" y="1680"/>
            <a:chExt cx="2928" cy="448"/>
          </a:xfrm>
        </p:grpSpPr>
        <p:sp>
          <p:nvSpPr>
            <p:cNvPr id="22556" name="Freeform 3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50584104 w 1120"/>
                <a:gd name="T1" fmla="*/ 8 h 252"/>
                <a:gd name="T2" fmla="*/ 50395124 w 1120"/>
                <a:gd name="T3" fmla="*/ 8 h 252"/>
                <a:gd name="T4" fmla="*/ 49676260 w 1120"/>
                <a:gd name="T5" fmla="*/ 8 h 252"/>
                <a:gd name="T6" fmla="*/ 48512288 w 1120"/>
                <a:gd name="T7" fmla="*/ 8 h 252"/>
                <a:gd name="T8" fmla="*/ 46882766 w 1120"/>
                <a:gd name="T9" fmla="*/ 8 h 252"/>
                <a:gd name="T10" fmla="*/ 44793518 w 1120"/>
                <a:gd name="T11" fmla="*/ 8 h 252"/>
                <a:gd name="T12" fmla="*/ 42358753 w 1120"/>
                <a:gd name="T13" fmla="*/ 8 h 252"/>
                <a:gd name="T14" fmla="*/ 39564839 w 1120"/>
                <a:gd name="T15" fmla="*/ 8 h 252"/>
                <a:gd name="T16" fmla="*/ 36402181 w 1120"/>
                <a:gd name="T17" fmla="*/ 6 h 252"/>
                <a:gd name="T18" fmla="*/ 32965356 w 1120"/>
                <a:gd name="T19" fmla="*/ 6 h 252"/>
                <a:gd name="T20" fmla="*/ 29173125 w 1120"/>
                <a:gd name="T21" fmla="*/ 6 h 252"/>
                <a:gd name="T22" fmla="*/ 25102584 w 1120"/>
                <a:gd name="T23" fmla="*/ 6 h 252"/>
                <a:gd name="T24" fmla="*/ 21038219 w 1120"/>
                <a:gd name="T25" fmla="*/ 6 h 252"/>
                <a:gd name="T26" fmla="*/ 17339847 w 1120"/>
                <a:gd name="T27" fmla="*/ 6 h 252"/>
                <a:gd name="T28" fmla="*/ 13904175 w 1120"/>
                <a:gd name="T29" fmla="*/ 6 h 252"/>
                <a:gd name="T30" fmla="*/ 10737940 w 1120"/>
                <a:gd name="T31" fmla="*/ 8 h 252"/>
                <a:gd name="T32" fmla="*/ 8045134 w 1120"/>
                <a:gd name="T33" fmla="*/ 8 h 252"/>
                <a:gd name="T34" fmla="*/ 5691769 w 1120"/>
                <a:gd name="T35" fmla="*/ 8 h 252"/>
                <a:gd name="T36" fmla="*/ 3702047 w 1120"/>
                <a:gd name="T37" fmla="*/ 8 h 252"/>
                <a:gd name="T38" fmla="*/ 2072446 w 1120"/>
                <a:gd name="T39" fmla="*/ 8 h 252"/>
                <a:gd name="T40" fmla="*/ 908059 w 1120"/>
                <a:gd name="T41" fmla="*/ 8 h 252"/>
                <a:gd name="T42" fmla="*/ 278803 w 1120"/>
                <a:gd name="T43" fmla="*/ 8 h 252"/>
                <a:gd name="T44" fmla="*/ 0 w 1120"/>
                <a:gd name="T45" fmla="*/ 8 h 252"/>
                <a:gd name="T46" fmla="*/ 0 w 1120"/>
                <a:gd name="T47" fmla="*/ 2 h 252"/>
                <a:gd name="T48" fmla="*/ 25291544 w 1120"/>
                <a:gd name="T49" fmla="*/ 0 h 252"/>
                <a:gd name="T50" fmla="*/ 50584104 w 1120"/>
                <a:gd name="T51" fmla="*/ 2 h 252"/>
                <a:gd name="T52" fmla="*/ 50584104 w 1120"/>
                <a:gd name="T53" fmla="*/ 8 h 252"/>
                <a:gd name="T54" fmla="*/ 50584104 w 1120"/>
                <a:gd name="T55" fmla="*/ 8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7" name="Rectangle 4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B1EFD0"/>
                </a:gs>
                <a:gs pos="100000">
                  <a:srgbClr val="77E3AD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3600" b="1"/>
                <a:t>Тренінги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11188" y="3429000"/>
            <a:ext cx="3960812" cy="831850"/>
            <a:chOff x="1344" y="1680"/>
            <a:chExt cx="2928" cy="448"/>
          </a:xfrm>
        </p:grpSpPr>
        <p:sp>
          <p:nvSpPr>
            <p:cNvPr id="22554" name="Freeform 7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50584104 w 1120"/>
                <a:gd name="T1" fmla="*/ 8 h 252"/>
                <a:gd name="T2" fmla="*/ 50395124 w 1120"/>
                <a:gd name="T3" fmla="*/ 8 h 252"/>
                <a:gd name="T4" fmla="*/ 49676260 w 1120"/>
                <a:gd name="T5" fmla="*/ 8 h 252"/>
                <a:gd name="T6" fmla="*/ 48512288 w 1120"/>
                <a:gd name="T7" fmla="*/ 8 h 252"/>
                <a:gd name="T8" fmla="*/ 46882766 w 1120"/>
                <a:gd name="T9" fmla="*/ 8 h 252"/>
                <a:gd name="T10" fmla="*/ 44793518 w 1120"/>
                <a:gd name="T11" fmla="*/ 8 h 252"/>
                <a:gd name="T12" fmla="*/ 42358753 w 1120"/>
                <a:gd name="T13" fmla="*/ 8 h 252"/>
                <a:gd name="T14" fmla="*/ 39564839 w 1120"/>
                <a:gd name="T15" fmla="*/ 8 h 252"/>
                <a:gd name="T16" fmla="*/ 36402181 w 1120"/>
                <a:gd name="T17" fmla="*/ 6 h 252"/>
                <a:gd name="T18" fmla="*/ 32965356 w 1120"/>
                <a:gd name="T19" fmla="*/ 6 h 252"/>
                <a:gd name="T20" fmla="*/ 29173125 w 1120"/>
                <a:gd name="T21" fmla="*/ 6 h 252"/>
                <a:gd name="T22" fmla="*/ 25102584 w 1120"/>
                <a:gd name="T23" fmla="*/ 6 h 252"/>
                <a:gd name="T24" fmla="*/ 21038219 w 1120"/>
                <a:gd name="T25" fmla="*/ 6 h 252"/>
                <a:gd name="T26" fmla="*/ 17339847 w 1120"/>
                <a:gd name="T27" fmla="*/ 6 h 252"/>
                <a:gd name="T28" fmla="*/ 13904175 w 1120"/>
                <a:gd name="T29" fmla="*/ 6 h 252"/>
                <a:gd name="T30" fmla="*/ 10737940 w 1120"/>
                <a:gd name="T31" fmla="*/ 8 h 252"/>
                <a:gd name="T32" fmla="*/ 8045134 w 1120"/>
                <a:gd name="T33" fmla="*/ 8 h 252"/>
                <a:gd name="T34" fmla="*/ 5691769 w 1120"/>
                <a:gd name="T35" fmla="*/ 8 h 252"/>
                <a:gd name="T36" fmla="*/ 3702047 w 1120"/>
                <a:gd name="T37" fmla="*/ 8 h 252"/>
                <a:gd name="T38" fmla="*/ 2072446 w 1120"/>
                <a:gd name="T39" fmla="*/ 8 h 252"/>
                <a:gd name="T40" fmla="*/ 908059 w 1120"/>
                <a:gd name="T41" fmla="*/ 8 h 252"/>
                <a:gd name="T42" fmla="*/ 278803 w 1120"/>
                <a:gd name="T43" fmla="*/ 8 h 252"/>
                <a:gd name="T44" fmla="*/ 0 w 1120"/>
                <a:gd name="T45" fmla="*/ 8 h 252"/>
                <a:gd name="T46" fmla="*/ 0 w 1120"/>
                <a:gd name="T47" fmla="*/ 2 h 252"/>
                <a:gd name="T48" fmla="*/ 25291544 w 1120"/>
                <a:gd name="T49" fmla="*/ 0 h 252"/>
                <a:gd name="T50" fmla="*/ 50584104 w 1120"/>
                <a:gd name="T51" fmla="*/ 2 h 252"/>
                <a:gd name="T52" fmla="*/ 50584104 w 1120"/>
                <a:gd name="T53" fmla="*/ 8 h 252"/>
                <a:gd name="T54" fmla="*/ 50584104 w 1120"/>
                <a:gd name="T55" fmla="*/ 8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5" name="Rectangle 8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F6E1BD"/>
                </a:gs>
                <a:gs pos="100000">
                  <a:srgbClr val="EAB764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3600" b="1">
                  <a:latin typeface="Calibri" pitchFamily="34" charset="0"/>
                </a:rPr>
                <a:t>Зустрічі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539750" y="1557338"/>
            <a:ext cx="3960813" cy="831850"/>
            <a:chOff x="1344" y="1680"/>
            <a:chExt cx="2928" cy="448"/>
          </a:xfrm>
        </p:grpSpPr>
        <p:sp>
          <p:nvSpPr>
            <p:cNvPr id="22552" name="Freeform 11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50584104 w 1120"/>
                <a:gd name="T1" fmla="*/ 8 h 252"/>
                <a:gd name="T2" fmla="*/ 50395124 w 1120"/>
                <a:gd name="T3" fmla="*/ 8 h 252"/>
                <a:gd name="T4" fmla="*/ 49676260 w 1120"/>
                <a:gd name="T5" fmla="*/ 8 h 252"/>
                <a:gd name="T6" fmla="*/ 48512288 w 1120"/>
                <a:gd name="T7" fmla="*/ 8 h 252"/>
                <a:gd name="T8" fmla="*/ 46882766 w 1120"/>
                <a:gd name="T9" fmla="*/ 8 h 252"/>
                <a:gd name="T10" fmla="*/ 44793518 w 1120"/>
                <a:gd name="T11" fmla="*/ 8 h 252"/>
                <a:gd name="T12" fmla="*/ 42358753 w 1120"/>
                <a:gd name="T13" fmla="*/ 8 h 252"/>
                <a:gd name="T14" fmla="*/ 39564839 w 1120"/>
                <a:gd name="T15" fmla="*/ 8 h 252"/>
                <a:gd name="T16" fmla="*/ 36402181 w 1120"/>
                <a:gd name="T17" fmla="*/ 6 h 252"/>
                <a:gd name="T18" fmla="*/ 32965356 w 1120"/>
                <a:gd name="T19" fmla="*/ 6 h 252"/>
                <a:gd name="T20" fmla="*/ 29173125 w 1120"/>
                <a:gd name="T21" fmla="*/ 6 h 252"/>
                <a:gd name="T22" fmla="*/ 25102584 w 1120"/>
                <a:gd name="T23" fmla="*/ 6 h 252"/>
                <a:gd name="T24" fmla="*/ 21038219 w 1120"/>
                <a:gd name="T25" fmla="*/ 6 h 252"/>
                <a:gd name="T26" fmla="*/ 17339847 w 1120"/>
                <a:gd name="T27" fmla="*/ 6 h 252"/>
                <a:gd name="T28" fmla="*/ 13904175 w 1120"/>
                <a:gd name="T29" fmla="*/ 6 h 252"/>
                <a:gd name="T30" fmla="*/ 10737940 w 1120"/>
                <a:gd name="T31" fmla="*/ 8 h 252"/>
                <a:gd name="T32" fmla="*/ 8045134 w 1120"/>
                <a:gd name="T33" fmla="*/ 8 h 252"/>
                <a:gd name="T34" fmla="*/ 5691769 w 1120"/>
                <a:gd name="T35" fmla="*/ 8 h 252"/>
                <a:gd name="T36" fmla="*/ 3702047 w 1120"/>
                <a:gd name="T37" fmla="*/ 8 h 252"/>
                <a:gd name="T38" fmla="*/ 2072446 w 1120"/>
                <a:gd name="T39" fmla="*/ 8 h 252"/>
                <a:gd name="T40" fmla="*/ 908059 w 1120"/>
                <a:gd name="T41" fmla="*/ 8 h 252"/>
                <a:gd name="T42" fmla="*/ 278803 w 1120"/>
                <a:gd name="T43" fmla="*/ 8 h 252"/>
                <a:gd name="T44" fmla="*/ 0 w 1120"/>
                <a:gd name="T45" fmla="*/ 8 h 252"/>
                <a:gd name="T46" fmla="*/ 0 w 1120"/>
                <a:gd name="T47" fmla="*/ 2 h 252"/>
                <a:gd name="T48" fmla="*/ 25291544 w 1120"/>
                <a:gd name="T49" fmla="*/ 0 h 252"/>
                <a:gd name="T50" fmla="*/ 50584104 w 1120"/>
                <a:gd name="T51" fmla="*/ 2 h 252"/>
                <a:gd name="T52" fmla="*/ 50584104 w 1120"/>
                <a:gd name="T53" fmla="*/ 8 h 252"/>
                <a:gd name="T54" fmla="*/ 50584104 w 1120"/>
                <a:gd name="T55" fmla="*/ 8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3" name="Rectangle 12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F7F4DD"/>
                </a:gs>
                <a:gs pos="100000">
                  <a:srgbClr val="DACB5E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3600" b="1">
                  <a:latin typeface="Calibri" pitchFamily="34" charset="0"/>
                </a:rPr>
                <a:t>Виховні заходи</a:t>
              </a:r>
            </a:p>
          </p:txBody>
        </p:sp>
      </p:grp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539750" y="4365625"/>
            <a:ext cx="3960813" cy="831850"/>
            <a:chOff x="1344" y="1680"/>
            <a:chExt cx="2928" cy="448"/>
          </a:xfrm>
        </p:grpSpPr>
        <p:sp>
          <p:nvSpPr>
            <p:cNvPr id="22550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50584104 w 1120"/>
                <a:gd name="T1" fmla="*/ 8 h 252"/>
                <a:gd name="T2" fmla="*/ 50395124 w 1120"/>
                <a:gd name="T3" fmla="*/ 8 h 252"/>
                <a:gd name="T4" fmla="*/ 49676260 w 1120"/>
                <a:gd name="T5" fmla="*/ 8 h 252"/>
                <a:gd name="T6" fmla="*/ 48512288 w 1120"/>
                <a:gd name="T7" fmla="*/ 8 h 252"/>
                <a:gd name="T8" fmla="*/ 46882766 w 1120"/>
                <a:gd name="T9" fmla="*/ 8 h 252"/>
                <a:gd name="T10" fmla="*/ 44793518 w 1120"/>
                <a:gd name="T11" fmla="*/ 8 h 252"/>
                <a:gd name="T12" fmla="*/ 42358753 w 1120"/>
                <a:gd name="T13" fmla="*/ 8 h 252"/>
                <a:gd name="T14" fmla="*/ 39564839 w 1120"/>
                <a:gd name="T15" fmla="*/ 8 h 252"/>
                <a:gd name="T16" fmla="*/ 36402181 w 1120"/>
                <a:gd name="T17" fmla="*/ 6 h 252"/>
                <a:gd name="T18" fmla="*/ 32965356 w 1120"/>
                <a:gd name="T19" fmla="*/ 6 h 252"/>
                <a:gd name="T20" fmla="*/ 29173125 w 1120"/>
                <a:gd name="T21" fmla="*/ 6 h 252"/>
                <a:gd name="T22" fmla="*/ 25102584 w 1120"/>
                <a:gd name="T23" fmla="*/ 6 h 252"/>
                <a:gd name="T24" fmla="*/ 21038219 w 1120"/>
                <a:gd name="T25" fmla="*/ 6 h 252"/>
                <a:gd name="T26" fmla="*/ 17339847 w 1120"/>
                <a:gd name="T27" fmla="*/ 6 h 252"/>
                <a:gd name="T28" fmla="*/ 13904175 w 1120"/>
                <a:gd name="T29" fmla="*/ 6 h 252"/>
                <a:gd name="T30" fmla="*/ 10737940 w 1120"/>
                <a:gd name="T31" fmla="*/ 8 h 252"/>
                <a:gd name="T32" fmla="*/ 8045134 w 1120"/>
                <a:gd name="T33" fmla="*/ 8 h 252"/>
                <a:gd name="T34" fmla="*/ 5691769 w 1120"/>
                <a:gd name="T35" fmla="*/ 8 h 252"/>
                <a:gd name="T36" fmla="*/ 3702047 w 1120"/>
                <a:gd name="T37" fmla="*/ 8 h 252"/>
                <a:gd name="T38" fmla="*/ 2072446 w 1120"/>
                <a:gd name="T39" fmla="*/ 8 h 252"/>
                <a:gd name="T40" fmla="*/ 908059 w 1120"/>
                <a:gd name="T41" fmla="*/ 8 h 252"/>
                <a:gd name="T42" fmla="*/ 278803 w 1120"/>
                <a:gd name="T43" fmla="*/ 8 h 252"/>
                <a:gd name="T44" fmla="*/ 0 w 1120"/>
                <a:gd name="T45" fmla="*/ 8 h 252"/>
                <a:gd name="T46" fmla="*/ 0 w 1120"/>
                <a:gd name="T47" fmla="*/ 2 h 252"/>
                <a:gd name="T48" fmla="*/ 25291544 w 1120"/>
                <a:gd name="T49" fmla="*/ 0 h 252"/>
                <a:gd name="T50" fmla="*/ 50584104 w 1120"/>
                <a:gd name="T51" fmla="*/ 2 h 252"/>
                <a:gd name="T52" fmla="*/ 50584104 w 1120"/>
                <a:gd name="T53" fmla="*/ 8 h 252"/>
                <a:gd name="T54" fmla="*/ 50584104 w 1120"/>
                <a:gd name="T55" fmla="*/ 8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1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CDD6FE"/>
                </a:gs>
                <a:gs pos="100000">
                  <a:srgbClr val="9EB0FE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3600" b="1">
                  <a:latin typeface="Calibri" pitchFamily="34" charset="0"/>
                </a:rPr>
                <a:t>Акції милосердя</a:t>
              </a:r>
            </a:p>
          </p:txBody>
        </p:sp>
      </p:grpSp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4787900" y="1581150"/>
            <a:ext cx="3848100" cy="831850"/>
            <a:chOff x="1344" y="1680"/>
            <a:chExt cx="2928" cy="448"/>
          </a:xfrm>
        </p:grpSpPr>
        <p:sp>
          <p:nvSpPr>
            <p:cNvPr id="22548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50584104 w 1120"/>
                <a:gd name="T1" fmla="*/ 8 h 252"/>
                <a:gd name="T2" fmla="*/ 50395124 w 1120"/>
                <a:gd name="T3" fmla="*/ 8 h 252"/>
                <a:gd name="T4" fmla="*/ 49676260 w 1120"/>
                <a:gd name="T5" fmla="*/ 8 h 252"/>
                <a:gd name="T6" fmla="*/ 48512288 w 1120"/>
                <a:gd name="T7" fmla="*/ 8 h 252"/>
                <a:gd name="T8" fmla="*/ 46882766 w 1120"/>
                <a:gd name="T9" fmla="*/ 8 h 252"/>
                <a:gd name="T10" fmla="*/ 44793518 w 1120"/>
                <a:gd name="T11" fmla="*/ 8 h 252"/>
                <a:gd name="T12" fmla="*/ 42358753 w 1120"/>
                <a:gd name="T13" fmla="*/ 8 h 252"/>
                <a:gd name="T14" fmla="*/ 39564839 w 1120"/>
                <a:gd name="T15" fmla="*/ 8 h 252"/>
                <a:gd name="T16" fmla="*/ 36402181 w 1120"/>
                <a:gd name="T17" fmla="*/ 6 h 252"/>
                <a:gd name="T18" fmla="*/ 32965356 w 1120"/>
                <a:gd name="T19" fmla="*/ 6 h 252"/>
                <a:gd name="T20" fmla="*/ 29173125 w 1120"/>
                <a:gd name="T21" fmla="*/ 6 h 252"/>
                <a:gd name="T22" fmla="*/ 25102584 w 1120"/>
                <a:gd name="T23" fmla="*/ 6 h 252"/>
                <a:gd name="T24" fmla="*/ 21038219 w 1120"/>
                <a:gd name="T25" fmla="*/ 6 h 252"/>
                <a:gd name="T26" fmla="*/ 17339847 w 1120"/>
                <a:gd name="T27" fmla="*/ 6 h 252"/>
                <a:gd name="T28" fmla="*/ 13904175 w 1120"/>
                <a:gd name="T29" fmla="*/ 6 h 252"/>
                <a:gd name="T30" fmla="*/ 10737940 w 1120"/>
                <a:gd name="T31" fmla="*/ 8 h 252"/>
                <a:gd name="T32" fmla="*/ 8045134 w 1120"/>
                <a:gd name="T33" fmla="*/ 8 h 252"/>
                <a:gd name="T34" fmla="*/ 5691769 w 1120"/>
                <a:gd name="T35" fmla="*/ 8 h 252"/>
                <a:gd name="T36" fmla="*/ 3702047 w 1120"/>
                <a:gd name="T37" fmla="*/ 8 h 252"/>
                <a:gd name="T38" fmla="*/ 2072446 w 1120"/>
                <a:gd name="T39" fmla="*/ 8 h 252"/>
                <a:gd name="T40" fmla="*/ 908059 w 1120"/>
                <a:gd name="T41" fmla="*/ 8 h 252"/>
                <a:gd name="T42" fmla="*/ 278803 w 1120"/>
                <a:gd name="T43" fmla="*/ 8 h 252"/>
                <a:gd name="T44" fmla="*/ 0 w 1120"/>
                <a:gd name="T45" fmla="*/ 8 h 252"/>
                <a:gd name="T46" fmla="*/ 0 w 1120"/>
                <a:gd name="T47" fmla="*/ 2 h 252"/>
                <a:gd name="T48" fmla="*/ 25291544 w 1120"/>
                <a:gd name="T49" fmla="*/ 0 h 252"/>
                <a:gd name="T50" fmla="*/ 50584104 w 1120"/>
                <a:gd name="T51" fmla="*/ 2 h 252"/>
                <a:gd name="T52" fmla="*/ 50584104 w 1120"/>
                <a:gd name="T53" fmla="*/ 8 h 252"/>
                <a:gd name="T54" fmla="*/ 50584104 w 1120"/>
                <a:gd name="T55" fmla="*/ 8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9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CDD6FE"/>
                </a:gs>
                <a:gs pos="100000">
                  <a:srgbClr val="9EB0FE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600" b="1">
                  <a:solidFill>
                    <a:srgbClr val="7030A0"/>
                  </a:solidFill>
                  <a:latin typeface="Calibri" pitchFamily="34" charset="0"/>
                </a:rPr>
                <a:t>Конкурси та акції</a:t>
              </a:r>
            </a:p>
          </p:txBody>
        </p:sp>
      </p:grp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4859338" y="2276475"/>
            <a:ext cx="4064000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uk-UA" sz="2000" i="1">
                <a:latin typeface="Calibri" pitchFamily="34" charset="0"/>
              </a:rPr>
              <a:t>Моральний вчинок</a:t>
            </a:r>
          </a:p>
          <a:p>
            <a:pPr marL="342900" indent="-342900">
              <a:buFont typeface="Wingdings" pitchFamily="2" charset="2"/>
              <a:buChar char="v"/>
            </a:pPr>
            <a:endParaRPr lang="uk-UA" sz="2000" i="1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uk-UA" sz="2000" i="1">
                <a:latin typeface="Calibri" pitchFamily="34" charset="0"/>
              </a:rPr>
              <a:t>Краса і біль України</a:t>
            </a:r>
          </a:p>
          <a:p>
            <a:pPr marL="342900" indent="-342900">
              <a:buFont typeface="Wingdings" pitchFamily="2" charset="2"/>
              <a:buNone/>
            </a:pPr>
            <a:endParaRPr lang="uk-UA" sz="2000" i="1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uk-UA" sz="2000" i="1"/>
              <a:t>З чого починається людська </a:t>
            </a:r>
          </a:p>
          <a:p>
            <a:pPr marL="342900" indent="-342900">
              <a:buFont typeface="Wingdings" pitchFamily="2" charset="2"/>
              <a:buNone/>
            </a:pPr>
            <a:r>
              <a:rPr lang="uk-UA" sz="2000" i="1"/>
              <a:t>Досконалість</a:t>
            </a:r>
          </a:p>
          <a:p>
            <a:pPr marL="342900" indent="-342900">
              <a:buFont typeface="Wingdings" pitchFamily="2" charset="2"/>
              <a:buNone/>
            </a:pPr>
            <a:endParaRPr lang="uk-UA" sz="2000" i="1"/>
          </a:p>
          <a:p>
            <a:pPr marL="342900" indent="-342900">
              <a:buFont typeface="Wingdings" pitchFamily="2" charset="2"/>
              <a:buNone/>
            </a:pPr>
            <a:r>
              <a:rPr lang="ru-RU" i="1"/>
              <a:t>     «Закон і Ми» (гра-бесіда);</a:t>
            </a:r>
            <a:endParaRPr lang="uk-UA" sz="2000" i="1"/>
          </a:p>
          <a:p>
            <a:pPr marL="342900" indent="-342900">
              <a:buFont typeface="Wingdings" pitchFamily="2" charset="2"/>
              <a:buNone/>
            </a:pPr>
            <a:endParaRPr lang="uk-UA" sz="2000" i="1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uk-UA" sz="2000" i="1"/>
              <a:t>День толерантності</a:t>
            </a:r>
          </a:p>
          <a:p>
            <a:pPr marL="342900" indent="-342900">
              <a:buFont typeface="Wingdings" pitchFamily="2" charset="2"/>
              <a:buChar char="v"/>
            </a:pPr>
            <a:endParaRPr lang="uk-UA" sz="2000" i="1"/>
          </a:p>
          <a:p>
            <a:pPr marL="342900" indent="-342900">
              <a:buFont typeface="Wingdings" pitchFamily="2" charset="2"/>
              <a:buChar char="v"/>
            </a:pPr>
            <a:r>
              <a:rPr lang="uk-UA" sz="2000" i="1"/>
              <a:t>“Допоки пам’ять в серці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2000" i="1"/>
              <a:t>не згасає”</a:t>
            </a:r>
          </a:p>
          <a:p>
            <a:pPr marL="342900" indent="-342900">
              <a:buFont typeface="Wingdings" pitchFamily="2" charset="2"/>
              <a:buChar char="v"/>
            </a:pPr>
            <a:endParaRPr lang="uk-UA" sz="2000" i="1"/>
          </a:p>
          <a:p>
            <a:pPr marL="342900" indent="-342900">
              <a:buFont typeface="Wingdings" pitchFamily="2" charset="2"/>
              <a:buChar char="v"/>
            </a:pPr>
            <a:r>
              <a:rPr lang="uk-UA" sz="2000" i="1"/>
              <a:t>Проект “Серце Данко”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50825" y="2492375"/>
            <a:ext cx="3960813" cy="936625"/>
            <a:chOff x="1344" y="1680"/>
            <a:chExt cx="2928" cy="448"/>
          </a:xfrm>
        </p:grpSpPr>
        <p:sp>
          <p:nvSpPr>
            <p:cNvPr id="22546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50584104 w 1120"/>
                <a:gd name="T1" fmla="*/ 8 h 252"/>
                <a:gd name="T2" fmla="*/ 50395124 w 1120"/>
                <a:gd name="T3" fmla="*/ 8 h 252"/>
                <a:gd name="T4" fmla="*/ 49676260 w 1120"/>
                <a:gd name="T5" fmla="*/ 8 h 252"/>
                <a:gd name="T6" fmla="*/ 48512288 w 1120"/>
                <a:gd name="T7" fmla="*/ 8 h 252"/>
                <a:gd name="T8" fmla="*/ 46882766 w 1120"/>
                <a:gd name="T9" fmla="*/ 8 h 252"/>
                <a:gd name="T10" fmla="*/ 44793518 w 1120"/>
                <a:gd name="T11" fmla="*/ 8 h 252"/>
                <a:gd name="T12" fmla="*/ 42358753 w 1120"/>
                <a:gd name="T13" fmla="*/ 8 h 252"/>
                <a:gd name="T14" fmla="*/ 39564839 w 1120"/>
                <a:gd name="T15" fmla="*/ 8 h 252"/>
                <a:gd name="T16" fmla="*/ 36402181 w 1120"/>
                <a:gd name="T17" fmla="*/ 6 h 252"/>
                <a:gd name="T18" fmla="*/ 32965356 w 1120"/>
                <a:gd name="T19" fmla="*/ 6 h 252"/>
                <a:gd name="T20" fmla="*/ 29173125 w 1120"/>
                <a:gd name="T21" fmla="*/ 6 h 252"/>
                <a:gd name="T22" fmla="*/ 25102584 w 1120"/>
                <a:gd name="T23" fmla="*/ 6 h 252"/>
                <a:gd name="T24" fmla="*/ 21038219 w 1120"/>
                <a:gd name="T25" fmla="*/ 6 h 252"/>
                <a:gd name="T26" fmla="*/ 17339847 w 1120"/>
                <a:gd name="T27" fmla="*/ 6 h 252"/>
                <a:gd name="T28" fmla="*/ 13904175 w 1120"/>
                <a:gd name="T29" fmla="*/ 6 h 252"/>
                <a:gd name="T30" fmla="*/ 10737940 w 1120"/>
                <a:gd name="T31" fmla="*/ 8 h 252"/>
                <a:gd name="T32" fmla="*/ 8045134 w 1120"/>
                <a:gd name="T33" fmla="*/ 8 h 252"/>
                <a:gd name="T34" fmla="*/ 5691769 w 1120"/>
                <a:gd name="T35" fmla="*/ 8 h 252"/>
                <a:gd name="T36" fmla="*/ 3702047 w 1120"/>
                <a:gd name="T37" fmla="*/ 8 h 252"/>
                <a:gd name="T38" fmla="*/ 2072446 w 1120"/>
                <a:gd name="T39" fmla="*/ 8 h 252"/>
                <a:gd name="T40" fmla="*/ 908059 w 1120"/>
                <a:gd name="T41" fmla="*/ 8 h 252"/>
                <a:gd name="T42" fmla="*/ 278803 w 1120"/>
                <a:gd name="T43" fmla="*/ 8 h 252"/>
                <a:gd name="T44" fmla="*/ 0 w 1120"/>
                <a:gd name="T45" fmla="*/ 8 h 252"/>
                <a:gd name="T46" fmla="*/ 0 w 1120"/>
                <a:gd name="T47" fmla="*/ 2 h 252"/>
                <a:gd name="T48" fmla="*/ 25291544 w 1120"/>
                <a:gd name="T49" fmla="*/ 0 h 252"/>
                <a:gd name="T50" fmla="*/ 50584104 w 1120"/>
                <a:gd name="T51" fmla="*/ 2 h 252"/>
                <a:gd name="T52" fmla="*/ 50584104 w 1120"/>
                <a:gd name="T53" fmla="*/ 8 h 252"/>
                <a:gd name="T54" fmla="*/ 50584104 w 1120"/>
                <a:gd name="T55" fmla="*/ 8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7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CDD6FE"/>
                </a:gs>
                <a:gs pos="100000">
                  <a:srgbClr val="9EB0FE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3600" b="1"/>
                <a:t>Проекти</a:t>
              </a:r>
            </a:p>
          </p:txBody>
        </p:sp>
      </p:grpSp>
      <p:sp>
        <p:nvSpPr>
          <p:cNvPr id="22536" name="Rectangle 22"/>
          <p:cNvSpPr>
            <a:spLocks noChangeArrowheads="1"/>
          </p:cNvSpPr>
          <p:nvPr/>
        </p:nvSpPr>
        <p:spPr bwMode="auto">
          <a:xfrm>
            <a:off x="684213" y="333375"/>
            <a:ext cx="770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chemeClr val="tx2"/>
                </a:solidFill>
              </a:rPr>
              <a:t>Моральне виховання учнів реалізується через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3850" y="6026150"/>
            <a:ext cx="3960813" cy="831850"/>
            <a:chOff x="1344" y="1680"/>
            <a:chExt cx="2928" cy="448"/>
          </a:xfrm>
        </p:grpSpPr>
        <p:sp>
          <p:nvSpPr>
            <p:cNvPr id="22544" name="Freeform 7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3469927 w 1120"/>
                <a:gd name="T1" fmla="*/ 20 h 252"/>
                <a:gd name="T2" fmla="*/ 3456965 w 1120"/>
                <a:gd name="T3" fmla="*/ 20 h 252"/>
                <a:gd name="T4" fmla="*/ 3407651 w 1120"/>
                <a:gd name="T5" fmla="*/ 20 h 252"/>
                <a:gd name="T6" fmla="*/ 3327804 w 1120"/>
                <a:gd name="T7" fmla="*/ 19 h 252"/>
                <a:gd name="T8" fmla="*/ 3216026 w 1120"/>
                <a:gd name="T9" fmla="*/ 18 h 252"/>
                <a:gd name="T10" fmla="*/ 3072709 w 1120"/>
                <a:gd name="T11" fmla="*/ 17 h 252"/>
                <a:gd name="T12" fmla="*/ 2905691 w 1120"/>
                <a:gd name="T13" fmla="*/ 17 h 252"/>
                <a:gd name="T14" fmla="*/ 2714036 w 1120"/>
                <a:gd name="T15" fmla="*/ 17 h 252"/>
                <a:gd name="T16" fmla="*/ 2497086 w 1120"/>
                <a:gd name="T17" fmla="*/ 15 h 252"/>
                <a:gd name="T18" fmla="*/ 2261330 w 1120"/>
                <a:gd name="T19" fmla="*/ 15 h 252"/>
                <a:gd name="T20" fmla="*/ 2001193 w 1120"/>
                <a:gd name="T21" fmla="*/ 15 h 252"/>
                <a:gd name="T22" fmla="*/ 1721967 w 1120"/>
                <a:gd name="T23" fmla="*/ 15 h 252"/>
                <a:gd name="T24" fmla="*/ 1443162 w 1120"/>
                <a:gd name="T25" fmla="*/ 15 h 252"/>
                <a:gd name="T26" fmla="*/ 1189464 w 1120"/>
                <a:gd name="T27" fmla="*/ 15 h 252"/>
                <a:gd name="T28" fmla="*/ 953787 w 1120"/>
                <a:gd name="T29" fmla="*/ 15 h 252"/>
                <a:gd name="T30" fmla="*/ 736592 w 1120"/>
                <a:gd name="T31" fmla="*/ 17 h 252"/>
                <a:gd name="T32" fmla="*/ 551873 w 1120"/>
                <a:gd name="T33" fmla="*/ 17 h 252"/>
                <a:gd name="T34" fmla="*/ 390439 w 1120"/>
                <a:gd name="T35" fmla="*/ 17 h 252"/>
                <a:gd name="T36" fmla="*/ 253950 w 1120"/>
                <a:gd name="T37" fmla="*/ 18 h 252"/>
                <a:gd name="T38" fmla="*/ 142164 w 1120"/>
                <a:gd name="T39" fmla="*/ 19 h 252"/>
                <a:gd name="T40" fmla="*/ 62290 w 1120"/>
                <a:gd name="T41" fmla="*/ 20 h 252"/>
                <a:gd name="T42" fmla="*/ 19125 w 1120"/>
                <a:gd name="T43" fmla="*/ 20 h 252"/>
                <a:gd name="T44" fmla="*/ 0 w 1120"/>
                <a:gd name="T45" fmla="*/ 20 h 252"/>
                <a:gd name="T46" fmla="*/ 0 w 1120"/>
                <a:gd name="T47" fmla="*/ 5 h 252"/>
                <a:gd name="T48" fmla="*/ 1734929 w 1120"/>
                <a:gd name="T49" fmla="*/ 0 h 252"/>
                <a:gd name="T50" fmla="*/ 3469927 w 1120"/>
                <a:gd name="T51" fmla="*/ 5 h 252"/>
                <a:gd name="T52" fmla="*/ 3469927 w 1120"/>
                <a:gd name="T53" fmla="*/ 20 h 252"/>
                <a:gd name="T54" fmla="*/ 3469927 w 1120"/>
                <a:gd name="T55" fmla="*/ 20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5" name="Rectangle 8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F6E1BD"/>
                </a:gs>
                <a:gs pos="100000">
                  <a:srgbClr val="EAB764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3600" b="1">
                  <a:latin typeface="Calibri" pitchFamily="34" charset="0"/>
                </a:rPr>
                <a:t>Предметні тижні</a:t>
              </a: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539750" y="1557338"/>
            <a:ext cx="3960813" cy="831850"/>
            <a:chOff x="1344" y="1680"/>
            <a:chExt cx="2928" cy="448"/>
          </a:xfrm>
        </p:grpSpPr>
        <p:sp>
          <p:nvSpPr>
            <p:cNvPr id="22542" name="Freeform 11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50584104 w 1120"/>
                <a:gd name="T1" fmla="*/ 8 h 252"/>
                <a:gd name="T2" fmla="*/ 50395124 w 1120"/>
                <a:gd name="T3" fmla="*/ 8 h 252"/>
                <a:gd name="T4" fmla="*/ 49676260 w 1120"/>
                <a:gd name="T5" fmla="*/ 8 h 252"/>
                <a:gd name="T6" fmla="*/ 48512288 w 1120"/>
                <a:gd name="T7" fmla="*/ 8 h 252"/>
                <a:gd name="T8" fmla="*/ 46882766 w 1120"/>
                <a:gd name="T9" fmla="*/ 8 h 252"/>
                <a:gd name="T10" fmla="*/ 44793518 w 1120"/>
                <a:gd name="T11" fmla="*/ 8 h 252"/>
                <a:gd name="T12" fmla="*/ 42358753 w 1120"/>
                <a:gd name="T13" fmla="*/ 8 h 252"/>
                <a:gd name="T14" fmla="*/ 39564839 w 1120"/>
                <a:gd name="T15" fmla="*/ 8 h 252"/>
                <a:gd name="T16" fmla="*/ 36402181 w 1120"/>
                <a:gd name="T17" fmla="*/ 6 h 252"/>
                <a:gd name="T18" fmla="*/ 32965356 w 1120"/>
                <a:gd name="T19" fmla="*/ 6 h 252"/>
                <a:gd name="T20" fmla="*/ 29173125 w 1120"/>
                <a:gd name="T21" fmla="*/ 6 h 252"/>
                <a:gd name="T22" fmla="*/ 25102584 w 1120"/>
                <a:gd name="T23" fmla="*/ 6 h 252"/>
                <a:gd name="T24" fmla="*/ 21038219 w 1120"/>
                <a:gd name="T25" fmla="*/ 6 h 252"/>
                <a:gd name="T26" fmla="*/ 17339847 w 1120"/>
                <a:gd name="T27" fmla="*/ 6 h 252"/>
                <a:gd name="T28" fmla="*/ 13904175 w 1120"/>
                <a:gd name="T29" fmla="*/ 6 h 252"/>
                <a:gd name="T30" fmla="*/ 10737940 w 1120"/>
                <a:gd name="T31" fmla="*/ 8 h 252"/>
                <a:gd name="T32" fmla="*/ 8045134 w 1120"/>
                <a:gd name="T33" fmla="*/ 8 h 252"/>
                <a:gd name="T34" fmla="*/ 5691769 w 1120"/>
                <a:gd name="T35" fmla="*/ 8 h 252"/>
                <a:gd name="T36" fmla="*/ 3702047 w 1120"/>
                <a:gd name="T37" fmla="*/ 8 h 252"/>
                <a:gd name="T38" fmla="*/ 2072446 w 1120"/>
                <a:gd name="T39" fmla="*/ 8 h 252"/>
                <a:gd name="T40" fmla="*/ 908059 w 1120"/>
                <a:gd name="T41" fmla="*/ 8 h 252"/>
                <a:gd name="T42" fmla="*/ 278803 w 1120"/>
                <a:gd name="T43" fmla="*/ 8 h 252"/>
                <a:gd name="T44" fmla="*/ 0 w 1120"/>
                <a:gd name="T45" fmla="*/ 8 h 252"/>
                <a:gd name="T46" fmla="*/ 0 w 1120"/>
                <a:gd name="T47" fmla="*/ 2 h 252"/>
                <a:gd name="T48" fmla="*/ 25291544 w 1120"/>
                <a:gd name="T49" fmla="*/ 0 h 252"/>
                <a:gd name="T50" fmla="*/ 50584104 w 1120"/>
                <a:gd name="T51" fmla="*/ 2 h 252"/>
                <a:gd name="T52" fmla="*/ 50584104 w 1120"/>
                <a:gd name="T53" fmla="*/ 8 h 252"/>
                <a:gd name="T54" fmla="*/ 50584104 w 1120"/>
                <a:gd name="T55" fmla="*/ 8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3" name="Rectangle 12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F7F4DD"/>
                </a:gs>
                <a:gs pos="100000">
                  <a:srgbClr val="DACB5E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3600" b="1">
                  <a:latin typeface="Calibri" pitchFamily="34" charset="0"/>
                </a:rPr>
                <a:t>Виховні заходи</a:t>
              </a:r>
            </a:p>
          </p:txBody>
        </p:sp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39750" y="1557338"/>
            <a:ext cx="3960813" cy="831850"/>
            <a:chOff x="1344" y="1680"/>
            <a:chExt cx="2928" cy="448"/>
          </a:xfrm>
        </p:grpSpPr>
        <p:sp>
          <p:nvSpPr>
            <p:cNvPr id="22540" name="Freeform 11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50584104 w 1120"/>
                <a:gd name="T1" fmla="*/ 8 h 252"/>
                <a:gd name="T2" fmla="*/ 50395124 w 1120"/>
                <a:gd name="T3" fmla="*/ 8 h 252"/>
                <a:gd name="T4" fmla="*/ 49676260 w 1120"/>
                <a:gd name="T5" fmla="*/ 8 h 252"/>
                <a:gd name="T6" fmla="*/ 48512288 w 1120"/>
                <a:gd name="T7" fmla="*/ 8 h 252"/>
                <a:gd name="T8" fmla="*/ 46882766 w 1120"/>
                <a:gd name="T9" fmla="*/ 8 h 252"/>
                <a:gd name="T10" fmla="*/ 44793518 w 1120"/>
                <a:gd name="T11" fmla="*/ 8 h 252"/>
                <a:gd name="T12" fmla="*/ 42358753 w 1120"/>
                <a:gd name="T13" fmla="*/ 8 h 252"/>
                <a:gd name="T14" fmla="*/ 39564839 w 1120"/>
                <a:gd name="T15" fmla="*/ 8 h 252"/>
                <a:gd name="T16" fmla="*/ 36402181 w 1120"/>
                <a:gd name="T17" fmla="*/ 6 h 252"/>
                <a:gd name="T18" fmla="*/ 32965356 w 1120"/>
                <a:gd name="T19" fmla="*/ 6 h 252"/>
                <a:gd name="T20" fmla="*/ 29173125 w 1120"/>
                <a:gd name="T21" fmla="*/ 6 h 252"/>
                <a:gd name="T22" fmla="*/ 25102584 w 1120"/>
                <a:gd name="T23" fmla="*/ 6 h 252"/>
                <a:gd name="T24" fmla="*/ 21038219 w 1120"/>
                <a:gd name="T25" fmla="*/ 6 h 252"/>
                <a:gd name="T26" fmla="*/ 17339847 w 1120"/>
                <a:gd name="T27" fmla="*/ 6 h 252"/>
                <a:gd name="T28" fmla="*/ 13904175 w 1120"/>
                <a:gd name="T29" fmla="*/ 6 h 252"/>
                <a:gd name="T30" fmla="*/ 10737940 w 1120"/>
                <a:gd name="T31" fmla="*/ 8 h 252"/>
                <a:gd name="T32" fmla="*/ 8045134 w 1120"/>
                <a:gd name="T33" fmla="*/ 8 h 252"/>
                <a:gd name="T34" fmla="*/ 5691769 w 1120"/>
                <a:gd name="T35" fmla="*/ 8 h 252"/>
                <a:gd name="T36" fmla="*/ 3702047 w 1120"/>
                <a:gd name="T37" fmla="*/ 8 h 252"/>
                <a:gd name="T38" fmla="*/ 2072446 w 1120"/>
                <a:gd name="T39" fmla="*/ 8 h 252"/>
                <a:gd name="T40" fmla="*/ 908059 w 1120"/>
                <a:gd name="T41" fmla="*/ 8 h 252"/>
                <a:gd name="T42" fmla="*/ 278803 w 1120"/>
                <a:gd name="T43" fmla="*/ 8 h 252"/>
                <a:gd name="T44" fmla="*/ 0 w 1120"/>
                <a:gd name="T45" fmla="*/ 8 h 252"/>
                <a:gd name="T46" fmla="*/ 0 w 1120"/>
                <a:gd name="T47" fmla="*/ 2 h 252"/>
                <a:gd name="T48" fmla="*/ 25291544 w 1120"/>
                <a:gd name="T49" fmla="*/ 0 h 252"/>
                <a:gd name="T50" fmla="*/ 50584104 w 1120"/>
                <a:gd name="T51" fmla="*/ 2 h 252"/>
                <a:gd name="T52" fmla="*/ 50584104 w 1120"/>
                <a:gd name="T53" fmla="*/ 8 h 252"/>
                <a:gd name="T54" fmla="*/ 50584104 w 1120"/>
                <a:gd name="T55" fmla="*/ 8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1" name="Rectangle 12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F7F4DD"/>
                </a:gs>
                <a:gs pos="100000">
                  <a:srgbClr val="DACB5E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3600" b="1">
                  <a:latin typeface="Calibri" pitchFamily="34" charset="0"/>
                </a:rPr>
                <a:t>Виховні заходи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uk-UA" sz="3200" b="1" smtClean="0">
                <a:solidFill>
                  <a:schemeClr val="tx2"/>
                </a:solidFill>
              </a:rPr>
              <a:t>Формування національної свідомості та самосвідомості</a:t>
            </a:r>
          </a:p>
        </p:txBody>
      </p:sp>
      <p:pic>
        <p:nvPicPr>
          <p:cNvPr id="23554" name="Picture 9" descr="живчик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628775"/>
            <a:ext cx="2916237" cy="2185988"/>
          </a:xfrm>
        </p:spPr>
      </p:pic>
      <p:pic>
        <p:nvPicPr>
          <p:cNvPr id="31754" name="Picture 10" descr="IMG_0093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412875"/>
            <a:ext cx="3338512" cy="2373313"/>
          </a:xfrm>
        </p:spPr>
      </p:pic>
      <p:pic>
        <p:nvPicPr>
          <p:cNvPr id="31755" name="Picture 11" descr="DSCF3525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827088" y="3933825"/>
            <a:ext cx="3086100" cy="2447925"/>
          </a:xfrm>
        </p:spPr>
      </p:pic>
      <p:pic>
        <p:nvPicPr>
          <p:cNvPr id="31756" name="Picture 12" descr="PIC_0870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787900" y="3933825"/>
            <a:ext cx="3325813" cy="251936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58" presetClass="entr" presetSubtype="0" ac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052513"/>
            <a:ext cx="338455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76250"/>
            <a:ext cx="340360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4725" y="3786188"/>
            <a:ext cx="39020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4075" y="3779838"/>
            <a:ext cx="3621088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7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uk-UA" sz="3200" b="1" smtClean="0">
                <a:solidFill>
                  <a:schemeClr val="tx2"/>
                </a:solidFill>
              </a:rPr>
              <a:t>Ці пізнавальні уроки етики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751</Words>
  <Application>Microsoft Office PowerPoint</Application>
  <PresentationFormat>Экран (4:3)</PresentationFormat>
  <Paragraphs>87</Paragraphs>
  <Slides>20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Wingdings</vt:lpstr>
      <vt:lpstr>Тема Office</vt:lpstr>
      <vt:lpstr>Диаграмма</vt:lpstr>
      <vt:lpstr>Слайд 1</vt:lpstr>
      <vt:lpstr>Моральні цінності як чинник становлення особистості сучасного школяра в освітньому просторі</vt:lpstr>
      <vt:lpstr>Слайд 3</vt:lpstr>
      <vt:lpstr>Виховання учнів має забезпечити формування в них такої системи моральних цінностей </vt:lpstr>
      <vt:lpstr>Слайд 5</vt:lpstr>
      <vt:lpstr>Процес морального виховання ґрунтується на певних принципах:</vt:lpstr>
      <vt:lpstr>Слайд 7</vt:lpstr>
      <vt:lpstr>Формування національної свідомості та самосвідомості</vt:lpstr>
      <vt:lpstr>Ці пізнавальні уроки етики</vt:lpstr>
      <vt:lpstr>Слайд 10</vt:lpstr>
      <vt:lpstr>З історії існування людства</vt:lpstr>
      <vt:lpstr>Слайд 12</vt:lpstr>
      <vt:lpstr>ДЕНЬ МИЛОСЕРДЯ, УВАГИ ТА ЛЮБОВІ</vt:lpstr>
      <vt:lpstr>«Здорова дитина – здорова нація» Моральні цінності повинні стати особистим духовним багатством кожного вихованця </vt:lpstr>
      <vt:lpstr>«Якщо ти байдужий до страждань інших, ти не заслуговуєш називатися людиною»</vt:lpstr>
      <vt:lpstr>     Соціально-екологічний проект”Обміняй цигарку на цукерку!” Хто соромиться визнавати хиби свої, той з часом безсоромно виправдовуватиме своє невігластво, яке є найбільшою вадою.   </vt:lpstr>
      <vt:lpstr>« Люди, які діють в ім'я добрих і шляхетних цілей, здатні переборювати будь-які труднощі» Проект «Серце Данко»</vt:lpstr>
      <vt:lpstr>   «Коли людина перестане думати про власне задоволення, а житиме для інших, то вона високо підніметься душею» «Все те, що робиш комусь, робиш собі!»  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Катерина Шаповалова</dc:creator>
  <cp:lastModifiedBy>коля</cp:lastModifiedBy>
  <cp:revision>75</cp:revision>
  <dcterms:created xsi:type="dcterms:W3CDTF">2011-11-24T08:20:33Z</dcterms:created>
  <dcterms:modified xsi:type="dcterms:W3CDTF">2013-05-13T20:57:03Z</dcterms:modified>
</cp:coreProperties>
</file>