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02" y="-15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Заголовок 28"/>
          <p:cNvSpPr>
            <a:spLocks noGrp="1"/>
          </p:cNvSpPr>
          <p:nvPr>
            <p:ph type="ctrTitle"/>
          </p:nvPr>
        </p:nvSpPr>
        <p:spPr>
          <a:xfrm>
            <a:off x="381000" y="4853411"/>
            <a:ext cx="8458200" cy="1222375"/>
          </a:xfrm>
        </p:spPr>
        <p:txBody>
          <a:bodyPr anchor="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16" name="Дата 15"/>
          <p:cNvSpPr>
            <a:spLocks noGrp="1"/>
          </p:cNvSpPr>
          <p:nvPr>
            <p:ph type="dt" sz="half" idx="10"/>
          </p:nvPr>
        </p:nvSpPr>
        <p:spPr/>
        <p:txBody>
          <a:bodyPr/>
          <a:lstStyle/>
          <a:p>
            <a:fld id="{AC85E290-8469-4531-AFE7-85542D27E4A0}" type="datetimeFigureOut">
              <a:rPr lang="ru-RU" smtClean="0"/>
              <a:pPr/>
              <a:t>12.09.2012</a:t>
            </a:fld>
            <a:endParaRPr lang="ru-RU"/>
          </a:p>
        </p:txBody>
      </p:sp>
      <p:sp>
        <p:nvSpPr>
          <p:cNvPr id="2" name="Нижний колонтитул 1"/>
          <p:cNvSpPr>
            <a:spLocks noGrp="1"/>
          </p:cNvSpPr>
          <p:nvPr>
            <p:ph type="ftr" sz="quarter" idx="11"/>
          </p:nvPr>
        </p:nvSpPr>
        <p:spPr/>
        <p:txBody>
          <a:bodyPr/>
          <a:lstStyle/>
          <a:p>
            <a:endParaRPr lang="ru-RU"/>
          </a:p>
        </p:txBody>
      </p:sp>
      <p:sp>
        <p:nvSpPr>
          <p:cNvPr id="15" name="Номер слайда 14"/>
          <p:cNvSpPr>
            <a:spLocks noGrp="1"/>
          </p:cNvSpPr>
          <p:nvPr>
            <p:ph type="sldNum" sz="quarter" idx="12"/>
          </p:nvPr>
        </p:nvSpPr>
        <p:spPr>
          <a:xfrm>
            <a:off x="8229600" y="6473952"/>
            <a:ext cx="758952" cy="246888"/>
          </a:xfrm>
        </p:spPr>
        <p:txBody>
          <a:bodyPr/>
          <a:lstStyle/>
          <a:p>
            <a:fld id="{706CEF88-C9C8-4C96-A3A2-C3EC39371B3E}"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AC85E290-8469-4531-AFE7-85542D27E4A0}" type="datetimeFigureOut">
              <a:rPr lang="ru-RU" smtClean="0"/>
              <a:pPr/>
              <a:t>12.09.2012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06CEF88-C9C8-4C96-A3A2-C3EC39371B3E}"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549276"/>
            <a:ext cx="18288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549276"/>
            <a:ext cx="62484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AC85E290-8469-4531-AFE7-85542D27E4A0}" type="datetimeFigureOut">
              <a:rPr lang="ru-RU" smtClean="0"/>
              <a:pPr/>
              <a:t>12.09.2012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06CEF88-C9C8-4C96-A3A2-C3EC39371B3E}"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2" name="Заголовок 21"/>
          <p:cNvSpPr>
            <a:spLocks noGrp="1"/>
          </p:cNvSpPr>
          <p:nvPr>
            <p:ph type="title"/>
          </p:nvPr>
        </p:nvSpPr>
        <p:spPr/>
        <p:txBody>
          <a:bodyPr/>
          <a:lstStyle/>
          <a:p>
            <a:r>
              <a:rPr kumimoji="0" lang="ru-RU" smtClean="0"/>
              <a:t>Образец заголовка</a:t>
            </a:r>
            <a:endParaRPr kumimoji="0" lang="en-US"/>
          </a:p>
        </p:txBody>
      </p:sp>
      <p:sp>
        <p:nvSpPr>
          <p:cNvPr id="27" name="Содержимое 26"/>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AC85E290-8469-4531-AFE7-85542D27E4A0}" type="datetimeFigureOut">
              <a:rPr lang="ru-RU" smtClean="0"/>
              <a:pPr/>
              <a:t>12.09.2012</a:t>
            </a:fld>
            <a:endParaRPr lang="ru-RU"/>
          </a:p>
        </p:txBody>
      </p:sp>
      <p:sp>
        <p:nvSpPr>
          <p:cNvPr id="19" name="Нижний колонтитул 18"/>
          <p:cNvSpPr>
            <a:spLocks noGrp="1"/>
          </p:cNvSpPr>
          <p:nvPr>
            <p:ph type="ftr" sz="quarter" idx="11"/>
          </p:nvPr>
        </p:nvSpPr>
        <p:spPr>
          <a:xfrm>
            <a:off x="3581400" y="76200"/>
            <a:ext cx="2895600" cy="288925"/>
          </a:xfrm>
        </p:spPr>
        <p:txBody>
          <a:bodyPr/>
          <a:lstStyle/>
          <a:p>
            <a:endParaRPr lang="ru-RU"/>
          </a:p>
        </p:txBody>
      </p:sp>
      <p:sp>
        <p:nvSpPr>
          <p:cNvPr id="16" name="Номер слайда 15"/>
          <p:cNvSpPr>
            <a:spLocks noGrp="1"/>
          </p:cNvSpPr>
          <p:nvPr>
            <p:ph type="sldNum" sz="quarter" idx="12"/>
          </p:nvPr>
        </p:nvSpPr>
        <p:spPr>
          <a:xfrm>
            <a:off x="8229600" y="6473952"/>
            <a:ext cx="758952" cy="246888"/>
          </a:xfrm>
        </p:spPr>
        <p:txBody>
          <a:bodyPr/>
          <a:lstStyle/>
          <a:p>
            <a:fld id="{706CEF88-C9C8-4C96-A3A2-C3EC39371B3E}"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Текст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19" name="Дата 18"/>
          <p:cNvSpPr>
            <a:spLocks noGrp="1"/>
          </p:cNvSpPr>
          <p:nvPr>
            <p:ph type="dt" sz="half" idx="10"/>
          </p:nvPr>
        </p:nvSpPr>
        <p:spPr/>
        <p:txBody>
          <a:bodyPr/>
          <a:lstStyle/>
          <a:p>
            <a:fld id="{AC85E290-8469-4531-AFE7-85542D27E4A0}" type="datetimeFigureOut">
              <a:rPr lang="ru-RU" smtClean="0"/>
              <a:pPr/>
              <a:t>12.09.2012</a:t>
            </a:fld>
            <a:endParaRPr lang="ru-RU"/>
          </a:p>
        </p:txBody>
      </p:sp>
      <p:sp>
        <p:nvSpPr>
          <p:cNvPr id="11" name="Нижний колонтитул 10"/>
          <p:cNvSpPr>
            <a:spLocks noGrp="1"/>
          </p:cNvSpPr>
          <p:nvPr>
            <p:ph type="ftr" sz="quarter" idx="11"/>
          </p:nvPr>
        </p:nvSpPr>
        <p:spPr/>
        <p:txBody>
          <a:bodyPr/>
          <a:lstStyle/>
          <a:p>
            <a:endParaRPr lang="ru-RU"/>
          </a:p>
        </p:txBody>
      </p:sp>
      <p:sp>
        <p:nvSpPr>
          <p:cNvPr id="16" name="Номер слайда 15"/>
          <p:cNvSpPr>
            <a:spLocks noGrp="1"/>
          </p:cNvSpPr>
          <p:nvPr>
            <p:ph type="sldNum" sz="quarter" idx="12"/>
          </p:nvPr>
        </p:nvSpPr>
        <p:spPr/>
        <p:txBody>
          <a:bodyPr/>
          <a:lstStyle/>
          <a:p>
            <a:fld id="{706CEF88-C9C8-4C96-A3A2-C3EC39371B3E}" type="slidenum">
              <a:rPr lang="ru-RU" smtClean="0"/>
              <a:pPr/>
              <a:t>‹#›</a:t>
            </a:fld>
            <a:endParaRPr lang="ru-RU"/>
          </a:p>
        </p:txBody>
      </p:sp>
      <p:sp>
        <p:nvSpPr>
          <p:cNvPr id="8" name="Заголовок 7"/>
          <p:cNvSpPr>
            <a:spLocks noGrp="1"/>
          </p:cNvSpPr>
          <p:nvPr>
            <p:ph type="title"/>
          </p:nvPr>
        </p:nvSpPr>
        <p:spPr>
          <a:xfrm>
            <a:off x="180475" y="2947085"/>
            <a:ext cx="8686800" cy="1184825"/>
          </a:xfrm>
        </p:spPr>
        <p:txBody>
          <a:bodyPr rtlCol="0" anchor="t"/>
          <a:lstStyle>
            <a:lvl1pPr algn="r">
              <a:defRPr/>
            </a:lvl1pPr>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0" name="Заголовок 1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4" name="Содержимое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0"/>
          </p:nvPr>
        </p:nvSpPr>
        <p:spPr/>
        <p:txBody>
          <a:bodyPr/>
          <a:lstStyle/>
          <a:p>
            <a:fld id="{AC85E290-8469-4531-AFE7-85542D27E4A0}" type="datetimeFigureOut">
              <a:rPr lang="ru-RU" smtClean="0"/>
              <a:pPr/>
              <a:t>12.09.2012</a:t>
            </a:fld>
            <a:endParaRPr lang="ru-RU"/>
          </a:p>
        </p:txBody>
      </p:sp>
      <p:sp>
        <p:nvSpPr>
          <p:cNvPr id="10" name="Нижний колонтитул 9"/>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706CEF88-C9C8-4C96-A3A2-C3EC39371B3E}"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9" name="Заголовок 28"/>
          <p:cNvSpPr>
            <a:spLocks noGrp="1"/>
          </p:cNvSpPr>
          <p:nvPr>
            <p:ph type="title"/>
          </p:nvPr>
        </p:nvSpPr>
        <p:spPr>
          <a:xfrm>
            <a:off x="304800" y="5410200"/>
            <a:ext cx="8610600" cy="882650"/>
          </a:xfrm>
        </p:spPr>
        <p:txBody>
          <a:bodyPr anchor="ctr"/>
          <a:lstStyle>
            <a:lvl1pPr>
              <a:defRPr/>
            </a:lvl1pPr>
          </a:lstStyle>
          <a:p>
            <a:r>
              <a:rPr kumimoji="0" lang="ru-RU" smtClean="0"/>
              <a:t>Образец заголовка</a:t>
            </a:r>
            <a:endParaRPr kumimoji="0" lang="en-US"/>
          </a:p>
        </p:txBody>
      </p:sp>
      <p:sp>
        <p:nvSpPr>
          <p:cNvPr id="13" name="Текст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25" name="Текст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Содержимое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8" name="Содержимое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Дата 9"/>
          <p:cNvSpPr>
            <a:spLocks noGrp="1"/>
          </p:cNvSpPr>
          <p:nvPr>
            <p:ph type="dt" sz="half" idx="10"/>
          </p:nvPr>
        </p:nvSpPr>
        <p:spPr/>
        <p:txBody>
          <a:bodyPr/>
          <a:lstStyle/>
          <a:p>
            <a:fld id="{AC85E290-8469-4531-AFE7-85542D27E4A0}" type="datetimeFigureOut">
              <a:rPr lang="ru-RU" smtClean="0"/>
              <a:pPr/>
              <a:t>12.09.2012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229600" y="6477000"/>
            <a:ext cx="762000" cy="246888"/>
          </a:xfrm>
        </p:spPr>
        <p:txBody>
          <a:bodyPr/>
          <a:lstStyle/>
          <a:p>
            <a:fld id="{706CEF88-C9C8-4C96-A3A2-C3EC39371B3E}" type="slidenum">
              <a:rPr lang="ru-RU" smtClean="0"/>
              <a:pPr/>
              <a:t>‹#›</a:t>
            </a:fld>
            <a:endParaRPr lang="ru-RU"/>
          </a:p>
        </p:txBody>
      </p:sp>
      <p:sp>
        <p:nvSpPr>
          <p:cNvPr id="11" name="Прямая соединительная линия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0" name="Заголовок 2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2" name="Дата 11"/>
          <p:cNvSpPr>
            <a:spLocks noGrp="1"/>
          </p:cNvSpPr>
          <p:nvPr>
            <p:ph type="dt" sz="half" idx="10"/>
          </p:nvPr>
        </p:nvSpPr>
        <p:spPr/>
        <p:txBody>
          <a:bodyPr/>
          <a:lstStyle/>
          <a:p>
            <a:fld id="{AC85E290-8469-4531-AFE7-85542D27E4A0}" type="datetimeFigureOut">
              <a:rPr lang="ru-RU" smtClean="0"/>
              <a:pPr/>
              <a:t>12.09.2012</a:t>
            </a:fld>
            <a:endParaRPr lang="ru-RU"/>
          </a:p>
        </p:txBody>
      </p:sp>
      <p:sp>
        <p:nvSpPr>
          <p:cNvPr id="21" name="Нижний колонтитул 20"/>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06CEF88-C9C8-4C96-A3A2-C3EC39371B3E}"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AC85E290-8469-4531-AFE7-85542D27E4A0}" type="datetimeFigureOut">
              <a:rPr lang="ru-RU" smtClean="0"/>
              <a:pPr/>
              <a:t>12.09.2012</a:t>
            </a:fld>
            <a:endParaRPr lang="ru-RU"/>
          </a:p>
        </p:txBody>
      </p:sp>
      <p:sp>
        <p:nvSpPr>
          <p:cNvPr id="24" name="Нижний колонтитул 23"/>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06CEF88-C9C8-4C96-A3A2-C3EC39371B3E}"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Прямая соединительная линия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Заголовок 11"/>
          <p:cNvSpPr>
            <a:spLocks noGrp="1"/>
          </p:cNvSpPr>
          <p:nvPr>
            <p:ph type="title"/>
          </p:nvPr>
        </p:nvSpPr>
        <p:spPr>
          <a:xfrm>
            <a:off x="457200" y="5486400"/>
            <a:ext cx="8458200" cy="520700"/>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14" name="Содержимое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AC85E290-8469-4531-AFE7-85542D27E4A0}" type="datetimeFigureOut">
              <a:rPr lang="ru-RU" smtClean="0"/>
              <a:pPr/>
              <a:t>12.09.2012</a:t>
            </a:fld>
            <a:endParaRPr lang="ru-RU"/>
          </a:p>
        </p:txBody>
      </p:sp>
      <p:sp>
        <p:nvSpPr>
          <p:cNvPr id="29" name="Нижний колонтитул 28"/>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06CEF88-C9C8-4C96-A3A2-C3EC39371B3E}"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3" name="Рисунок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ru-RU" smtClean="0"/>
              <a:t>Вставка рисунка</a:t>
            </a:r>
            <a:endParaRPr kumimoji="0" lang="en-US" dirty="0"/>
          </a:p>
        </p:txBody>
      </p:sp>
      <p:sp>
        <p:nvSpPr>
          <p:cNvPr id="7" name="Дата 6"/>
          <p:cNvSpPr>
            <a:spLocks noGrp="1"/>
          </p:cNvSpPr>
          <p:nvPr>
            <p:ph type="dt" sz="half" idx="10"/>
          </p:nvPr>
        </p:nvSpPr>
        <p:spPr/>
        <p:txBody>
          <a:bodyPr/>
          <a:lstStyle/>
          <a:p>
            <a:fld id="{AC85E290-8469-4531-AFE7-85542D27E4A0}" type="datetimeFigureOut">
              <a:rPr lang="ru-RU" smtClean="0"/>
              <a:pPr/>
              <a:t>12.09.2012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706CEF88-C9C8-4C96-A3A2-C3EC39371B3E}" type="slidenum">
              <a:rPr lang="ru-RU" smtClean="0"/>
              <a:pPr/>
              <a:t>‹#›</a:t>
            </a:fld>
            <a:endParaRPr lang="ru-RU"/>
          </a:p>
        </p:txBody>
      </p:sp>
      <p:sp>
        <p:nvSpPr>
          <p:cNvPr id="17" name="Заголовок 16"/>
          <p:cNvSpPr>
            <a:spLocks noGrp="1"/>
          </p:cNvSpPr>
          <p:nvPr>
            <p:ph type="title"/>
          </p:nvPr>
        </p:nvSpPr>
        <p:spPr>
          <a:xfrm>
            <a:off x="381000" y="4993760"/>
            <a:ext cx="5867400" cy="522288"/>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Текст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1" name="Дата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AC85E290-8469-4531-AFE7-85542D27E4A0}" type="datetimeFigureOut">
              <a:rPr lang="ru-RU" smtClean="0"/>
              <a:pPr/>
              <a:t>12.09.2012</a:t>
            </a:fld>
            <a:endParaRPr lang="ru-RU"/>
          </a:p>
        </p:txBody>
      </p:sp>
      <p:sp>
        <p:nvSpPr>
          <p:cNvPr id="28" name="Нижний колонтитул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ru-RU"/>
          </a:p>
        </p:txBody>
      </p:sp>
      <p:sp>
        <p:nvSpPr>
          <p:cNvPr id="5" name="Номер слайда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706CEF88-C9C8-4C96-A3A2-C3EC39371B3E}" type="slidenum">
              <a:rPr lang="ru-RU" smtClean="0"/>
              <a:pPr/>
              <a:t>‹#›</a:t>
            </a:fld>
            <a:endParaRPr lang="ru-RU"/>
          </a:p>
        </p:txBody>
      </p:sp>
      <p:sp>
        <p:nvSpPr>
          <p:cNvPr id="10" name="Заголовок 9"/>
          <p:cNvSpPr>
            <a:spLocks noGrp="1"/>
          </p:cNvSpPr>
          <p:nvPr>
            <p:ph type="title"/>
          </p:nvPr>
        </p:nvSpPr>
        <p:spPr>
          <a:xfrm>
            <a:off x="304800" y="457200"/>
            <a:ext cx="8686800" cy="838200"/>
          </a:xfrm>
          <a:prstGeom prst="rect">
            <a:avLst/>
          </a:prstGeom>
        </p:spPr>
        <p:txBody>
          <a:bodyPr vert="horz" anchor="ctr">
            <a:normAutofit/>
          </a:bodyPr>
          <a:lstStyle/>
          <a:p>
            <a:r>
              <a:rPr kumimoji="0" lang="ru-RU" smtClean="0"/>
              <a:t>Образец заголовка</a:t>
            </a:r>
            <a:endParaRPr kumimoji="0" lang="en-US"/>
          </a:p>
        </p:txBody>
      </p:sp>
      <p:sp>
        <p:nvSpPr>
          <p:cNvPr id="9" name="Прямая соединительная линия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ая соединительная линия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8.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381000" y="500043"/>
            <a:ext cx="8458200" cy="5575744"/>
          </a:xfrm>
        </p:spPr>
        <p:txBody>
          <a:bodyPr/>
          <a:lstStyle/>
          <a:p>
            <a:pPr algn="ctr"/>
            <a:r>
              <a:rPr lang="uk-UA" b="1" dirty="0" smtClean="0">
                <a:latin typeface="Times New Roman" pitchFamily="18" charset="0"/>
                <a:cs typeface="Times New Roman" pitchFamily="18" charset="0"/>
              </a:rPr>
              <a:t/>
            </a:r>
            <a:br>
              <a:rPr lang="uk-UA" b="1" dirty="0" smtClean="0">
                <a:latin typeface="Times New Roman" pitchFamily="18" charset="0"/>
                <a:cs typeface="Times New Roman" pitchFamily="18" charset="0"/>
              </a:rPr>
            </a:br>
            <a:r>
              <a:rPr lang="uk-UA" b="1" dirty="0" smtClean="0">
                <a:latin typeface="Times New Roman" pitchFamily="18" charset="0"/>
                <a:cs typeface="Times New Roman" pitchFamily="18" charset="0"/>
              </a:rPr>
              <a:t/>
            </a:r>
            <a:br>
              <a:rPr lang="uk-UA" b="1" dirty="0" smtClean="0">
                <a:latin typeface="Times New Roman" pitchFamily="18" charset="0"/>
                <a:cs typeface="Times New Roman" pitchFamily="18" charset="0"/>
              </a:rPr>
            </a:br>
            <a:r>
              <a:rPr lang="uk-UA" b="1" dirty="0" smtClean="0">
                <a:latin typeface="Times New Roman" pitchFamily="18" charset="0"/>
                <a:cs typeface="Times New Roman" pitchFamily="18" charset="0"/>
              </a:rPr>
              <a:t>Презентація</a:t>
            </a:r>
            <a:br>
              <a:rPr lang="uk-UA" b="1" dirty="0" smtClean="0">
                <a:latin typeface="Times New Roman" pitchFamily="18" charset="0"/>
                <a:cs typeface="Times New Roman" pitchFamily="18" charset="0"/>
              </a:rPr>
            </a:br>
            <a:r>
              <a:rPr lang="uk-UA" b="1" dirty="0" smtClean="0">
                <a:latin typeface="Times New Roman" pitchFamily="18" charset="0"/>
                <a:cs typeface="Times New Roman" pitchFamily="18" charset="0"/>
              </a:rPr>
              <a:t>засідання </a:t>
            </a:r>
            <a:r>
              <a:rPr lang="uk-UA" b="1" dirty="0" err="1" smtClean="0">
                <a:latin typeface="Times New Roman" pitchFamily="18" charset="0"/>
                <a:cs typeface="Times New Roman" pitchFamily="18" charset="0"/>
              </a:rPr>
              <a:t>методоб</a:t>
            </a:r>
            <a:r>
              <a:rPr lang="en-US" b="1" dirty="0" smtClean="0">
                <a:latin typeface="Times New Roman" pitchFamily="18" charset="0"/>
                <a:cs typeface="Times New Roman" pitchFamily="18" charset="0"/>
              </a:rPr>
              <a:t>’</a:t>
            </a:r>
            <a:r>
              <a:rPr lang="uk-UA" b="1" dirty="0" smtClean="0">
                <a:latin typeface="Times New Roman" pitchFamily="18" charset="0"/>
                <a:cs typeface="Times New Roman" pitchFamily="18" charset="0"/>
              </a:rPr>
              <a:t>єднання класних керівників</a:t>
            </a:r>
            <a:br>
              <a:rPr lang="uk-UA" b="1" dirty="0" smtClean="0">
                <a:latin typeface="Times New Roman" pitchFamily="18" charset="0"/>
                <a:cs typeface="Times New Roman" pitchFamily="18" charset="0"/>
              </a:rPr>
            </a:br>
            <a:r>
              <a:rPr lang="uk-UA" b="1" dirty="0" err="1" smtClean="0">
                <a:latin typeface="Times New Roman" pitchFamily="18" charset="0"/>
                <a:cs typeface="Times New Roman" pitchFamily="18" charset="0"/>
              </a:rPr>
              <a:t>зош</a:t>
            </a:r>
            <a:r>
              <a:rPr lang="uk-UA" b="1" dirty="0" smtClean="0">
                <a:latin typeface="Times New Roman" pitchFamily="18" charset="0"/>
                <a:cs typeface="Times New Roman" pitchFamily="18" charset="0"/>
              </a:rPr>
              <a:t> </a:t>
            </a:r>
            <a:r>
              <a:rPr lang="uk-UA" b="1" dirty="0" err="1" smtClean="0">
                <a:latin typeface="Times New Roman" pitchFamily="18" charset="0"/>
                <a:cs typeface="Times New Roman" pitchFamily="18" charset="0"/>
              </a:rPr>
              <a:t>і-іі</a:t>
            </a:r>
            <a:r>
              <a:rPr lang="uk-UA" b="1" dirty="0" smtClean="0">
                <a:latin typeface="Times New Roman" pitchFamily="18" charset="0"/>
                <a:cs typeface="Times New Roman" pitchFamily="18" charset="0"/>
              </a:rPr>
              <a:t> ступенів</a:t>
            </a:r>
            <a:br>
              <a:rPr lang="uk-UA" b="1" dirty="0" smtClean="0">
                <a:latin typeface="Times New Roman" pitchFamily="18" charset="0"/>
                <a:cs typeface="Times New Roman" pitchFamily="18" charset="0"/>
              </a:rPr>
            </a:br>
            <a:r>
              <a:rPr lang="uk-UA" b="1" dirty="0" smtClean="0">
                <a:latin typeface="Times New Roman" pitchFamily="18" charset="0"/>
                <a:cs typeface="Times New Roman" pitchFamily="18" charset="0"/>
              </a:rPr>
              <a:t> села </a:t>
            </a:r>
            <a:r>
              <a:rPr lang="uk-UA" b="1" dirty="0" err="1" smtClean="0">
                <a:latin typeface="Times New Roman" pitchFamily="18" charset="0"/>
                <a:cs typeface="Times New Roman" pitchFamily="18" charset="0"/>
              </a:rPr>
              <a:t>целіїв</a:t>
            </a:r>
            <a:r>
              <a:rPr lang="uk-UA" b="1" dirty="0" smtClean="0">
                <a:latin typeface="Times New Roman" pitchFamily="18" charset="0"/>
                <a:cs typeface="Times New Roman" pitchFamily="18" charset="0"/>
              </a:rPr>
              <a:t/>
            </a:r>
            <a:br>
              <a:rPr lang="uk-UA" b="1" dirty="0" smtClean="0">
                <a:latin typeface="Times New Roman" pitchFamily="18" charset="0"/>
                <a:cs typeface="Times New Roman" pitchFamily="18" charset="0"/>
              </a:rPr>
            </a:br>
            <a:endParaRPr lang="ru-RU" b="1"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half" idx="1"/>
          </p:nvPr>
        </p:nvSpPr>
        <p:spPr/>
        <p:txBody>
          <a:bodyPr>
            <a:normAutofit fontScale="25000" lnSpcReduction="20000"/>
          </a:bodyPr>
          <a:lstStyle/>
          <a:p>
            <a:pPr>
              <a:buNone/>
            </a:pPr>
            <a:r>
              <a:rPr lang="uk-UA" sz="7200" b="1" dirty="0" smtClean="0">
                <a:solidFill>
                  <a:schemeClr val="tx1"/>
                </a:solidFill>
                <a:latin typeface="Times New Roman" pitchFamily="18" charset="0"/>
                <a:cs typeface="Times New Roman" pitchFamily="18" charset="0"/>
              </a:rPr>
              <a:t>Характеристика сім</a:t>
            </a:r>
            <a:r>
              <a:rPr lang="en-US" sz="7200" b="1" dirty="0" smtClean="0">
                <a:solidFill>
                  <a:schemeClr val="tx1"/>
                </a:solidFill>
                <a:latin typeface="Times New Roman" pitchFamily="18" charset="0"/>
                <a:cs typeface="Times New Roman" pitchFamily="18" charset="0"/>
              </a:rPr>
              <a:t>’</a:t>
            </a:r>
            <a:r>
              <a:rPr lang="uk-UA" sz="7200" b="1" dirty="0" smtClean="0">
                <a:solidFill>
                  <a:schemeClr val="tx1"/>
                </a:solidFill>
                <a:latin typeface="Times New Roman" pitchFamily="18" charset="0"/>
                <a:cs typeface="Times New Roman" pitchFamily="18" charset="0"/>
              </a:rPr>
              <a:t>ї №2</a:t>
            </a:r>
            <a:endParaRPr lang="ru-RU" sz="7200" dirty="0" smtClean="0">
              <a:solidFill>
                <a:schemeClr val="tx1"/>
              </a:solidFill>
              <a:latin typeface="Times New Roman" pitchFamily="18" charset="0"/>
              <a:cs typeface="Times New Roman" pitchFamily="18" charset="0"/>
            </a:endParaRPr>
          </a:p>
          <a:p>
            <a:pPr>
              <a:buNone/>
            </a:pPr>
            <a:r>
              <a:rPr lang="uk-UA" sz="6400" dirty="0" smtClean="0">
                <a:solidFill>
                  <a:schemeClr val="tx1"/>
                </a:solidFill>
                <a:latin typeface="Times New Roman" pitchFamily="18" charset="0"/>
                <a:cs typeface="Times New Roman" pitchFamily="18" charset="0"/>
              </a:rPr>
              <a:t> </a:t>
            </a:r>
            <a:endParaRPr lang="ru-RU" sz="6400" dirty="0" smtClean="0">
              <a:solidFill>
                <a:schemeClr val="tx1"/>
              </a:solidFill>
              <a:latin typeface="Times New Roman" pitchFamily="18" charset="0"/>
              <a:cs typeface="Times New Roman" pitchFamily="18" charset="0"/>
            </a:endParaRPr>
          </a:p>
          <a:p>
            <a:pPr lvl="0">
              <a:buNone/>
            </a:pPr>
            <a:r>
              <a:rPr lang="uk-UA" sz="6400" dirty="0" smtClean="0">
                <a:solidFill>
                  <a:schemeClr val="tx1"/>
                </a:solidFill>
                <a:latin typeface="Times New Roman" pitchFamily="18" charset="0"/>
                <a:cs typeface="Times New Roman" pitchFamily="18" charset="0"/>
              </a:rPr>
              <a:t>Сім</a:t>
            </a:r>
            <a:r>
              <a:rPr lang="ru-RU" sz="6400" dirty="0" smtClean="0">
                <a:solidFill>
                  <a:schemeClr val="tx1"/>
                </a:solidFill>
                <a:latin typeface="Times New Roman" pitchFamily="18" charset="0"/>
                <a:cs typeface="Times New Roman" pitchFamily="18" charset="0"/>
              </a:rPr>
              <a:t>’</a:t>
            </a:r>
            <a:r>
              <a:rPr lang="uk-UA" sz="6400" dirty="0" smtClean="0">
                <a:solidFill>
                  <a:schemeClr val="tx1"/>
                </a:solidFill>
                <a:latin typeface="Times New Roman" pitchFamily="18" charset="0"/>
                <a:cs typeface="Times New Roman" pitchFamily="18" charset="0"/>
              </a:rPr>
              <a:t>я , у якій панує доброзичлива атмосфера.</a:t>
            </a:r>
            <a:endParaRPr lang="ru-RU" sz="6400" dirty="0" smtClean="0">
              <a:solidFill>
                <a:schemeClr val="tx1"/>
              </a:solidFill>
              <a:latin typeface="Times New Roman" pitchFamily="18" charset="0"/>
              <a:cs typeface="Times New Roman" pitchFamily="18" charset="0"/>
            </a:endParaRPr>
          </a:p>
          <a:p>
            <a:pPr>
              <a:buNone/>
            </a:pPr>
            <a:r>
              <a:rPr lang="uk-UA" sz="6400" dirty="0" smtClean="0">
                <a:solidFill>
                  <a:schemeClr val="tx1"/>
                </a:solidFill>
                <a:latin typeface="Times New Roman" pitchFamily="18" charset="0"/>
                <a:cs typeface="Times New Roman" pitchFamily="18" charset="0"/>
              </a:rPr>
              <a:t> </a:t>
            </a:r>
            <a:endParaRPr lang="ru-RU" sz="6400" dirty="0" smtClean="0">
              <a:solidFill>
                <a:schemeClr val="tx1"/>
              </a:solidFill>
              <a:latin typeface="Times New Roman" pitchFamily="18" charset="0"/>
              <a:cs typeface="Times New Roman" pitchFamily="18" charset="0"/>
            </a:endParaRPr>
          </a:p>
          <a:p>
            <a:pPr lvl="0">
              <a:buNone/>
            </a:pPr>
            <a:r>
              <a:rPr lang="uk-UA" sz="6400" dirty="0" smtClean="0">
                <a:solidFill>
                  <a:schemeClr val="tx1"/>
                </a:solidFill>
                <a:latin typeface="Times New Roman" pitchFamily="18" charset="0"/>
                <a:cs typeface="Times New Roman" pitchFamily="18" charset="0"/>
              </a:rPr>
              <a:t>Батьки слідкують за розвитком дітей, цікавляться їхнім життям,намагаються впливати на нього.</a:t>
            </a:r>
            <a:endParaRPr lang="ru-RU" sz="6400" dirty="0" smtClean="0">
              <a:solidFill>
                <a:schemeClr val="tx1"/>
              </a:solidFill>
              <a:latin typeface="Times New Roman" pitchFamily="18" charset="0"/>
              <a:cs typeface="Times New Roman" pitchFamily="18" charset="0"/>
            </a:endParaRPr>
          </a:p>
          <a:p>
            <a:pPr>
              <a:buNone/>
            </a:pPr>
            <a:r>
              <a:rPr lang="uk-UA" sz="6400" dirty="0" smtClean="0">
                <a:solidFill>
                  <a:schemeClr val="tx1"/>
                </a:solidFill>
                <a:latin typeface="Times New Roman" pitchFamily="18" charset="0"/>
                <a:cs typeface="Times New Roman" pitchFamily="18" charset="0"/>
              </a:rPr>
              <a:t> </a:t>
            </a:r>
            <a:endParaRPr lang="ru-RU" sz="6400" dirty="0" smtClean="0">
              <a:solidFill>
                <a:schemeClr val="tx1"/>
              </a:solidFill>
              <a:latin typeface="Times New Roman" pitchFamily="18" charset="0"/>
              <a:cs typeface="Times New Roman" pitchFamily="18" charset="0"/>
            </a:endParaRPr>
          </a:p>
          <a:p>
            <a:pPr lvl="0">
              <a:buNone/>
            </a:pPr>
            <a:r>
              <a:rPr lang="uk-UA" sz="6400" dirty="0" smtClean="0">
                <a:solidFill>
                  <a:schemeClr val="tx1"/>
                </a:solidFill>
                <a:latin typeface="Times New Roman" pitchFamily="18" charset="0"/>
                <a:cs typeface="Times New Roman" pitchFamily="18" charset="0"/>
              </a:rPr>
              <a:t> У таких сім</a:t>
            </a:r>
            <a:r>
              <a:rPr lang="ru-RU" sz="6400" dirty="0" smtClean="0">
                <a:solidFill>
                  <a:schemeClr val="tx1"/>
                </a:solidFill>
                <a:latin typeface="Times New Roman" pitchFamily="18" charset="0"/>
                <a:cs typeface="Times New Roman" pitchFamily="18" charset="0"/>
              </a:rPr>
              <a:t>’</a:t>
            </a:r>
            <a:r>
              <a:rPr lang="uk-UA" sz="6400" dirty="0" err="1" smtClean="0">
                <a:solidFill>
                  <a:schemeClr val="tx1"/>
                </a:solidFill>
                <a:latin typeface="Times New Roman" pitchFamily="18" charset="0"/>
                <a:cs typeface="Times New Roman" pitchFamily="18" charset="0"/>
              </a:rPr>
              <a:t>ях</a:t>
            </a:r>
            <a:r>
              <a:rPr lang="uk-UA" sz="6400" dirty="0" smtClean="0">
                <a:solidFill>
                  <a:schemeClr val="tx1"/>
                </a:solidFill>
                <a:latin typeface="Times New Roman" pitchFamily="18" charset="0"/>
                <a:cs typeface="Times New Roman" pitchFamily="18" charset="0"/>
              </a:rPr>
              <a:t> конфлікти, що виникають, мають відкритий характер й одразу розв’язуються .</a:t>
            </a:r>
            <a:endParaRPr lang="ru-RU" sz="6400" dirty="0" smtClean="0">
              <a:solidFill>
                <a:schemeClr val="tx1"/>
              </a:solidFill>
              <a:latin typeface="Times New Roman" pitchFamily="18" charset="0"/>
              <a:cs typeface="Times New Roman" pitchFamily="18" charset="0"/>
            </a:endParaRPr>
          </a:p>
          <a:p>
            <a:pPr>
              <a:buNone/>
            </a:pPr>
            <a:r>
              <a:rPr lang="uk-UA" sz="6400" dirty="0" smtClean="0">
                <a:solidFill>
                  <a:schemeClr val="tx1"/>
                </a:solidFill>
                <a:latin typeface="Times New Roman" pitchFamily="18" charset="0"/>
                <a:cs typeface="Times New Roman" pitchFamily="18" charset="0"/>
              </a:rPr>
              <a:t> </a:t>
            </a:r>
            <a:endParaRPr lang="ru-RU" sz="6400" dirty="0" smtClean="0">
              <a:solidFill>
                <a:schemeClr val="tx1"/>
              </a:solidFill>
              <a:latin typeface="Times New Roman" pitchFamily="18" charset="0"/>
              <a:cs typeface="Times New Roman" pitchFamily="18" charset="0"/>
            </a:endParaRPr>
          </a:p>
          <a:p>
            <a:pPr lvl="0">
              <a:buNone/>
            </a:pPr>
            <a:r>
              <a:rPr lang="uk-UA" sz="6400" dirty="0" smtClean="0">
                <a:solidFill>
                  <a:schemeClr val="tx1"/>
                </a:solidFill>
                <a:latin typeface="Times New Roman" pitchFamily="18" charset="0"/>
                <a:cs typeface="Times New Roman" pitchFamily="18" charset="0"/>
              </a:rPr>
              <a:t>Між старшими та молодшими дітьми існує чітка дистанція.</a:t>
            </a:r>
            <a:endParaRPr lang="ru-RU" sz="6400" dirty="0" smtClean="0">
              <a:solidFill>
                <a:schemeClr val="tx1"/>
              </a:solidFill>
              <a:latin typeface="Times New Roman" pitchFamily="18" charset="0"/>
              <a:cs typeface="Times New Roman" pitchFamily="18" charset="0"/>
            </a:endParaRPr>
          </a:p>
          <a:p>
            <a:pPr>
              <a:buNone/>
            </a:pPr>
            <a:r>
              <a:rPr lang="uk-UA" sz="6400" dirty="0" smtClean="0">
                <a:solidFill>
                  <a:schemeClr val="tx1"/>
                </a:solidFill>
                <a:latin typeface="Times New Roman" pitchFamily="18" charset="0"/>
                <a:cs typeface="Times New Roman" pitchFamily="18" charset="0"/>
              </a:rPr>
              <a:t> </a:t>
            </a:r>
            <a:endParaRPr lang="ru-RU" sz="6400" dirty="0" smtClean="0">
              <a:solidFill>
                <a:schemeClr val="tx1"/>
              </a:solidFill>
              <a:latin typeface="Times New Roman" pitchFamily="18" charset="0"/>
              <a:cs typeface="Times New Roman" pitchFamily="18" charset="0"/>
            </a:endParaRPr>
          </a:p>
          <a:p>
            <a:pPr lvl="0">
              <a:buNone/>
            </a:pPr>
            <a:r>
              <a:rPr lang="uk-UA" sz="6400" dirty="0" smtClean="0">
                <a:solidFill>
                  <a:schemeClr val="tx1"/>
                </a:solidFill>
                <a:latin typeface="Times New Roman" pitchFamily="18" charset="0"/>
                <a:cs typeface="Times New Roman" pitchFamily="18" charset="0"/>
              </a:rPr>
              <a:t>Мікроклімат у таких сім</a:t>
            </a:r>
            <a:r>
              <a:rPr lang="ru-RU" sz="6400" dirty="0" smtClean="0">
                <a:solidFill>
                  <a:schemeClr val="tx1"/>
                </a:solidFill>
                <a:latin typeface="Times New Roman" pitchFamily="18" charset="0"/>
                <a:cs typeface="Times New Roman" pitchFamily="18" charset="0"/>
              </a:rPr>
              <a:t>’</a:t>
            </a:r>
            <a:r>
              <a:rPr lang="uk-UA" sz="6400" dirty="0" err="1" smtClean="0">
                <a:solidFill>
                  <a:schemeClr val="tx1"/>
                </a:solidFill>
                <a:latin typeface="Times New Roman" pitchFamily="18" charset="0"/>
                <a:cs typeface="Times New Roman" pitchFamily="18" charset="0"/>
              </a:rPr>
              <a:t>ях</a:t>
            </a:r>
            <a:r>
              <a:rPr lang="uk-UA" sz="6400" dirty="0" smtClean="0">
                <a:solidFill>
                  <a:schemeClr val="tx1"/>
                </a:solidFill>
                <a:latin typeface="Times New Roman" pitchFamily="18" charset="0"/>
                <a:cs typeface="Times New Roman" pitchFamily="18" charset="0"/>
              </a:rPr>
              <a:t>  спонукає дітей бути ввічливими, привітними , поступливими, слухняними.</a:t>
            </a:r>
            <a:endParaRPr lang="ru-RU" sz="6400" dirty="0" smtClean="0">
              <a:solidFill>
                <a:schemeClr val="tx1"/>
              </a:solidFill>
              <a:latin typeface="Times New Roman" pitchFamily="18" charset="0"/>
              <a:cs typeface="Times New Roman" pitchFamily="18" charset="0"/>
            </a:endParaRPr>
          </a:p>
          <a:p>
            <a:pPr>
              <a:buNone/>
            </a:pPr>
            <a:r>
              <a:rPr lang="uk-UA" sz="6400" dirty="0" smtClean="0">
                <a:solidFill>
                  <a:schemeClr val="tx1"/>
                </a:solidFill>
                <a:latin typeface="Times New Roman" pitchFamily="18" charset="0"/>
                <a:cs typeface="Times New Roman" pitchFamily="18" charset="0"/>
              </a:rPr>
              <a:t> </a:t>
            </a:r>
            <a:endParaRPr lang="ru-RU" sz="6400" dirty="0" smtClean="0">
              <a:solidFill>
                <a:schemeClr val="tx1"/>
              </a:solidFill>
              <a:latin typeface="Times New Roman" pitchFamily="18" charset="0"/>
              <a:cs typeface="Times New Roman" pitchFamily="18" charset="0"/>
            </a:endParaRPr>
          </a:p>
          <a:p>
            <a:pPr lvl="0">
              <a:buNone/>
            </a:pPr>
            <a:r>
              <a:rPr lang="uk-UA" sz="6400" dirty="0" smtClean="0">
                <a:solidFill>
                  <a:schemeClr val="tx1"/>
                </a:solidFill>
                <a:latin typeface="Times New Roman" pitchFamily="18" charset="0"/>
                <a:cs typeface="Times New Roman" pitchFamily="18" charset="0"/>
              </a:rPr>
              <a:t>Надалі внаслідок цього діти рідко заявляють про свою незалежність</a:t>
            </a:r>
            <a:endParaRPr lang="ru-RU" sz="6400" dirty="0" smtClean="0">
              <a:solidFill>
                <a:schemeClr val="tx1"/>
              </a:solidFill>
              <a:latin typeface="Times New Roman" pitchFamily="18" charset="0"/>
              <a:cs typeface="Times New Roman" pitchFamily="18" charset="0"/>
            </a:endParaRPr>
          </a:p>
          <a:p>
            <a:pPr>
              <a:buNone/>
            </a:pPr>
            <a:r>
              <a:rPr lang="en-US" sz="6400" dirty="0" smtClean="0">
                <a:solidFill>
                  <a:schemeClr val="tx1"/>
                </a:solidFill>
                <a:latin typeface="Times New Roman" pitchFamily="18" charset="0"/>
                <a:cs typeface="Times New Roman" pitchFamily="18" charset="0"/>
              </a:rPr>
              <a:t> </a:t>
            </a:r>
            <a:endParaRPr lang="ru-RU" sz="6400" dirty="0" smtClean="0">
              <a:solidFill>
                <a:schemeClr val="tx1"/>
              </a:solidFill>
              <a:latin typeface="Times New Roman" pitchFamily="18" charset="0"/>
              <a:cs typeface="Times New Roman" pitchFamily="18" charset="0"/>
            </a:endParaRPr>
          </a:p>
          <a:p>
            <a:pPr>
              <a:buNone/>
            </a:pPr>
            <a:r>
              <a:rPr lang="en-US" sz="6400" dirty="0" smtClean="0">
                <a:solidFill>
                  <a:schemeClr val="tx1"/>
                </a:solidFill>
                <a:latin typeface="Times New Roman" pitchFamily="18" charset="0"/>
                <a:cs typeface="Times New Roman" pitchFamily="18" charset="0"/>
              </a:rPr>
              <a:t> </a:t>
            </a:r>
            <a:endParaRPr lang="ru-RU" sz="6400" dirty="0" smtClean="0">
              <a:solidFill>
                <a:schemeClr val="tx1"/>
              </a:solidFill>
              <a:latin typeface="Times New Roman" pitchFamily="18" charset="0"/>
              <a:cs typeface="Times New Roman" pitchFamily="18" charset="0"/>
            </a:endParaRPr>
          </a:p>
          <a:p>
            <a:pPr>
              <a:buNone/>
            </a:pPr>
            <a:r>
              <a:rPr lang="en-US" sz="4900" dirty="0" smtClean="0">
                <a:solidFill>
                  <a:schemeClr val="tx1"/>
                </a:solidFill>
                <a:latin typeface="Times New Roman" pitchFamily="18" charset="0"/>
                <a:cs typeface="Times New Roman" pitchFamily="18" charset="0"/>
              </a:rPr>
              <a:t>  </a:t>
            </a:r>
            <a:endParaRPr lang="ru-RU" sz="4900" dirty="0" smtClean="0">
              <a:solidFill>
                <a:schemeClr val="tx1"/>
              </a:solidFill>
              <a:latin typeface="Times New Roman" pitchFamily="18" charset="0"/>
              <a:cs typeface="Times New Roman" pitchFamily="18" charset="0"/>
            </a:endParaRPr>
          </a:p>
          <a:p>
            <a:endParaRPr lang="ru-RU" dirty="0"/>
          </a:p>
        </p:txBody>
      </p:sp>
      <p:pic>
        <p:nvPicPr>
          <p:cNvPr id="2050" name="Picture 2"/>
          <p:cNvPicPr>
            <a:picLocks noGrp="1" noChangeAspect="1" noChangeArrowheads="1"/>
          </p:cNvPicPr>
          <p:nvPr>
            <p:ph sz="half" idx="2"/>
          </p:nvPr>
        </p:nvPicPr>
        <p:blipFill>
          <a:blip r:embed="rId2" cstate="print"/>
          <a:srcRect/>
          <a:stretch>
            <a:fillRect/>
          </a:stretch>
        </p:blipFill>
        <p:spPr bwMode="auto">
          <a:xfrm>
            <a:off x="4364530" y="2161983"/>
            <a:ext cx="4349320" cy="2910091"/>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wedge">
                                      <p:cBhvr>
                                        <p:cTn id="7" dur="20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linds(horizont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linds(horizont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blinds(horizontal)">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blinds(horizontal)">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blinds(horizontal)">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blinds(horizontal)">
                                      <p:cBhvr>
                                        <p:cTn id="42" dur="500"/>
                                        <p:tgtEl>
                                          <p:spTgt spid="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blinds(horizontal)">
                                      <p:cBhvr>
                                        <p:cTn id="47" dur="500"/>
                                        <p:tgtEl>
                                          <p:spTgt spid="3">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3">
                                            <p:txEl>
                                              <p:pRg st="8" end="8"/>
                                            </p:txEl>
                                          </p:spTgt>
                                        </p:tgtEl>
                                        <p:attrNameLst>
                                          <p:attrName>style.visibility</p:attrName>
                                        </p:attrNameLst>
                                      </p:cBhvr>
                                      <p:to>
                                        <p:strVal val="visible"/>
                                      </p:to>
                                    </p:set>
                                    <p:animEffect transition="in" filter="blinds(horizontal)">
                                      <p:cBhvr>
                                        <p:cTn id="52" dur="500"/>
                                        <p:tgtEl>
                                          <p:spTgt spid="3">
                                            <p:txEl>
                                              <p:pRg st="8" end="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3">
                                            <p:txEl>
                                              <p:pRg st="9" end="9"/>
                                            </p:txEl>
                                          </p:spTgt>
                                        </p:tgtEl>
                                        <p:attrNameLst>
                                          <p:attrName>style.visibility</p:attrName>
                                        </p:attrNameLst>
                                      </p:cBhvr>
                                      <p:to>
                                        <p:strVal val="visible"/>
                                      </p:to>
                                    </p:set>
                                    <p:animEffect transition="in" filter="blinds(horizontal)">
                                      <p:cBhvr>
                                        <p:cTn id="57" dur="500"/>
                                        <p:tgtEl>
                                          <p:spTgt spid="3">
                                            <p:txEl>
                                              <p:pRg st="9" end="9"/>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3">
                                            <p:txEl>
                                              <p:pRg st="10" end="10"/>
                                            </p:txEl>
                                          </p:spTgt>
                                        </p:tgtEl>
                                        <p:attrNameLst>
                                          <p:attrName>style.visibility</p:attrName>
                                        </p:attrNameLst>
                                      </p:cBhvr>
                                      <p:to>
                                        <p:strVal val="visible"/>
                                      </p:to>
                                    </p:set>
                                    <p:animEffect transition="in" filter="blinds(horizontal)">
                                      <p:cBhvr>
                                        <p:cTn id="62" dur="500"/>
                                        <p:tgtEl>
                                          <p:spTgt spid="3">
                                            <p:txEl>
                                              <p:pRg st="10" end="1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3">
                                            <p:txEl>
                                              <p:pRg st="11" end="11"/>
                                            </p:txEl>
                                          </p:spTgt>
                                        </p:tgtEl>
                                        <p:attrNameLst>
                                          <p:attrName>style.visibility</p:attrName>
                                        </p:attrNameLst>
                                      </p:cBhvr>
                                      <p:to>
                                        <p:strVal val="visible"/>
                                      </p:to>
                                    </p:set>
                                    <p:animEffect transition="in" filter="blinds(horizontal)">
                                      <p:cBhvr>
                                        <p:cTn id="67" dur="500"/>
                                        <p:tgtEl>
                                          <p:spTgt spid="3">
                                            <p:txEl>
                                              <p:pRg st="11" end="11"/>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grpId="0" nodeType="clickEffect">
                                  <p:stCondLst>
                                    <p:cond delay="0"/>
                                  </p:stCondLst>
                                  <p:childTnLst>
                                    <p:set>
                                      <p:cBhvr>
                                        <p:cTn id="71" dur="1" fill="hold">
                                          <p:stCondLst>
                                            <p:cond delay="0"/>
                                          </p:stCondLst>
                                        </p:cTn>
                                        <p:tgtEl>
                                          <p:spTgt spid="3">
                                            <p:txEl>
                                              <p:pRg st="12" end="12"/>
                                            </p:txEl>
                                          </p:spTgt>
                                        </p:tgtEl>
                                        <p:attrNameLst>
                                          <p:attrName>style.visibility</p:attrName>
                                        </p:attrNameLst>
                                      </p:cBhvr>
                                      <p:to>
                                        <p:strVal val="visible"/>
                                      </p:to>
                                    </p:set>
                                    <p:animEffect transition="in" filter="blinds(horizontal)">
                                      <p:cBhvr>
                                        <p:cTn id="72" dur="500"/>
                                        <p:tgtEl>
                                          <p:spTgt spid="3">
                                            <p:txEl>
                                              <p:pRg st="12" end="12"/>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3" presetClass="entr" presetSubtype="10" fill="hold" grpId="0" nodeType="clickEffect">
                                  <p:stCondLst>
                                    <p:cond delay="0"/>
                                  </p:stCondLst>
                                  <p:childTnLst>
                                    <p:set>
                                      <p:cBhvr>
                                        <p:cTn id="76" dur="1" fill="hold">
                                          <p:stCondLst>
                                            <p:cond delay="0"/>
                                          </p:stCondLst>
                                        </p:cTn>
                                        <p:tgtEl>
                                          <p:spTgt spid="3">
                                            <p:txEl>
                                              <p:pRg st="13" end="13"/>
                                            </p:txEl>
                                          </p:spTgt>
                                        </p:tgtEl>
                                        <p:attrNameLst>
                                          <p:attrName>style.visibility</p:attrName>
                                        </p:attrNameLst>
                                      </p:cBhvr>
                                      <p:to>
                                        <p:strVal val="visible"/>
                                      </p:to>
                                    </p:set>
                                    <p:animEffect transition="in" filter="blinds(horizontal)">
                                      <p:cBhvr>
                                        <p:cTn id="77" dur="500"/>
                                        <p:tgtEl>
                                          <p:spTgt spid="3">
                                            <p:txEl>
                                              <p:pRg st="13" end="13"/>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3" presetClass="entr" presetSubtype="10" fill="hold" grpId="0" nodeType="clickEffect">
                                  <p:stCondLst>
                                    <p:cond delay="0"/>
                                  </p:stCondLst>
                                  <p:childTnLst>
                                    <p:set>
                                      <p:cBhvr>
                                        <p:cTn id="81" dur="1" fill="hold">
                                          <p:stCondLst>
                                            <p:cond delay="0"/>
                                          </p:stCondLst>
                                        </p:cTn>
                                        <p:tgtEl>
                                          <p:spTgt spid="3">
                                            <p:txEl>
                                              <p:pRg st="14" end="14"/>
                                            </p:txEl>
                                          </p:spTgt>
                                        </p:tgtEl>
                                        <p:attrNameLst>
                                          <p:attrName>style.visibility</p:attrName>
                                        </p:attrNameLst>
                                      </p:cBhvr>
                                      <p:to>
                                        <p:strVal val="visible"/>
                                      </p:to>
                                    </p:set>
                                    <p:animEffect transition="in" filter="blinds(horizontal)">
                                      <p:cBhvr>
                                        <p:cTn id="82" dur="500"/>
                                        <p:tgtEl>
                                          <p:spTgt spid="3">
                                            <p:txEl>
                                              <p:pRg st="14" end="14"/>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3" presetClass="entr" presetSubtype="10" fill="hold" grpId="0" nodeType="clickEffect">
                                  <p:stCondLst>
                                    <p:cond delay="0"/>
                                  </p:stCondLst>
                                  <p:childTnLst>
                                    <p:set>
                                      <p:cBhvr>
                                        <p:cTn id="86" dur="1" fill="hold">
                                          <p:stCondLst>
                                            <p:cond delay="0"/>
                                          </p:stCondLst>
                                        </p:cTn>
                                        <p:tgtEl>
                                          <p:spTgt spid="3">
                                            <p:txEl>
                                              <p:pRg st="15" end="15"/>
                                            </p:txEl>
                                          </p:spTgt>
                                        </p:tgtEl>
                                        <p:attrNameLst>
                                          <p:attrName>style.visibility</p:attrName>
                                        </p:attrNameLst>
                                      </p:cBhvr>
                                      <p:to>
                                        <p:strVal val="visible"/>
                                      </p:to>
                                    </p:set>
                                    <p:animEffect transition="in" filter="blinds(horizontal)">
                                      <p:cBhvr>
                                        <p:cTn id="87" dur="500"/>
                                        <p:tgtEl>
                                          <p:spTgt spid="3">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half" idx="1"/>
          </p:nvPr>
        </p:nvSpPr>
        <p:spPr/>
        <p:txBody>
          <a:bodyPr>
            <a:noAutofit/>
          </a:bodyPr>
          <a:lstStyle/>
          <a:p>
            <a:pPr>
              <a:buNone/>
            </a:pPr>
            <a:r>
              <a:rPr lang="uk-UA" sz="1800" b="1" dirty="0" smtClean="0">
                <a:solidFill>
                  <a:schemeClr val="tx1"/>
                </a:solidFill>
                <a:latin typeface="Times New Roman" pitchFamily="18" charset="0"/>
                <a:cs typeface="Times New Roman" pitchFamily="18" charset="0"/>
              </a:rPr>
              <a:t>ХАРАКТЕРИСТИКА СІМ’Ї №3</a:t>
            </a:r>
            <a:endParaRPr lang="ru-RU" sz="1800" dirty="0" smtClean="0">
              <a:solidFill>
                <a:schemeClr val="tx1"/>
              </a:solidFill>
              <a:latin typeface="Times New Roman" pitchFamily="18" charset="0"/>
              <a:cs typeface="Times New Roman" pitchFamily="18" charset="0"/>
            </a:endParaRPr>
          </a:p>
          <a:p>
            <a:pPr>
              <a:buNone/>
            </a:pPr>
            <a:r>
              <a:rPr lang="uk-UA" sz="1800" b="1" dirty="0" smtClean="0">
                <a:solidFill>
                  <a:schemeClr val="tx1"/>
                </a:solidFill>
                <a:latin typeface="Times New Roman" pitchFamily="18" charset="0"/>
                <a:cs typeface="Times New Roman" pitchFamily="18" charset="0"/>
              </a:rPr>
              <a:t> </a:t>
            </a:r>
            <a:endParaRPr lang="ru-RU" sz="1800" dirty="0" smtClean="0">
              <a:solidFill>
                <a:schemeClr val="tx1"/>
              </a:solidFill>
              <a:latin typeface="Times New Roman" pitchFamily="18" charset="0"/>
              <a:cs typeface="Times New Roman" pitchFamily="18" charset="0"/>
            </a:endParaRPr>
          </a:p>
          <a:p>
            <a:pPr lvl="0">
              <a:buNone/>
            </a:pPr>
            <a:r>
              <a:rPr lang="uk-UA" sz="1600" dirty="0" smtClean="0">
                <a:solidFill>
                  <a:schemeClr val="tx1"/>
                </a:solidFill>
                <a:latin typeface="Times New Roman" pitchFamily="18" charset="0"/>
                <a:cs typeface="Times New Roman" pitchFamily="18" charset="0"/>
              </a:rPr>
              <a:t>Сім</a:t>
            </a:r>
            <a:r>
              <a:rPr lang="ru-RU" sz="1600" dirty="0" smtClean="0">
                <a:solidFill>
                  <a:schemeClr val="tx1"/>
                </a:solidFill>
                <a:latin typeface="Times New Roman" pitchFamily="18" charset="0"/>
                <a:cs typeface="Times New Roman" pitchFamily="18" charset="0"/>
              </a:rPr>
              <a:t>’</a:t>
            </a:r>
            <a:r>
              <a:rPr lang="uk-UA" sz="1600" dirty="0" smtClean="0">
                <a:solidFill>
                  <a:schemeClr val="tx1"/>
                </a:solidFill>
                <a:latin typeface="Times New Roman" pitchFamily="18" charset="0"/>
                <a:cs typeface="Times New Roman" pitchFamily="18" charset="0"/>
              </a:rPr>
              <a:t>я, в якій увага звертається переважно на навчання дітей та забезпечення їхнього побуту.</a:t>
            </a:r>
            <a:endParaRPr lang="ru-RU" sz="1600" dirty="0" smtClean="0">
              <a:solidFill>
                <a:schemeClr val="tx1"/>
              </a:solidFill>
              <a:latin typeface="Times New Roman" pitchFamily="18" charset="0"/>
              <a:cs typeface="Times New Roman" pitchFamily="18" charset="0"/>
            </a:endParaRPr>
          </a:p>
          <a:p>
            <a:pPr lvl="0">
              <a:buNone/>
            </a:pPr>
            <a:r>
              <a:rPr lang="uk-UA" sz="1600" dirty="0" smtClean="0">
                <a:solidFill>
                  <a:schemeClr val="tx1"/>
                </a:solidFill>
                <a:latin typeface="Times New Roman" pitchFamily="18" charset="0"/>
                <a:cs typeface="Times New Roman" pitchFamily="18" charset="0"/>
              </a:rPr>
              <a:t>У таких дітей є все необхідне для життя: одяг, </a:t>
            </a:r>
            <a:r>
              <a:rPr lang="uk-UA" sz="1600" dirty="0" err="1" smtClean="0">
                <a:solidFill>
                  <a:schemeClr val="tx1"/>
                </a:solidFill>
                <a:latin typeface="Times New Roman" pitchFamily="18" charset="0"/>
                <a:cs typeface="Times New Roman" pitchFamily="18" charset="0"/>
              </a:rPr>
              <a:t>аудіо-</a:t>
            </a:r>
            <a:r>
              <a:rPr lang="uk-UA" sz="1600" dirty="0" smtClean="0">
                <a:solidFill>
                  <a:schemeClr val="tx1"/>
                </a:solidFill>
                <a:latin typeface="Times New Roman" pitchFamily="18" charset="0"/>
                <a:cs typeface="Times New Roman" pitchFamily="18" charset="0"/>
              </a:rPr>
              <a:t>, відеотехніка, власна кімната з дорогими меблями( переставляти які на власний розсуд, однак, забороняється).</a:t>
            </a:r>
            <a:endParaRPr lang="ru-RU" sz="1600" dirty="0" smtClean="0">
              <a:solidFill>
                <a:schemeClr val="tx1"/>
              </a:solidFill>
              <a:latin typeface="Times New Roman" pitchFamily="18" charset="0"/>
              <a:cs typeface="Times New Roman" pitchFamily="18" charset="0"/>
            </a:endParaRPr>
          </a:p>
          <a:p>
            <a:pPr lvl="0">
              <a:buNone/>
            </a:pPr>
            <a:r>
              <a:rPr lang="uk-UA" sz="1600" dirty="0" smtClean="0">
                <a:solidFill>
                  <a:schemeClr val="tx1"/>
                </a:solidFill>
                <a:latin typeface="Times New Roman" pitchFamily="18" charset="0"/>
                <a:cs typeface="Times New Roman" pitchFamily="18" charset="0"/>
              </a:rPr>
              <a:t>Водночас батьки зневажливо ставляться до захоплень дітей, оскільки переконані, що це – нераціональна витраті часу.</a:t>
            </a:r>
            <a:endParaRPr lang="ru-RU" sz="1600" dirty="0" smtClean="0">
              <a:solidFill>
                <a:schemeClr val="tx1"/>
              </a:solidFill>
              <a:latin typeface="Times New Roman" pitchFamily="18" charset="0"/>
              <a:cs typeface="Times New Roman" pitchFamily="18" charset="0"/>
            </a:endParaRPr>
          </a:p>
          <a:p>
            <a:pPr lvl="0">
              <a:buNone/>
            </a:pPr>
            <a:r>
              <a:rPr lang="uk-UA" sz="1600" dirty="0" smtClean="0">
                <a:solidFill>
                  <a:schemeClr val="tx1"/>
                </a:solidFill>
                <a:latin typeface="Times New Roman" pitchFamily="18" charset="0"/>
                <a:cs typeface="Times New Roman" pitchFamily="18" charset="0"/>
              </a:rPr>
              <a:t>Вони неохоче дозволяють приводити додому друзів. </a:t>
            </a:r>
            <a:endParaRPr lang="ru-RU" sz="1600" dirty="0">
              <a:solidFill>
                <a:schemeClr val="tx1"/>
              </a:solidFill>
              <a:latin typeface="Times New Roman" pitchFamily="18" charset="0"/>
              <a:cs typeface="Times New Roman" pitchFamily="18" charset="0"/>
            </a:endParaRPr>
          </a:p>
        </p:txBody>
      </p:sp>
      <p:pic>
        <p:nvPicPr>
          <p:cNvPr id="8194" name="Picture 2" descr="E:\Documents and Settings\Администратор\Рабочий стол\Тренінг\dlt.jpeg"/>
          <p:cNvPicPr>
            <a:picLocks noGrp="1" noChangeAspect="1" noChangeArrowheads="1"/>
          </p:cNvPicPr>
          <p:nvPr>
            <p:ph sz="half" idx="2"/>
          </p:nvPr>
        </p:nvPicPr>
        <p:blipFill>
          <a:blip r:embed="rId2" cstate="print"/>
          <a:srcRect/>
          <a:stretch>
            <a:fillRect/>
          </a:stretch>
        </p:blipFill>
        <p:spPr bwMode="auto">
          <a:xfrm>
            <a:off x="4929234" y="1857364"/>
            <a:ext cx="4214766" cy="342902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wedge">
                                      <p:cBhvr>
                                        <p:cTn id="7" dur="2000"/>
                                        <p:tgtEl>
                                          <p:spTgt spid="819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linds(horizont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linds(horizont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blinds(horizontal)">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blinds(horizontal)">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blinds(horizontal)">
                                      <p:cBhvr>
                                        <p:cTn id="3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half" idx="1"/>
          </p:nvPr>
        </p:nvSpPr>
        <p:spPr/>
        <p:txBody>
          <a:bodyPr>
            <a:normAutofit fontScale="62500" lnSpcReduction="20000"/>
          </a:bodyPr>
          <a:lstStyle/>
          <a:p>
            <a:pPr>
              <a:buNone/>
            </a:pPr>
            <a:r>
              <a:rPr lang="uk-UA" dirty="0" smtClean="0"/>
              <a:t> </a:t>
            </a:r>
            <a:endParaRPr lang="ru-RU" dirty="0" smtClean="0"/>
          </a:p>
          <a:p>
            <a:pPr>
              <a:buNone/>
            </a:pPr>
            <a:r>
              <a:rPr lang="uk-UA" sz="3300" b="1" dirty="0" smtClean="0">
                <a:solidFill>
                  <a:schemeClr val="tx1"/>
                </a:solidFill>
                <a:latin typeface="Times New Roman" pitchFamily="18" charset="0"/>
                <a:cs typeface="Times New Roman" pitchFamily="18" charset="0"/>
              </a:rPr>
              <a:t>ХАРАКТЕРИСТИКА СІМ</a:t>
            </a:r>
            <a:r>
              <a:rPr lang="en-US" sz="3300" b="1" dirty="0" smtClean="0">
                <a:solidFill>
                  <a:schemeClr val="tx1"/>
                </a:solidFill>
                <a:latin typeface="Times New Roman" pitchFamily="18" charset="0"/>
                <a:cs typeface="Times New Roman" pitchFamily="18" charset="0"/>
              </a:rPr>
              <a:t>’</a:t>
            </a:r>
            <a:r>
              <a:rPr lang="uk-UA" sz="3300" b="1" dirty="0" smtClean="0">
                <a:solidFill>
                  <a:schemeClr val="tx1"/>
                </a:solidFill>
                <a:latin typeface="Times New Roman" pitchFamily="18" charset="0"/>
                <a:cs typeface="Times New Roman" pitchFamily="18" charset="0"/>
              </a:rPr>
              <a:t>Ї №4</a:t>
            </a:r>
            <a:endParaRPr lang="ru-RU" sz="3300" dirty="0" smtClean="0">
              <a:solidFill>
                <a:schemeClr val="tx1"/>
              </a:solidFill>
              <a:latin typeface="Times New Roman" pitchFamily="18" charset="0"/>
              <a:cs typeface="Times New Roman" pitchFamily="18" charset="0"/>
            </a:endParaRPr>
          </a:p>
          <a:p>
            <a:pPr>
              <a:buNone/>
            </a:pPr>
            <a:r>
              <a:rPr lang="uk-UA" sz="3300" b="1" dirty="0" smtClean="0">
                <a:solidFill>
                  <a:schemeClr val="tx1"/>
                </a:solidFill>
                <a:latin typeface="Times New Roman" pitchFamily="18" charset="0"/>
                <a:cs typeface="Times New Roman" pitchFamily="18" charset="0"/>
              </a:rPr>
              <a:t> </a:t>
            </a:r>
            <a:endParaRPr lang="ru-RU" sz="3300" dirty="0" smtClean="0">
              <a:solidFill>
                <a:schemeClr val="tx1"/>
              </a:solidFill>
              <a:latin typeface="Times New Roman" pitchFamily="18" charset="0"/>
              <a:cs typeface="Times New Roman" pitchFamily="18" charset="0"/>
            </a:endParaRPr>
          </a:p>
          <a:p>
            <a:pPr lvl="0">
              <a:buNone/>
            </a:pPr>
            <a:r>
              <a:rPr lang="uk-UA" sz="2900" b="1" dirty="0" smtClean="0">
                <a:solidFill>
                  <a:schemeClr val="tx1"/>
                </a:solidFill>
                <a:latin typeface="Times New Roman" pitchFamily="18" charset="0"/>
                <a:cs typeface="Times New Roman" pitchFamily="18" charset="0"/>
              </a:rPr>
              <a:t>С</a:t>
            </a:r>
            <a:r>
              <a:rPr lang="uk-UA" sz="2900" dirty="0" smtClean="0">
                <a:solidFill>
                  <a:schemeClr val="tx1"/>
                </a:solidFill>
                <a:latin typeface="Times New Roman" pitchFamily="18" charset="0"/>
                <a:cs typeface="Times New Roman" pitchFamily="18" charset="0"/>
              </a:rPr>
              <a:t>ім</a:t>
            </a:r>
            <a:r>
              <a:rPr lang="ru-RU" sz="2900" dirty="0" smtClean="0">
                <a:solidFill>
                  <a:schemeClr val="tx1"/>
                </a:solidFill>
                <a:latin typeface="Times New Roman" pitchFamily="18" charset="0"/>
                <a:cs typeface="Times New Roman" pitchFamily="18" charset="0"/>
              </a:rPr>
              <a:t>’</a:t>
            </a:r>
            <a:r>
              <a:rPr lang="uk-UA" sz="2900" dirty="0" smtClean="0">
                <a:solidFill>
                  <a:schemeClr val="tx1"/>
                </a:solidFill>
                <a:latin typeface="Times New Roman" pitchFamily="18" charset="0"/>
                <a:cs typeface="Times New Roman" pitchFamily="18" charset="0"/>
              </a:rPr>
              <a:t>я, де панує недовіра до дитини та застосовуються фізичні покарання.</a:t>
            </a:r>
            <a:endParaRPr lang="ru-RU" sz="2900" dirty="0" smtClean="0">
              <a:solidFill>
                <a:schemeClr val="tx1"/>
              </a:solidFill>
              <a:latin typeface="Times New Roman" pitchFamily="18" charset="0"/>
              <a:cs typeface="Times New Roman" pitchFamily="18" charset="0"/>
            </a:endParaRPr>
          </a:p>
          <a:p>
            <a:pPr>
              <a:buNone/>
            </a:pPr>
            <a:r>
              <a:rPr lang="uk-UA" sz="2900" b="1" dirty="0" smtClean="0">
                <a:solidFill>
                  <a:schemeClr val="tx1"/>
                </a:solidFill>
                <a:latin typeface="Times New Roman" pitchFamily="18" charset="0"/>
                <a:cs typeface="Times New Roman" pitchFamily="18" charset="0"/>
              </a:rPr>
              <a:t> </a:t>
            </a:r>
            <a:endParaRPr lang="ru-RU" sz="2900" dirty="0" smtClean="0">
              <a:solidFill>
                <a:schemeClr val="tx1"/>
              </a:solidFill>
              <a:latin typeface="Times New Roman" pitchFamily="18" charset="0"/>
              <a:cs typeface="Times New Roman" pitchFamily="18" charset="0"/>
            </a:endParaRPr>
          </a:p>
          <a:p>
            <a:pPr lvl="0">
              <a:buNone/>
            </a:pPr>
            <a:r>
              <a:rPr lang="uk-UA" sz="2900" dirty="0" smtClean="0">
                <a:solidFill>
                  <a:schemeClr val="tx1"/>
                </a:solidFill>
                <a:latin typeface="Times New Roman" pitchFamily="18" charset="0"/>
                <a:cs typeface="Times New Roman" pitchFamily="18" charset="0"/>
              </a:rPr>
              <a:t>Там завжди існує конфлікт між батьками та дітьми.</a:t>
            </a:r>
            <a:endParaRPr lang="ru-RU" sz="2900" dirty="0" smtClean="0">
              <a:solidFill>
                <a:schemeClr val="tx1"/>
              </a:solidFill>
              <a:latin typeface="Times New Roman" pitchFamily="18" charset="0"/>
              <a:cs typeface="Times New Roman" pitchFamily="18" charset="0"/>
            </a:endParaRPr>
          </a:p>
          <a:p>
            <a:pPr>
              <a:buNone/>
            </a:pPr>
            <a:r>
              <a:rPr lang="uk-UA" sz="2900" b="1" dirty="0" smtClean="0">
                <a:solidFill>
                  <a:schemeClr val="tx1"/>
                </a:solidFill>
                <a:latin typeface="Times New Roman" pitchFamily="18" charset="0"/>
                <a:cs typeface="Times New Roman" pitchFamily="18" charset="0"/>
              </a:rPr>
              <a:t> </a:t>
            </a:r>
            <a:endParaRPr lang="ru-RU" sz="2900" dirty="0" smtClean="0">
              <a:solidFill>
                <a:schemeClr val="tx1"/>
              </a:solidFill>
              <a:latin typeface="Times New Roman" pitchFamily="18" charset="0"/>
              <a:cs typeface="Times New Roman" pitchFamily="18" charset="0"/>
            </a:endParaRPr>
          </a:p>
          <a:p>
            <a:pPr>
              <a:buNone/>
            </a:pPr>
            <a:r>
              <a:rPr lang="uk-UA" sz="2900" b="1" dirty="0" smtClean="0">
                <a:solidFill>
                  <a:schemeClr val="tx1"/>
                </a:solidFill>
                <a:latin typeface="Times New Roman" pitchFamily="18" charset="0"/>
                <a:cs typeface="Times New Roman" pitchFamily="18" charset="0"/>
              </a:rPr>
              <a:t> </a:t>
            </a:r>
            <a:endParaRPr lang="ru-RU" sz="2900" dirty="0" smtClean="0">
              <a:solidFill>
                <a:schemeClr val="tx1"/>
              </a:solidFill>
              <a:latin typeface="Times New Roman" pitchFamily="18" charset="0"/>
              <a:cs typeface="Times New Roman" pitchFamily="18" charset="0"/>
            </a:endParaRPr>
          </a:p>
          <a:p>
            <a:pPr lvl="0">
              <a:buNone/>
            </a:pPr>
            <a:r>
              <a:rPr lang="uk-UA" sz="2900" dirty="0" smtClean="0">
                <a:solidFill>
                  <a:schemeClr val="tx1"/>
                </a:solidFill>
                <a:latin typeface="Times New Roman" pitchFamily="18" charset="0"/>
                <a:cs typeface="Times New Roman" pitchFamily="18" charset="0"/>
              </a:rPr>
              <a:t>З часом  у підлітків із таких формується вороже ставлення до батьків, з</a:t>
            </a:r>
            <a:r>
              <a:rPr lang="ru-RU" sz="2900" dirty="0" smtClean="0">
                <a:solidFill>
                  <a:schemeClr val="tx1"/>
                </a:solidFill>
                <a:latin typeface="Times New Roman" pitchFamily="18" charset="0"/>
                <a:cs typeface="Times New Roman" pitchFamily="18" charset="0"/>
              </a:rPr>
              <a:t>’</a:t>
            </a:r>
            <a:r>
              <a:rPr lang="uk-UA" sz="2900" dirty="0" smtClean="0">
                <a:solidFill>
                  <a:schemeClr val="tx1"/>
                </a:solidFill>
                <a:latin typeface="Times New Roman" pitchFamily="18" charset="0"/>
                <a:cs typeface="Times New Roman" pitchFamily="18" charset="0"/>
              </a:rPr>
              <a:t>являються труднощі у спілкуванні з ровесниками, загалом оточенням, почуття недовіри до всіх людей.</a:t>
            </a:r>
            <a:endParaRPr lang="ru-RU" sz="2900" dirty="0" smtClean="0">
              <a:solidFill>
                <a:schemeClr val="tx1"/>
              </a:solidFill>
              <a:latin typeface="Times New Roman" pitchFamily="18" charset="0"/>
              <a:cs typeface="Times New Roman" pitchFamily="18" charset="0"/>
            </a:endParaRPr>
          </a:p>
          <a:p>
            <a:pPr>
              <a:buNone/>
            </a:pPr>
            <a:r>
              <a:rPr lang="uk-UA" sz="2900" b="1" dirty="0" smtClean="0">
                <a:solidFill>
                  <a:schemeClr val="tx1"/>
                </a:solidFill>
                <a:latin typeface="Times New Roman" pitchFamily="18" charset="0"/>
                <a:cs typeface="Times New Roman" pitchFamily="18" charset="0"/>
              </a:rPr>
              <a:t> </a:t>
            </a:r>
            <a:endParaRPr lang="ru-RU" sz="2900" dirty="0" smtClean="0">
              <a:solidFill>
                <a:schemeClr val="tx1"/>
              </a:solidFill>
              <a:latin typeface="Times New Roman" pitchFamily="18" charset="0"/>
              <a:cs typeface="Times New Roman" pitchFamily="18" charset="0"/>
            </a:endParaRPr>
          </a:p>
          <a:p>
            <a:pPr>
              <a:buNone/>
            </a:pPr>
            <a:r>
              <a:rPr lang="uk-UA" sz="2900" b="1" dirty="0" smtClean="0">
                <a:solidFill>
                  <a:schemeClr val="tx1"/>
                </a:solidFill>
                <a:latin typeface="Times New Roman" pitchFamily="18" charset="0"/>
                <a:cs typeface="Times New Roman" pitchFamily="18" charset="0"/>
              </a:rPr>
              <a:t> </a:t>
            </a:r>
            <a:endParaRPr lang="ru-RU" sz="2900" dirty="0" smtClean="0">
              <a:solidFill>
                <a:schemeClr val="tx1"/>
              </a:solidFill>
              <a:latin typeface="Times New Roman" pitchFamily="18" charset="0"/>
              <a:cs typeface="Times New Roman" pitchFamily="18" charset="0"/>
            </a:endParaRPr>
          </a:p>
          <a:p>
            <a:endParaRPr lang="ru-RU" dirty="0"/>
          </a:p>
        </p:txBody>
      </p:sp>
      <p:pic>
        <p:nvPicPr>
          <p:cNvPr id="7170" name="Picture 2" descr="E:\Documents and Settings\Администратор\Рабочий стол\Тренінг\dult.jpeg"/>
          <p:cNvPicPr>
            <a:picLocks noGrp="1" noChangeAspect="1" noChangeArrowheads="1"/>
          </p:cNvPicPr>
          <p:nvPr>
            <p:ph sz="half" idx="2"/>
          </p:nvPr>
        </p:nvPicPr>
        <p:blipFill>
          <a:blip r:embed="rId2" cstate="print"/>
          <a:srcRect/>
          <a:stretch>
            <a:fillRect/>
          </a:stretch>
        </p:blipFill>
        <p:spPr bwMode="auto">
          <a:xfrm>
            <a:off x="4633419" y="1623274"/>
            <a:ext cx="4081985" cy="34488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wedge">
                                      <p:cBhvr>
                                        <p:cTn id="7" dur="2000"/>
                                        <p:tgtEl>
                                          <p:spTgt spid="717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linds(horizont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linds(horizont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blinds(horizontal)">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blinds(horizontal)">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blinds(horizontal)">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blinds(horizontal)">
                                      <p:cBhvr>
                                        <p:cTn id="42" dur="500"/>
                                        <p:tgtEl>
                                          <p:spTgt spid="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blinds(horizontal)">
                                      <p:cBhvr>
                                        <p:cTn id="47" dur="500"/>
                                        <p:tgtEl>
                                          <p:spTgt spid="3">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3">
                                            <p:txEl>
                                              <p:pRg st="8" end="8"/>
                                            </p:txEl>
                                          </p:spTgt>
                                        </p:tgtEl>
                                        <p:attrNameLst>
                                          <p:attrName>style.visibility</p:attrName>
                                        </p:attrNameLst>
                                      </p:cBhvr>
                                      <p:to>
                                        <p:strVal val="visible"/>
                                      </p:to>
                                    </p:set>
                                    <p:animEffect transition="in" filter="blinds(horizontal)">
                                      <p:cBhvr>
                                        <p:cTn id="52" dur="500"/>
                                        <p:tgtEl>
                                          <p:spTgt spid="3">
                                            <p:txEl>
                                              <p:pRg st="8" end="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3">
                                            <p:txEl>
                                              <p:pRg st="9" end="9"/>
                                            </p:txEl>
                                          </p:spTgt>
                                        </p:tgtEl>
                                        <p:attrNameLst>
                                          <p:attrName>style.visibility</p:attrName>
                                        </p:attrNameLst>
                                      </p:cBhvr>
                                      <p:to>
                                        <p:strVal val="visible"/>
                                      </p:to>
                                    </p:set>
                                    <p:animEffect transition="in" filter="blinds(horizontal)">
                                      <p:cBhvr>
                                        <p:cTn id="57" dur="500"/>
                                        <p:tgtEl>
                                          <p:spTgt spid="3">
                                            <p:txEl>
                                              <p:pRg st="9" end="9"/>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3">
                                            <p:txEl>
                                              <p:pRg st="10" end="10"/>
                                            </p:txEl>
                                          </p:spTgt>
                                        </p:tgtEl>
                                        <p:attrNameLst>
                                          <p:attrName>style.visibility</p:attrName>
                                        </p:attrNameLst>
                                      </p:cBhvr>
                                      <p:to>
                                        <p:strVal val="visible"/>
                                      </p:to>
                                    </p:set>
                                    <p:animEffect transition="in" filter="blinds(horizontal)">
                                      <p:cBhvr>
                                        <p:cTn id="62"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half" idx="1"/>
          </p:nvPr>
        </p:nvSpPr>
        <p:spPr/>
        <p:txBody>
          <a:bodyPr>
            <a:normAutofit/>
          </a:bodyPr>
          <a:lstStyle/>
          <a:p>
            <a:pPr>
              <a:buNone/>
            </a:pPr>
            <a:r>
              <a:rPr lang="en-US" b="1" dirty="0" smtClean="0"/>
              <a:t> </a:t>
            </a:r>
            <a:endParaRPr lang="ru-RU" dirty="0" smtClean="0"/>
          </a:p>
          <a:p>
            <a:pPr>
              <a:buNone/>
            </a:pPr>
            <a:r>
              <a:rPr lang="uk-UA" sz="1800" b="1" dirty="0" smtClean="0">
                <a:solidFill>
                  <a:schemeClr val="tx1"/>
                </a:solidFill>
                <a:latin typeface="Times New Roman" pitchFamily="18" charset="0"/>
                <a:cs typeface="Times New Roman" pitchFamily="18" charset="0"/>
              </a:rPr>
              <a:t>ХАРАКТЕРИСТИКА СІМ</a:t>
            </a:r>
            <a:r>
              <a:rPr lang="en-US" sz="1800" b="1" dirty="0" smtClean="0">
                <a:solidFill>
                  <a:schemeClr val="tx1"/>
                </a:solidFill>
                <a:latin typeface="Times New Roman" pitchFamily="18" charset="0"/>
                <a:cs typeface="Times New Roman" pitchFamily="18" charset="0"/>
              </a:rPr>
              <a:t>’</a:t>
            </a:r>
            <a:r>
              <a:rPr lang="uk-UA" sz="1800" b="1" dirty="0" smtClean="0">
                <a:solidFill>
                  <a:schemeClr val="tx1"/>
                </a:solidFill>
                <a:latin typeface="Times New Roman" pitchFamily="18" charset="0"/>
                <a:cs typeface="Times New Roman" pitchFamily="18" charset="0"/>
              </a:rPr>
              <a:t>Ї №5</a:t>
            </a:r>
            <a:endParaRPr lang="ru-RU" sz="1800" dirty="0" smtClean="0">
              <a:solidFill>
                <a:schemeClr val="tx1"/>
              </a:solidFill>
              <a:latin typeface="Times New Roman" pitchFamily="18" charset="0"/>
              <a:cs typeface="Times New Roman" pitchFamily="18" charset="0"/>
            </a:endParaRPr>
          </a:p>
          <a:p>
            <a:pPr lvl="0">
              <a:buNone/>
            </a:pPr>
            <a:r>
              <a:rPr lang="uk-UA" sz="1900" dirty="0" smtClean="0">
                <a:solidFill>
                  <a:schemeClr val="tx1"/>
                </a:solidFill>
                <a:latin typeface="Times New Roman" pitchFamily="18" charset="0"/>
                <a:cs typeface="Times New Roman" pitchFamily="18" charset="0"/>
              </a:rPr>
              <a:t>		Сім</a:t>
            </a:r>
            <a:r>
              <a:rPr lang="en-US" sz="1900" dirty="0" smtClean="0">
                <a:solidFill>
                  <a:schemeClr val="tx1"/>
                </a:solidFill>
                <a:latin typeface="Times New Roman" pitchFamily="18" charset="0"/>
                <a:cs typeface="Times New Roman" pitchFamily="18" charset="0"/>
              </a:rPr>
              <a:t>’</a:t>
            </a:r>
            <a:r>
              <a:rPr lang="uk-UA" sz="1900" dirty="0" smtClean="0">
                <a:solidFill>
                  <a:schemeClr val="tx1"/>
                </a:solidFill>
                <a:latin typeface="Times New Roman" pitchFamily="18" charset="0"/>
                <a:cs typeface="Times New Roman" pitchFamily="18" charset="0"/>
              </a:rPr>
              <a:t>я, у якої стосунки між батьками і дітьми мають агресивний характер, оскільки атмосфера завжди напружена і антисоціальна.</a:t>
            </a:r>
            <a:endParaRPr lang="ru-RU" sz="1900" dirty="0" smtClean="0">
              <a:solidFill>
                <a:schemeClr val="tx1"/>
              </a:solidFill>
              <a:latin typeface="Times New Roman" pitchFamily="18" charset="0"/>
              <a:cs typeface="Times New Roman" pitchFamily="18" charset="0"/>
            </a:endParaRPr>
          </a:p>
          <a:p>
            <a:pPr lvl="0">
              <a:buNone/>
            </a:pPr>
            <a:r>
              <a:rPr lang="uk-UA" sz="1900" dirty="0" smtClean="0">
                <a:solidFill>
                  <a:schemeClr val="tx1"/>
                </a:solidFill>
                <a:latin typeface="Times New Roman" pitchFamily="18" charset="0"/>
                <a:cs typeface="Times New Roman" pitchFamily="18" charset="0"/>
              </a:rPr>
              <a:t>		Зазвичай у таких сім</a:t>
            </a:r>
            <a:r>
              <a:rPr lang="ru-RU" sz="1900" dirty="0" smtClean="0">
                <a:solidFill>
                  <a:schemeClr val="tx1"/>
                </a:solidFill>
                <a:latin typeface="Times New Roman" pitchFamily="18" charset="0"/>
                <a:cs typeface="Times New Roman" pitchFamily="18" charset="0"/>
              </a:rPr>
              <a:t>’</a:t>
            </a:r>
            <a:r>
              <a:rPr lang="uk-UA" sz="1900" dirty="0" err="1" smtClean="0">
                <a:solidFill>
                  <a:schemeClr val="tx1"/>
                </a:solidFill>
                <a:latin typeface="Times New Roman" pitchFamily="18" charset="0"/>
                <a:cs typeface="Times New Roman" pitchFamily="18" charset="0"/>
              </a:rPr>
              <a:t>ях</a:t>
            </a:r>
            <a:r>
              <a:rPr lang="uk-UA" sz="1900" dirty="0" smtClean="0">
                <a:solidFill>
                  <a:schemeClr val="tx1"/>
                </a:solidFill>
                <a:latin typeface="Times New Roman" pitchFamily="18" charset="0"/>
                <a:cs typeface="Times New Roman" pitchFamily="18" charset="0"/>
              </a:rPr>
              <a:t> один або обидва батьки страждають на алкоголізм, що позначається на підлітках і стає причиною багатьох їхніх злочинів.</a:t>
            </a:r>
            <a:endParaRPr lang="ru-RU" sz="1900" dirty="0" smtClean="0">
              <a:solidFill>
                <a:schemeClr val="tx1"/>
              </a:solidFill>
              <a:latin typeface="Times New Roman" pitchFamily="18" charset="0"/>
              <a:cs typeface="Times New Roman" pitchFamily="18" charset="0"/>
            </a:endParaRPr>
          </a:p>
          <a:p>
            <a:endParaRPr lang="ru-RU" dirty="0"/>
          </a:p>
        </p:txBody>
      </p:sp>
      <p:pic>
        <p:nvPicPr>
          <p:cNvPr id="6146" name="Picture 2" descr="E:\Documents and Settings\Администратор\Рабочий стол\Тренінг\dault.jpeg"/>
          <p:cNvPicPr>
            <a:picLocks noGrp="1" noChangeAspect="1" noChangeArrowheads="1"/>
          </p:cNvPicPr>
          <p:nvPr>
            <p:ph sz="half" idx="2"/>
          </p:nvPr>
        </p:nvPicPr>
        <p:blipFill>
          <a:blip r:embed="rId2" cstate="print"/>
          <a:srcRect/>
          <a:stretch>
            <a:fillRect/>
          </a:stretch>
        </p:blipFill>
        <p:spPr bwMode="auto">
          <a:xfrm>
            <a:off x="4857752" y="1857364"/>
            <a:ext cx="4000528" cy="400052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wedge">
                                      <p:cBhvr>
                                        <p:cTn id="7" dur="2000"/>
                                        <p:tgtEl>
                                          <p:spTgt spid="614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linds(horizont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linds(horizont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blinds(horizontal)">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304800" y="857232"/>
            <a:ext cx="4191000" cy="5467368"/>
          </a:xfrm>
        </p:spPr>
        <p:txBody>
          <a:bodyPr>
            <a:normAutofit fontScale="55000" lnSpcReduction="20000"/>
          </a:bodyPr>
          <a:lstStyle/>
          <a:p>
            <a:pPr>
              <a:buNone/>
            </a:pPr>
            <a:r>
              <a:rPr lang="en-US" sz="3600" b="1" dirty="0" smtClean="0">
                <a:solidFill>
                  <a:schemeClr val="tx1"/>
                </a:solidFill>
                <a:latin typeface="Times New Roman" pitchFamily="18" charset="0"/>
                <a:cs typeface="Times New Roman" pitchFamily="18" charset="0"/>
              </a:rPr>
              <a:t>V</a:t>
            </a:r>
            <a:r>
              <a:rPr lang="uk-UA" sz="3600" b="1" dirty="0" smtClean="0">
                <a:solidFill>
                  <a:schemeClr val="tx1"/>
                </a:solidFill>
                <a:latin typeface="Times New Roman" pitchFamily="18" charset="0"/>
                <a:cs typeface="Times New Roman" pitchFamily="18" charset="0"/>
              </a:rPr>
              <a:t>ІІ. Сходинки розуміння</a:t>
            </a:r>
            <a:endParaRPr lang="en-US" sz="3600" b="1" dirty="0" smtClean="0">
              <a:solidFill>
                <a:schemeClr val="tx1"/>
              </a:solidFill>
              <a:latin typeface="Times New Roman" pitchFamily="18" charset="0"/>
              <a:cs typeface="Times New Roman" pitchFamily="18" charset="0"/>
            </a:endParaRPr>
          </a:p>
          <a:p>
            <a:pPr>
              <a:buNone/>
            </a:pPr>
            <a:endParaRPr lang="en-US" dirty="0" smtClean="0">
              <a:solidFill>
                <a:schemeClr val="tx1"/>
              </a:solidFill>
            </a:endParaRPr>
          </a:p>
          <a:p>
            <a:pPr>
              <a:buNone/>
            </a:pPr>
            <a:r>
              <a:rPr lang="uk-UA" dirty="0" smtClean="0">
                <a:solidFill>
                  <a:schemeClr val="tx1"/>
                </a:solidFill>
                <a:latin typeface="Times New Roman" pitchFamily="18" charset="0"/>
                <a:cs typeface="Times New Roman" pitchFamily="18" charset="0"/>
              </a:rPr>
              <a:t>Педагог </a:t>
            </a:r>
            <a:r>
              <a:rPr lang="uk-UA" dirty="0" smtClean="0">
                <a:solidFill>
                  <a:schemeClr val="tx1"/>
                </a:solidFill>
                <a:latin typeface="Times New Roman" pitchFamily="18" charset="0"/>
                <a:cs typeface="Times New Roman" pitchFamily="18" charset="0"/>
              </a:rPr>
              <a:t>тренер: Результати соціологічних та економічних досліджень свідчать, що економічна та духовна кризи суспільства зумовлює небезпечну тенденцію до збільшення кількості сімей останніх типів, сімей, у яких постійно виникають конфлікти. У таких сім’ях дорослі не завжди вміють встановлювати довірливі взаємини з дітьми, а діти, раптом розучуються </a:t>
            </a:r>
            <a:r>
              <a:rPr lang="uk-UA" dirty="0" err="1" smtClean="0">
                <a:solidFill>
                  <a:schemeClr val="tx1"/>
                </a:solidFill>
                <a:latin typeface="Times New Roman" pitchFamily="18" charset="0"/>
                <a:cs typeface="Times New Roman" pitchFamily="18" charset="0"/>
              </a:rPr>
              <a:t>адаптовуватись</a:t>
            </a:r>
            <a:r>
              <a:rPr lang="uk-UA" dirty="0" smtClean="0">
                <a:solidFill>
                  <a:schemeClr val="tx1"/>
                </a:solidFill>
                <a:latin typeface="Times New Roman" pitchFamily="18" charset="0"/>
                <a:cs typeface="Times New Roman" pitchFamily="18" charset="0"/>
              </a:rPr>
              <a:t> до такої сімейної атмосфери.</a:t>
            </a:r>
          </a:p>
          <a:p>
            <a:pPr>
              <a:buNone/>
            </a:pPr>
            <a:r>
              <a:rPr lang="uk-UA" dirty="0" smtClean="0">
                <a:solidFill>
                  <a:schemeClr val="tx1"/>
                </a:solidFill>
                <a:latin typeface="Times New Roman" pitchFamily="18" charset="0"/>
                <a:cs typeface="Times New Roman" pitchFamily="18" charset="0"/>
              </a:rPr>
              <a:t>	Якою ж повинна бути тактика класного керівника стосунках з такими дітьми та їх батьками.</a:t>
            </a:r>
          </a:p>
          <a:p>
            <a:pPr>
              <a:buNone/>
            </a:pPr>
            <a:r>
              <a:rPr lang="uk-UA" dirty="0" smtClean="0">
                <a:solidFill>
                  <a:schemeClr val="tx1"/>
                </a:solidFill>
                <a:latin typeface="Times New Roman" pitchFamily="18" charset="0"/>
                <a:cs typeface="Times New Roman" pitchFamily="18" charset="0"/>
              </a:rPr>
              <a:t>Зараз ми спробуємо вирішити таку проблему.</a:t>
            </a:r>
          </a:p>
          <a:p>
            <a:pPr>
              <a:buNone/>
            </a:pPr>
            <a:r>
              <a:rPr lang="uk-UA" b="1" dirty="0" smtClean="0">
                <a:solidFill>
                  <a:schemeClr val="tx1"/>
                </a:solidFill>
                <a:latin typeface="Times New Roman" pitchFamily="18" charset="0"/>
                <a:cs typeface="Times New Roman" pitchFamily="18" charset="0"/>
              </a:rPr>
              <a:t> </a:t>
            </a:r>
            <a:endParaRPr lang="uk-UA" dirty="0" smtClean="0">
              <a:solidFill>
                <a:schemeClr val="tx1"/>
              </a:solidFill>
              <a:latin typeface="Times New Roman" pitchFamily="18" charset="0"/>
              <a:cs typeface="Times New Roman" pitchFamily="18" charset="0"/>
            </a:endParaRPr>
          </a:p>
          <a:p>
            <a:pPr>
              <a:buNone/>
            </a:pPr>
            <a:r>
              <a:rPr lang="uk-UA" dirty="0" smtClean="0">
                <a:solidFill>
                  <a:schemeClr val="tx1"/>
                </a:solidFill>
                <a:latin typeface="Times New Roman" pitchFamily="18" charset="0"/>
                <a:cs typeface="Times New Roman" pitchFamily="18" charset="0"/>
              </a:rPr>
              <a:t>Педагог-тренер пропонує лідеру кожної групи вибрати картку із завданням .</a:t>
            </a:r>
          </a:p>
          <a:p>
            <a:pPr>
              <a:buNone/>
            </a:pPr>
            <a:r>
              <a:rPr lang="uk-UA" dirty="0" smtClean="0">
                <a:solidFill>
                  <a:schemeClr val="tx1"/>
                </a:solidFill>
                <a:latin typeface="Times New Roman" pitchFamily="18" charset="0"/>
                <a:cs typeface="Times New Roman" pitchFamily="18" charset="0"/>
              </a:rPr>
              <a:t>Завдання:</a:t>
            </a:r>
          </a:p>
          <a:p>
            <a:pPr lvl="0">
              <a:buNone/>
            </a:pPr>
            <a:r>
              <a:rPr lang="uk-UA" dirty="0" smtClean="0">
                <a:solidFill>
                  <a:schemeClr val="tx1"/>
                </a:solidFill>
                <a:latin typeface="Times New Roman" pitchFamily="18" charset="0"/>
                <a:cs typeface="Times New Roman" pitchFamily="18" charset="0"/>
              </a:rPr>
              <a:t>Відповідно до обраного типу конфлікту між батьками і дітьми змоделювати життєву ситуацію.</a:t>
            </a:r>
          </a:p>
          <a:p>
            <a:pPr lvl="0">
              <a:buNone/>
            </a:pPr>
            <a:r>
              <a:rPr lang="uk-UA" dirty="0" smtClean="0">
                <a:solidFill>
                  <a:schemeClr val="tx1"/>
                </a:solidFill>
                <a:latin typeface="Times New Roman" pitchFamily="18" charset="0"/>
                <a:cs typeface="Times New Roman" pitchFamily="18" charset="0"/>
              </a:rPr>
              <a:t>Вказати дії класного керівника у вирішенні даного конфлікту.</a:t>
            </a:r>
          </a:p>
          <a:p>
            <a:endParaRPr lang="uk-UA" dirty="0">
              <a:solidFill>
                <a:schemeClr val="tx1"/>
              </a:solidFill>
            </a:endParaRPr>
          </a:p>
        </p:txBody>
      </p:sp>
      <p:pic>
        <p:nvPicPr>
          <p:cNvPr id="3074" name="Picture 2"/>
          <p:cNvPicPr>
            <a:picLocks noGrp="1" noChangeAspect="1" noChangeArrowheads="1"/>
          </p:cNvPicPr>
          <p:nvPr>
            <p:ph sz="half" idx="2"/>
          </p:nvPr>
        </p:nvPicPr>
        <p:blipFill>
          <a:blip r:embed="rId2" cstate="print"/>
          <a:srcRect/>
          <a:stretch>
            <a:fillRect/>
          </a:stretch>
        </p:blipFill>
        <p:spPr bwMode="auto">
          <a:xfrm>
            <a:off x="5143504" y="1428736"/>
            <a:ext cx="3223388" cy="4654089"/>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checkerboard(across)">
                                      <p:cBhvr>
                                        <p:cTn id="7" dur="5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 calcmode="lin" valueType="num">
                                      <p:cBhvr additive="base">
                                        <p:cTn id="1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 calcmode="lin" valueType="num">
                                      <p:cBhvr additive="base">
                                        <p:cTn id="24"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 calcmode="lin" valueType="num">
                                      <p:cBhvr additive="base">
                                        <p:cTn id="30"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 calcmode="lin" valueType="num">
                                      <p:cBhvr additive="base">
                                        <p:cTn id="36"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 calcmode="lin" valueType="num">
                                      <p:cBhvr additive="base">
                                        <p:cTn id="42"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3">
                                            <p:txEl>
                                              <p:pRg st="7" end="7"/>
                                            </p:txEl>
                                          </p:spTgt>
                                        </p:tgtEl>
                                        <p:attrNameLst>
                                          <p:attrName>style.visibility</p:attrName>
                                        </p:attrNameLst>
                                      </p:cBhvr>
                                      <p:to>
                                        <p:strVal val="visible"/>
                                      </p:to>
                                    </p:set>
                                    <p:anim calcmode="lin" valueType="num">
                                      <p:cBhvr additive="base">
                                        <p:cTn id="48"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3">
                                            <p:txEl>
                                              <p:pRg st="8" end="8"/>
                                            </p:txEl>
                                          </p:spTgt>
                                        </p:tgtEl>
                                        <p:attrNameLst>
                                          <p:attrName>style.visibility</p:attrName>
                                        </p:attrNameLst>
                                      </p:cBhvr>
                                      <p:to>
                                        <p:strVal val="visible"/>
                                      </p:to>
                                    </p:set>
                                    <p:anim calcmode="lin" valueType="num">
                                      <p:cBhvr additive="base">
                                        <p:cTn id="54"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3">
                                            <p:txEl>
                                              <p:pRg st="9" end="9"/>
                                            </p:txEl>
                                          </p:spTgt>
                                        </p:tgtEl>
                                        <p:attrNameLst>
                                          <p:attrName>style.visibility</p:attrName>
                                        </p:attrNameLst>
                                      </p:cBhvr>
                                      <p:to>
                                        <p:strVal val="visible"/>
                                      </p:to>
                                    </p:set>
                                    <p:anim calcmode="lin" valueType="num">
                                      <p:cBhvr additive="base">
                                        <p:cTn id="60"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uk-UA" sz="2800" b="1" dirty="0" smtClean="0">
                <a:solidFill>
                  <a:schemeClr val="tx1"/>
                </a:solidFill>
                <a:latin typeface="Times New Roman" pitchFamily="18" charset="0"/>
                <a:cs typeface="Times New Roman" pitchFamily="18" charset="0"/>
              </a:rPr>
              <a:t>Типи конфліктів</a:t>
            </a:r>
            <a:endParaRPr lang="uk-UA" sz="2800" b="1" dirty="0">
              <a:solidFill>
                <a:schemeClr val="tx1"/>
              </a:solidFill>
              <a:latin typeface="Times New Roman" pitchFamily="18" charset="0"/>
              <a:cs typeface="Times New Roman" pitchFamily="18" charset="0"/>
            </a:endParaRPr>
          </a:p>
        </p:txBody>
      </p:sp>
      <p:sp>
        <p:nvSpPr>
          <p:cNvPr id="3" name="Содержимое 2"/>
          <p:cNvSpPr>
            <a:spLocks noGrp="1"/>
          </p:cNvSpPr>
          <p:nvPr>
            <p:ph sz="half" idx="1"/>
          </p:nvPr>
        </p:nvSpPr>
        <p:spPr>
          <a:xfrm>
            <a:off x="500034" y="1600200"/>
            <a:ext cx="4500594" cy="4724400"/>
          </a:xfrm>
        </p:spPr>
        <p:txBody>
          <a:bodyPr>
            <a:normAutofit fontScale="47500" lnSpcReduction="20000"/>
          </a:bodyPr>
          <a:lstStyle/>
          <a:p>
            <a:pPr>
              <a:buNone/>
            </a:pPr>
            <a:r>
              <a:rPr lang="uk-UA" sz="3800" b="1" dirty="0" smtClean="0">
                <a:solidFill>
                  <a:schemeClr val="tx1"/>
                </a:solidFill>
              </a:rPr>
              <a:t>Перший тип:</a:t>
            </a:r>
            <a:r>
              <a:rPr lang="uk-UA" sz="3800" dirty="0" smtClean="0">
                <a:solidFill>
                  <a:schemeClr val="tx1"/>
                </a:solidFill>
              </a:rPr>
              <a:t> </a:t>
            </a:r>
            <a:r>
              <a:rPr lang="uk-UA" sz="3800" b="1" i="1" dirty="0" smtClean="0">
                <a:solidFill>
                  <a:schemeClr val="tx1"/>
                </a:solidFill>
              </a:rPr>
              <a:t>« Конфлікт нестійкого батьківського </a:t>
            </a:r>
            <a:r>
              <a:rPr lang="uk-UA" sz="3800" b="1" i="1" dirty="0" smtClean="0">
                <a:solidFill>
                  <a:schemeClr val="tx1"/>
                </a:solidFill>
                <a:latin typeface="Times New Roman" pitchFamily="18" charset="0"/>
                <a:cs typeface="Times New Roman" pitchFamily="18" charset="0"/>
              </a:rPr>
              <a:t>сприйняття».</a:t>
            </a:r>
            <a:endParaRPr lang="uk-UA" sz="3800" dirty="0" smtClean="0">
              <a:solidFill>
                <a:schemeClr val="tx1"/>
              </a:solidFill>
              <a:latin typeface="Times New Roman" pitchFamily="18" charset="0"/>
              <a:cs typeface="Times New Roman" pitchFamily="18" charset="0"/>
            </a:endParaRPr>
          </a:p>
          <a:p>
            <a:pPr>
              <a:buNone/>
            </a:pPr>
            <a:r>
              <a:rPr lang="uk-UA" dirty="0" smtClean="0">
                <a:solidFill>
                  <a:schemeClr val="tx1"/>
                </a:solidFill>
                <a:latin typeface="Times New Roman" pitchFamily="18" charset="0"/>
                <a:cs typeface="Times New Roman" pitchFamily="18" charset="0"/>
              </a:rPr>
              <a:t>На думку психологів, причиною конфліктів між батьками та дітьми часто виступає так зване «нестійке батьківське сприйняття».</a:t>
            </a:r>
          </a:p>
          <a:p>
            <a:pPr>
              <a:buNone/>
            </a:pPr>
            <a:r>
              <a:rPr lang="uk-UA" dirty="0" smtClean="0">
                <a:solidFill>
                  <a:schemeClr val="tx1"/>
                </a:solidFill>
                <a:latin typeface="Times New Roman" pitchFamily="18" charset="0"/>
                <a:cs typeface="Times New Roman" pitchFamily="18" charset="0"/>
              </a:rPr>
              <a:t> 	Суть його полягає в неадекватному оцінюванні батьками позитивних та негативних якостей підлітка. Зазвичай « нестійке батьківське сприйняття» формується як реакція на складну поведінку дитини, зумовлену перехідним віком. Така поведінка проявляється у:</a:t>
            </a:r>
          </a:p>
          <a:p>
            <a:pPr lvl="0">
              <a:buFont typeface="Wingdings" pitchFamily="2" charset="2"/>
              <a:buChar char="Ø"/>
            </a:pPr>
            <a:r>
              <a:rPr lang="uk-UA" dirty="0" smtClean="0">
                <a:solidFill>
                  <a:schemeClr val="tx1"/>
                </a:solidFill>
                <a:latin typeface="Times New Roman" pitchFamily="18" charset="0"/>
                <a:cs typeface="Times New Roman" pitchFamily="18" charset="0"/>
              </a:rPr>
              <a:t>Нестабільному статусі підлітка в сім’ї та суспільстві( він критикує, вимагає поваги, як дорослий, і , водночас пустує, грається, шкодить як дитина;</a:t>
            </a:r>
          </a:p>
          <a:p>
            <a:pPr lvl="0">
              <a:buFont typeface="Wingdings" pitchFamily="2" charset="2"/>
              <a:buChar char="Ø"/>
            </a:pPr>
            <a:r>
              <a:rPr lang="uk-UA" dirty="0" smtClean="0">
                <a:solidFill>
                  <a:schemeClr val="tx1"/>
                </a:solidFill>
                <a:latin typeface="Times New Roman" pitchFamily="18" charset="0"/>
                <a:cs typeface="Times New Roman" pitchFamily="18" charset="0"/>
              </a:rPr>
              <a:t>Демонструванні ним негативних рис( незібраності, нестриманості, непосидючості, впертості);</a:t>
            </a:r>
          </a:p>
          <a:p>
            <a:pPr lvl="0">
              <a:buFont typeface="Wingdings" pitchFamily="2" charset="2"/>
              <a:buChar char="Ø"/>
            </a:pPr>
            <a:r>
              <a:rPr lang="uk-UA" dirty="0" smtClean="0">
                <a:solidFill>
                  <a:schemeClr val="tx1"/>
                </a:solidFill>
                <a:latin typeface="Times New Roman" pitchFamily="18" charset="0"/>
                <a:cs typeface="Times New Roman" pitchFamily="18" charset="0"/>
              </a:rPr>
              <a:t>Непривабливому зовнішньому вигляді( незвичній манері одягатися, своєрідній зачісці, макіяжі…);.</a:t>
            </a:r>
          </a:p>
          <a:p>
            <a:pPr>
              <a:buNone/>
            </a:pPr>
            <a:r>
              <a:rPr lang="uk-UA" dirty="0" smtClean="0">
                <a:solidFill>
                  <a:schemeClr val="tx1"/>
                </a:solidFill>
                <a:latin typeface="Times New Roman" pitchFamily="18" charset="0"/>
                <a:cs typeface="Times New Roman" pitchFamily="18" charset="0"/>
              </a:rPr>
              <a:t>Внаслідок цього позитивні якості дитини батьками недооцінюються: останні звертають увагу лише на демонстрацію нею своєї недосконалості. </a:t>
            </a:r>
          </a:p>
          <a:p>
            <a:pPr>
              <a:buNone/>
            </a:pPr>
            <a:r>
              <a:rPr lang="uk-UA" dirty="0" smtClean="0">
                <a:solidFill>
                  <a:schemeClr val="tx1"/>
                </a:solidFill>
                <a:latin typeface="Times New Roman" pitchFamily="18" charset="0"/>
                <a:cs typeface="Times New Roman" pitchFamily="18" charset="0"/>
              </a:rPr>
              <a:t>Особливо гостро нестійке  батьківське сприйняття проявляється , коли в сім</a:t>
            </a:r>
            <a:r>
              <a:rPr lang="ru-RU" dirty="0" smtClean="0">
                <a:solidFill>
                  <a:schemeClr val="tx1"/>
                </a:solidFill>
                <a:latin typeface="Times New Roman" pitchFamily="18" charset="0"/>
                <a:cs typeface="Times New Roman" pitchFamily="18" charset="0"/>
              </a:rPr>
              <a:t>’</a:t>
            </a:r>
            <a:r>
              <a:rPr lang="uk-UA" dirty="0" smtClean="0">
                <a:solidFill>
                  <a:schemeClr val="tx1"/>
                </a:solidFill>
                <a:latin typeface="Times New Roman" pitchFamily="18" charset="0"/>
                <a:cs typeface="Times New Roman" pitchFamily="18" charset="0"/>
              </a:rPr>
              <a:t>ї є молодша дитина – слухняна і старанна.</a:t>
            </a:r>
          </a:p>
          <a:p>
            <a:pPr>
              <a:buNone/>
            </a:pPr>
            <a:r>
              <a:rPr lang="uk-UA" dirty="0" smtClean="0">
                <a:solidFill>
                  <a:schemeClr val="tx1"/>
                </a:solidFill>
                <a:latin typeface="Times New Roman" pitchFamily="18" charset="0"/>
                <a:cs typeface="Times New Roman" pitchFamily="18" charset="0"/>
              </a:rPr>
              <a:t> </a:t>
            </a:r>
          </a:p>
          <a:p>
            <a:pPr>
              <a:buNone/>
            </a:pPr>
            <a:r>
              <a:rPr lang="uk-UA" dirty="0" smtClean="0"/>
              <a:t> </a:t>
            </a:r>
          </a:p>
          <a:p>
            <a:endParaRPr lang="uk-UA" dirty="0"/>
          </a:p>
        </p:txBody>
      </p:sp>
      <p:pic>
        <p:nvPicPr>
          <p:cNvPr id="4098" name="Picture 2"/>
          <p:cNvPicPr>
            <a:picLocks noGrp="1" noChangeAspect="1" noChangeArrowheads="1"/>
          </p:cNvPicPr>
          <p:nvPr>
            <p:ph sz="half" idx="2"/>
          </p:nvPr>
        </p:nvPicPr>
        <p:blipFill>
          <a:blip r:embed="rId2" cstate="print"/>
          <a:srcRect/>
          <a:stretch>
            <a:fillRect/>
          </a:stretch>
        </p:blipFill>
        <p:spPr bwMode="auto">
          <a:xfrm>
            <a:off x="5153808" y="2285992"/>
            <a:ext cx="3714776" cy="2786082"/>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0" presetClass="entr" presetSubtype="0" fill="hold" nodeType="clickEffect">
                                  <p:stCondLst>
                                    <p:cond delay="0"/>
                                  </p:stCondLst>
                                  <p:childTnLst>
                                    <p:set>
                                      <p:cBhvr>
                                        <p:cTn id="12" dur="1" fill="hold">
                                          <p:stCondLst>
                                            <p:cond delay="0"/>
                                          </p:stCondLst>
                                        </p:cTn>
                                        <p:tgtEl>
                                          <p:spTgt spid="4098"/>
                                        </p:tgtEl>
                                        <p:attrNameLst>
                                          <p:attrName>style.visibility</p:attrName>
                                        </p:attrNameLst>
                                      </p:cBhvr>
                                      <p:to>
                                        <p:strVal val="visible"/>
                                      </p:to>
                                    </p:set>
                                    <p:animEffect transition="in" filter="wedge">
                                      <p:cBhvr>
                                        <p:cTn id="13" dur="2000"/>
                                        <p:tgtEl>
                                          <p:spTgt spid="4098"/>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blinds(horizontal)">
                                      <p:cBhvr>
                                        <p:cTn id="18" dur="5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blinds(horizontal)">
                                      <p:cBhvr>
                                        <p:cTn id="23" dur="5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blinds(horizontal)">
                                      <p:cBhvr>
                                        <p:cTn id="28" dur="500"/>
                                        <p:tgtEl>
                                          <p:spTgt spid="3">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blinds(horizontal)">
                                      <p:cBhvr>
                                        <p:cTn id="33" dur="500"/>
                                        <p:tgtEl>
                                          <p:spTgt spid="3">
                                            <p:txEl>
                                              <p:pRg st="3" end="3"/>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3">
                                            <p:txEl>
                                              <p:pRg st="4" end="4"/>
                                            </p:txEl>
                                          </p:spTgt>
                                        </p:tgtEl>
                                        <p:attrNameLst>
                                          <p:attrName>style.visibility</p:attrName>
                                        </p:attrNameLst>
                                      </p:cBhvr>
                                      <p:to>
                                        <p:strVal val="visible"/>
                                      </p:to>
                                    </p:set>
                                    <p:animEffect transition="in" filter="blinds(horizontal)">
                                      <p:cBhvr>
                                        <p:cTn id="38" dur="500"/>
                                        <p:tgtEl>
                                          <p:spTgt spid="3">
                                            <p:txEl>
                                              <p:pRg st="4" end="4"/>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grpId="0"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Effect transition="in" filter="blinds(horizontal)">
                                      <p:cBhvr>
                                        <p:cTn id="43" dur="500"/>
                                        <p:tgtEl>
                                          <p:spTgt spid="3">
                                            <p:txEl>
                                              <p:pRg st="5" end="5"/>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3" presetClass="entr" presetSubtype="10" fill="hold" grpId="0" nodeType="clickEffect">
                                  <p:stCondLst>
                                    <p:cond delay="0"/>
                                  </p:stCondLst>
                                  <p:childTnLst>
                                    <p:set>
                                      <p:cBhvr>
                                        <p:cTn id="47" dur="1" fill="hold">
                                          <p:stCondLst>
                                            <p:cond delay="0"/>
                                          </p:stCondLst>
                                        </p:cTn>
                                        <p:tgtEl>
                                          <p:spTgt spid="3">
                                            <p:txEl>
                                              <p:pRg st="6" end="6"/>
                                            </p:txEl>
                                          </p:spTgt>
                                        </p:tgtEl>
                                        <p:attrNameLst>
                                          <p:attrName>style.visibility</p:attrName>
                                        </p:attrNameLst>
                                      </p:cBhvr>
                                      <p:to>
                                        <p:strVal val="visible"/>
                                      </p:to>
                                    </p:set>
                                    <p:animEffect transition="in" filter="blinds(horizontal)">
                                      <p:cBhvr>
                                        <p:cTn id="48" dur="500"/>
                                        <p:tgtEl>
                                          <p:spTgt spid="3">
                                            <p:txEl>
                                              <p:pRg st="6" end="6"/>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3" presetClass="entr" presetSubtype="10" fill="hold" grpId="0" nodeType="clickEffect">
                                  <p:stCondLst>
                                    <p:cond delay="0"/>
                                  </p:stCondLst>
                                  <p:childTnLst>
                                    <p:set>
                                      <p:cBhvr>
                                        <p:cTn id="52" dur="1" fill="hold">
                                          <p:stCondLst>
                                            <p:cond delay="0"/>
                                          </p:stCondLst>
                                        </p:cTn>
                                        <p:tgtEl>
                                          <p:spTgt spid="3">
                                            <p:txEl>
                                              <p:pRg st="7" end="7"/>
                                            </p:txEl>
                                          </p:spTgt>
                                        </p:tgtEl>
                                        <p:attrNameLst>
                                          <p:attrName>style.visibility</p:attrName>
                                        </p:attrNameLst>
                                      </p:cBhvr>
                                      <p:to>
                                        <p:strVal val="visible"/>
                                      </p:to>
                                    </p:set>
                                    <p:animEffect transition="in" filter="blinds(horizontal)">
                                      <p:cBhvr>
                                        <p:cTn id="53" dur="500"/>
                                        <p:tgtEl>
                                          <p:spTgt spid="3">
                                            <p:txEl>
                                              <p:pRg st="7" end="7"/>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3" presetClass="entr" presetSubtype="10" fill="hold" grpId="0" nodeType="clickEffect">
                                  <p:stCondLst>
                                    <p:cond delay="0"/>
                                  </p:stCondLst>
                                  <p:childTnLst>
                                    <p:set>
                                      <p:cBhvr>
                                        <p:cTn id="57" dur="1" fill="hold">
                                          <p:stCondLst>
                                            <p:cond delay="0"/>
                                          </p:stCondLst>
                                        </p:cTn>
                                        <p:tgtEl>
                                          <p:spTgt spid="3">
                                            <p:txEl>
                                              <p:pRg st="8" end="8"/>
                                            </p:txEl>
                                          </p:spTgt>
                                        </p:tgtEl>
                                        <p:attrNameLst>
                                          <p:attrName>style.visibility</p:attrName>
                                        </p:attrNameLst>
                                      </p:cBhvr>
                                      <p:to>
                                        <p:strVal val="visible"/>
                                      </p:to>
                                    </p:set>
                                    <p:animEffect transition="in" filter="blinds(horizontal)">
                                      <p:cBhvr>
                                        <p:cTn id="58" dur="500"/>
                                        <p:tgtEl>
                                          <p:spTgt spid="3">
                                            <p:txEl>
                                              <p:pRg st="8" end="8"/>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3" presetClass="entr" presetSubtype="10" fill="hold" grpId="0" nodeType="clickEffect">
                                  <p:stCondLst>
                                    <p:cond delay="0"/>
                                  </p:stCondLst>
                                  <p:childTnLst>
                                    <p:set>
                                      <p:cBhvr>
                                        <p:cTn id="62" dur="1" fill="hold">
                                          <p:stCondLst>
                                            <p:cond delay="0"/>
                                          </p:stCondLst>
                                        </p:cTn>
                                        <p:tgtEl>
                                          <p:spTgt spid="3">
                                            <p:txEl>
                                              <p:pRg st="9" end="9"/>
                                            </p:txEl>
                                          </p:spTgt>
                                        </p:tgtEl>
                                        <p:attrNameLst>
                                          <p:attrName>style.visibility</p:attrName>
                                        </p:attrNameLst>
                                      </p:cBhvr>
                                      <p:to>
                                        <p:strVal val="visible"/>
                                      </p:to>
                                    </p:set>
                                    <p:animEffect transition="in" filter="blinds(horizontal)">
                                      <p:cBhvr>
                                        <p:cTn id="63"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2"/>
          </p:nvPr>
        </p:nvSpPr>
        <p:spPr>
          <a:xfrm>
            <a:off x="457200" y="609600"/>
            <a:ext cx="4400552" cy="4800600"/>
          </a:xfrm>
        </p:spPr>
        <p:txBody>
          <a:bodyPr>
            <a:normAutofit fontScale="92500" lnSpcReduction="20000"/>
          </a:bodyPr>
          <a:lstStyle/>
          <a:p>
            <a:r>
              <a:rPr lang="uk-UA" sz="1900" b="1" dirty="0" smtClean="0">
                <a:solidFill>
                  <a:schemeClr val="tx1"/>
                </a:solidFill>
                <a:latin typeface="Times New Roman" pitchFamily="18" charset="0"/>
                <a:cs typeface="Times New Roman" pitchFamily="18" charset="0"/>
              </a:rPr>
              <a:t>Другий тип: </a:t>
            </a:r>
            <a:r>
              <a:rPr lang="uk-UA" sz="1900" b="1" i="1" dirty="0" smtClean="0">
                <a:solidFill>
                  <a:schemeClr val="tx1"/>
                </a:solidFill>
                <a:latin typeface="Times New Roman" pitchFamily="18" charset="0"/>
                <a:cs typeface="Times New Roman" pitchFamily="18" charset="0"/>
              </a:rPr>
              <a:t>« Диктатура батьків»</a:t>
            </a:r>
            <a:endParaRPr lang="uk-UA" sz="1900" dirty="0" smtClean="0">
              <a:solidFill>
                <a:schemeClr val="tx1"/>
              </a:solidFill>
              <a:latin typeface="Times New Roman" pitchFamily="18" charset="0"/>
              <a:cs typeface="Times New Roman" pitchFamily="18" charset="0"/>
            </a:endParaRPr>
          </a:p>
          <a:p>
            <a:r>
              <a:rPr lang="uk-UA" sz="1900" b="1" i="1" dirty="0" smtClean="0">
                <a:solidFill>
                  <a:schemeClr val="tx1"/>
                </a:solidFill>
                <a:latin typeface="Times New Roman" pitchFamily="18" charset="0"/>
                <a:cs typeface="Times New Roman" pitchFamily="18" charset="0"/>
              </a:rPr>
              <a:t> </a:t>
            </a:r>
            <a:endParaRPr lang="uk-UA" sz="1900" dirty="0" smtClean="0">
              <a:solidFill>
                <a:schemeClr val="tx1"/>
              </a:solidFill>
              <a:latin typeface="Times New Roman" pitchFamily="18" charset="0"/>
              <a:cs typeface="Times New Roman" pitchFamily="18" charset="0"/>
            </a:endParaRPr>
          </a:p>
          <a:p>
            <a:r>
              <a:rPr lang="uk-UA" sz="1500" dirty="0" smtClean="0">
                <a:solidFill>
                  <a:schemeClr val="tx1"/>
                </a:solidFill>
                <a:latin typeface="Times New Roman" pitchFamily="18" charset="0"/>
                <a:cs typeface="Times New Roman" pitchFamily="18" charset="0"/>
              </a:rPr>
              <a:t>Диктатура в сім’ї – це певний мікроклімат, за якого окремі члени </a:t>
            </a:r>
            <a:r>
              <a:rPr lang="uk-UA" sz="1500" dirty="0" err="1" smtClean="0">
                <a:solidFill>
                  <a:schemeClr val="tx1"/>
                </a:solidFill>
                <a:latin typeface="Times New Roman" pitchFamily="18" charset="0"/>
                <a:cs typeface="Times New Roman" pitchFamily="18" charset="0"/>
              </a:rPr>
              <a:t>сімї</a:t>
            </a:r>
            <a:r>
              <a:rPr lang="uk-UA" sz="1500" dirty="0" smtClean="0">
                <a:solidFill>
                  <a:schemeClr val="tx1"/>
                </a:solidFill>
                <a:latin typeface="Times New Roman" pitchFamily="18" charset="0"/>
                <a:cs typeface="Times New Roman" pitchFamily="18" charset="0"/>
              </a:rPr>
              <a:t> (зазвичай батьки) безальтернативно нав’язують свою думку підліткам, пригнічуючи в них почуття самостійності та власної гідності. Батьківська позиція старшого, відсутність довіри та поваги до дитини нерідко обертаються брутальним тиском і примусом. Наказовий тон і насилля неминуче наштовхуються на опір дитини, що супроводжується грубістю, лицемірством, обманом й відвертою ненавистю. Зламаний опір виявляється примарною перемогою, оскільки, дитина, втрачаючи почуття власної гідності, виростає приниженою і переконаною в тому, що « хто сильніший – той і правий».</a:t>
            </a:r>
          </a:p>
          <a:p>
            <a:r>
              <a:rPr lang="uk-UA" sz="1500" dirty="0" smtClean="0">
                <a:solidFill>
                  <a:schemeClr val="tx1"/>
                </a:solidFill>
                <a:latin typeface="Times New Roman" pitchFamily="18" charset="0"/>
                <a:cs typeface="Times New Roman" pitchFamily="18" charset="0"/>
              </a:rPr>
              <a:t>Авторитарність батьків, ігнорування ними інтересів та думок підлітка, позбавлення останнього права голосу, вторгнення на його « територію» часто призводить до того, що він замикається в собі, грубіянить, знервується, виростає циніком і деспотом.</a:t>
            </a:r>
          </a:p>
          <a:p>
            <a:r>
              <a:rPr lang="uk-UA" sz="1500" dirty="0" smtClean="0">
                <a:solidFill>
                  <a:schemeClr val="tx1"/>
                </a:solidFill>
                <a:latin typeface="Times New Roman" pitchFamily="18" charset="0"/>
                <a:cs typeface="Times New Roman" pitchFamily="18" charset="0"/>
              </a:rPr>
              <a:t> </a:t>
            </a:r>
          </a:p>
          <a:p>
            <a:r>
              <a:rPr lang="uk-UA" sz="1500" dirty="0" smtClean="0">
                <a:solidFill>
                  <a:schemeClr val="tx1"/>
                </a:solidFill>
                <a:latin typeface="Times New Roman" pitchFamily="18" charset="0"/>
                <a:cs typeface="Times New Roman" pitchFamily="18" charset="0"/>
              </a:rPr>
              <a:t> </a:t>
            </a:r>
          </a:p>
          <a:p>
            <a:r>
              <a:rPr lang="uk-UA" sz="1500" dirty="0" smtClean="0">
                <a:solidFill>
                  <a:schemeClr val="tx1"/>
                </a:solidFill>
                <a:latin typeface="Times New Roman" pitchFamily="18" charset="0"/>
                <a:cs typeface="Times New Roman" pitchFamily="18" charset="0"/>
              </a:rPr>
              <a:t> </a:t>
            </a:r>
          </a:p>
          <a:p>
            <a:r>
              <a:rPr lang="uk-UA" dirty="0" smtClean="0"/>
              <a:t> </a:t>
            </a:r>
          </a:p>
          <a:p>
            <a:r>
              <a:rPr lang="uk-UA" dirty="0" smtClean="0"/>
              <a:t> </a:t>
            </a:r>
            <a:endParaRPr lang="uk-UA" dirty="0"/>
          </a:p>
        </p:txBody>
      </p:sp>
      <p:pic>
        <p:nvPicPr>
          <p:cNvPr id="5122" name="Picture 2"/>
          <p:cNvPicPr>
            <a:picLocks noGrp="1" noChangeAspect="1" noChangeArrowheads="1"/>
          </p:cNvPicPr>
          <p:nvPr>
            <p:ph sz="half" idx="1"/>
          </p:nvPr>
        </p:nvPicPr>
        <p:blipFill>
          <a:blip r:embed="rId2" cstate="print"/>
          <a:srcRect/>
          <a:stretch>
            <a:fillRect/>
          </a:stretch>
        </p:blipFill>
        <p:spPr bwMode="auto">
          <a:xfrm>
            <a:off x="4894580" y="1357298"/>
            <a:ext cx="3439796" cy="3429024"/>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wedge">
                                      <p:cBhvr>
                                        <p:cTn id="7" dur="2000"/>
                                        <p:tgtEl>
                                          <p:spTgt spid="512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linds(horizont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linds(horizont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blinds(horizontal)">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blinds(horizontal)">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blinds(horizontal)">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blinds(horizontal)">
                                      <p:cBhvr>
                                        <p:cTn id="42" dur="500"/>
                                        <p:tgtEl>
                                          <p:spTgt spid="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blinds(horizontal)">
                                      <p:cBhvr>
                                        <p:cTn id="47" dur="500"/>
                                        <p:tgtEl>
                                          <p:spTgt spid="3">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3">
                                            <p:txEl>
                                              <p:pRg st="8" end="8"/>
                                            </p:txEl>
                                          </p:spTgt>
                                        </p:tgtEl>
                                        <p:attrNameLst>
                                          <p:attrName>style.visibility</p:attrName>
                                        </p:attrNameLst>
                                      </p:cBhvr>
                                      <p:to>
                                        <p:strVal val="visible"/>
                                      </p:to>
                                    </p:set>
                                    <p:animEffect transition="in" filter="blinds(horizontal)">
                                      <p:cBhvr>
                                        <p:cTn id="5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2"/>
          </p:nvPr>
        </p:nvSpPr>
        <p:spPr>
          <a:xfrm>
            <a:off x="457200" y="609600"/>
            <a:ext cx="4114800" cy="4800600"/>
          </a:xfrm>
        </p:spPr>
        <p:txBody>
          <a:bodyPr>
            <a:normAutofit fontScale="92500" lnSpcReduction="20000"/>
          </a:bodyPr>
          <a:lstStyle/>
          <a:p>
            <a:pPr algn="ctr"/>
            <a:r>
              <a:rPr lang="uk-UA" sz="1900" b="1" dirty="0" smtClean="0">
                <a:solidFill>
                  <a:schemeClr val="tx1"/>
                </a:solidFill>
                <a:latin typeface="Times New Roman" pitchFamily="18" charset="0"/>
                <a:cs typeface="Times New Roman" pitchFamily="18" charset="0"/>
              </a:rPr>
              <a:t>Третій тип:</a:t>
            </a:r>
            <a:r>
              <a:rPr lang="uk-UA" sz="1900" b="1" i="1" dirty="0" smtClean="0">
                <a:solidFill>
                  <a:schemeClr val="tx1"/>
                </a:solidFill>
                <a:latin typeface="Times New Roman" pitchFamily="18" charset="0"/>
                <a:cs typeface="Times New Roman" pitchFamily="18" charset="0"/>
              </a:rPr>
              <a:t> « Мирне співіснування як прихований конфлікт»</a:t>
            </a:r>
            <a:endParaRPr lang="uk-UA" sz="1900" dirty="0" smtClean="0">
              <a:solidFill>
                <a:schemeClr val="tx1"/>
              </a:solidFill>
              <a:latin typeface="Times New Roman" pitchFamily="18" charset="0"/>
              <a:cs typeface="Times New Roman" pitchFamily="18" charset="0"/>
            </a:endParaRPr>
          </a:p>
          <a:p>
            <a:pPr algn="ctr"/>
            <a:r>
              <a:rPr lang="uk-UA" sz="1900" dirty="0" smtClean="0">
                <a:solidFill>
                  <a:schemeClr val="tx1"/>
                </a:solidFill>
                <a:latin typeface="Times New Roman" pitchFamily="18" charset="0"/>
                <a:cs typeface="Times New Roman" pitchFamily="18" charset="0"/>
              </a:rPr>
              <a:t> </a:t>
            </a:r>
          </a:p>
          <a:p>
            <a:r>
              <a:rPr lang="uk-UA" sz="1500" dirty="0" smtClean="0">
                <a:solidFill>
                  <a:schemeClr val="tx1"/>
                </a:solidFill>
                <a:latin typeface="Times New Roman" pitchFamily="18" charset="0"/>
                <a:cs typeface="Times New Roman" pitchFamily="18" charset="0"/>
              </a:rPr>
              <a:t>Ситуація прихованого конфлікту ззовні здається досить безпечною. Характерною особливістю такого конфлікту є позиція невтручання кожного члена сім</a:t>
            </a:r>
            <a:r>
              <a:rPr lang="ru-RU" sz="1500" dirty="0" smtClean="0">
                <a:solidFill>
                  <a:schemeClr val="tx1"/>
                </a:solidFill>
                <a:latin typeface="Times New Roman" pitchFamily="18" charset="0"/>
                <a:cs typeface="Times New Roman" pitchFamily="18" charset="0"/>
              </a:rPr>
              <a:t>’</a:t>
            </a:r>
            <a:r>
              <a:rPr lang="uk-UA" sz="1500" dirty="0" smtClean="0">
                <a:solidFill>
                  <a:schemeClr val="tx1"/>
                </a:solidFill>
                <a:latin typeface="Times New Roman" pitchFamily="18" charset="0"/>
                <a:cs typeface="Times New Roman" pitchFamily="18" charset="0"/>
              </a:rPr>
              <a:t>ї в життя іншого. Батьки пишаються такими стосунками, вважаючи, що їхній нейтралітет сприяє формуванню в дітей самостійності , почуття свободи та розкутості.</a:t>
            </a:r>
          </a:p>
          <a:p>
            <a:r>
              <a:rPr lang="uk-UA" sz="1500" dirty="0" smtClean="0">
                <a:solidFill>
                  <a:schemeClr val="tx1"/>
                </a:solidFill>
                <a:latin typeface="Times New Roman" pitchFamily="18" charset="0"/>
                <a:cs typeface="Times New Roman" pitchFamily="18" charset="0"/>
              </a:rPr>
              <a:t>	Проте, така ситуація часто призводить до того, що сім</a:t>
            </a:r>
            <a:r>
              <a:rPr lang="ru-RU" sz="1500" dirty="0" smtClean="0">
                <a:solidFill>
                  <a:schemeClr val="tx1"/>
                </a:solidFill>
                <a:latin typeface="Times New Roman" pitchFamily="18" charset="0"/>
                <a:cs typeface="Times New Roman" pitchFamily="18" charset="0"/>
              </a:rPr>
              <a:t>’</a:t>
            </a:r>
            <a:r>
              <a:rPr lang="uk-UA" sz="1500" dirty="0" smtClean="0">
                <a:solidFill>
                  <a:schemeClr val="tx1"/>
                </a:solidFill>
                <a:latin typeface="Times New Roman" pitchFamily="18" charset="0"/>
                <a:cs typeface="Times New Roman" pitchFamily="18" charset="0"/>
              </a:rPr>
              <a:t>я для дитини перестає існувати.</a:t>
            </a:r>
          </a:p>
          <a:p>
            <a:r>
              <a:rPr lang="uk-UA" sz="1500" dirty="0" smtClean="0">
                <a:solidFill>
                  <a:schemeClr val="tx1"/>
                </a:solidFill>
                <a:latin typeface="Times New Roman" pitchFamily="18" charset="0"/>
                <a:cs typeface="Times New Roman" pitchFamily="18" charset="0"/>
              </a:rPr>
              <a:t>	Сподівання на співчуття, добре ставлення, розуміння, які підліток має виявити  у критичні моменти сімейного життя , нерідко залишаються марними: він не зможе прийняти близько до серця проблеми, які не стосуватимуться безпосередньо його.</a:t>
            </a:r>
          </a:p>
          <a:p>
            <a:r>
              <a:rPr lang="uk-UA" sz="1500" dirty="0" smtClean="0">
                <a:solidFill>
                  <a:schemeClr val="tx1"/>
                </a:solidFill>
                <a:latin typeface="Times New Roman" pitchFamily="18" charset="0"/>
                <a:cs typeface="Times New Roman" pitchFamily="18" charset="0"/>
              </a:rPr>
              <a:t>	Крім того, людина вихована «без заборон» та без втручання дорослих, може бути неготовою адекватно діяти у дорослому житті в разі виникнення перешкод на шляху реалізації її інтересів та устремлінь.</a:t>
            </a:r>
          </a:p>
          <a:p>
            <a:r>
              <a:rPr lang="uk-UA" sz="1500" dirty="0" smtClean="0">
                <a:solidFill>
                  <a:schemeClr val="tx1"/>
                </a:solidFill>
                <a:latin typeface="Times New Roman" pitchFamily="18" charset="0"/>
                <a:cs typeface="Times New Roman" pitchFamily="18" charset="0"/>
              </a:rPr>
              <a:t> </a:t>
            </a:r>
          </a:p>
          <a:p>
            <a:endParaRPr lang="uk-UA" dirty="0"/>
          </a:p>
        </p:txBody>
      </p:sp>
      <p:pic>
        <p:nvPicPr>
          <p:cNvPr id="6146" name="Picture 2"/>
          <p:cNvPicPr>
            <a:picLocks noGrp="1" noChangeAspect="1" noChangeArrowheads="1"/>
          </p:cNvPicPr>
          <p:nvPr>
            <p:ph sz="half" idx="1"/>
          </p:nvPr>
        </p:nvPicPr>
        <p:blipFill>
          <a:blip r:embed="rId2" cstate="print"/>
          <a:srcRect/>
          <a:stretch>
            <a:fillRect/>
          </a:stretch>
        </p:blipFill>
        <p:spPr bwMode="auto">
          <a:xfrm>
            <a:off x="4824646" y="1214422"/>
            <a:ext cx="3509729" cy="3500461"/>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wedge">
                                      <p:cBhvr>
                                        <p:cTn id="7" dur="2000"/>
                                        <p:tgtEl>
                                          <p:spTgt spid="614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linds(horizont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linds(horizont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blinds(horizontal)">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blinds(horizontal)">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blinds(horizontal)">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blinds(horizontal)">
                                      <p:cBhvr>
                                        <p:cTn id="4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2"/>
          </p:nvPr>
        </p:nvSpPr>
        <p:spPr>
          <a:xfrm>
            <a:off x="457200" y="609600"/>
            <a:ext cx="3971924" cy="4800600"/>
          </a:xfrm>
        </p:spPr>
        <p:txBody>
          <a:bodyPr>
            <a:normAutofit fontScale="92500" lnSpcReduction="10000"/>
          </a:bodyPr>
          <a:lstStyle/>
          <a:p>
            <a:r>
              <a:rPr lang="uk-UA" sz="1800" b="1" dirty="0" smtClean="0">
                <a:solidFill>
                  <a:schemeClr val="tx1"/>
                </a:solidFill>
                <a:latin typeface="Times New Roman" pitchFamily="18" charset="0"/>
                <a:cs typeface="Times New Roman" pitchFamily="18" charset="0"/>
              </a:rPr>
              <a:t>Четвертий тип: «</a:t>
            </a:r>
            <a:r>
              <a:rPr lang="uk-UA" sz="1800" b="1" i="1" dirty="0" smtClean="0">
                <a:solidFill>
                  <a:schemeClr val="tx1"/>
                </a:solidFill>
                <a:latin typeface="Times New Roman" pitchFamily="18" charset="0"/>
                <a:cs typeface="Times New Roman" pitchFamily="18" charset="0"/>
              </a:rPr>
              <a:t>Конфлікт надмірної опіки</a:t>
            </a:r>
            <a:r>
              <a:rPr lang="uk-UA" b="1" i="1" dirty="0" smtClean="0">
                <a:solidFill>
                  <a:schemeClr val="tx1"/>
                </a:solidFill>
                <a:latin typeface="Times New Roman" pitchFamily="18" charset="0"/>
                <a:cs typeface="Times New Roman" pitchFamily="18" charset="0"/>
              </a:rPr>
              <a:t>»</a:t>
            </a:r>
            <a:endParaRPr lang="uk-UA" dirty="0" smtClean="0">
              <a:solidFill>
                <a:schemeClr val="tx1"/>
              </a:solidFill>
              <a:latin typeface="Times New Roman" pitchFamily="18" charset="0"/>
              <a:cs typeface="Times New Roman" pitchFamily="18" charset="0"/>
            </a:endParaRPr>
          </a:p>
          <a:p>
            <a:r>
              <a:rPr lang="uk-UA" b="1" i="1" dirty="0" smtClean="0">
                <a:solidFill>
                  <a:schemeClr val="tx1"/>
                </a:solidFill>
                <a:latin typeface="Times New Roman" pitchFamily="18" charset="0"/>
                <a:cs typeface="Times New Roman" pitchFamily="18" charset="0"/>
              </a:rPr>
              <a:t> </a:t>
            </a:r>
            <a:endParaRPr lang="uk-UA" dirty="0" smtClean="0">
              <a:solidFill>
                <a:schemeClr val="tx1"/>
              </a:solidFill>
              <a:latin typeface="Times New Roman" pitchFamily="18" charset="0"/>
              <a:cs typeface="Times New Roman" pitchFamily="18" charset="0"/>
            </a:endParaRPr>
          </a:p>
          <a:p>
            <a:r>
              <a:rPr lang="uk-UA" dirty="0" smtClean="0">
                <a:solidFill>
                  <a:schemeClr val="tx1"/>
                </a:solidFill>
                <a:latin typeface="Times New Roman" pitchFamily="18" charset="0"/>
                <a:cs typeface="Times New Roman" pitchFamily="18" charset="0"/>
              </a:rPr>
              <a:t>Іноді, намагаючись зберегти емоційний зв'язок із дитиною, батьки починають занадто перейматися тим, щоб уберегти її від зіткнення з будь-якими проблемами та повсякденними турботами, захистити від перевтоми та перевантаження. Таку дитину досить довго супроводжують до школи та під час прогулянок, їй забороняють брати участь у найбільш рухливих та небезпечних іграх, активно допомагають виконувати домашні завдання.</a:t>
            </a:r>
          </a:p>
          <a:p>
            <a:r>
              <a:rPr lang="uk-UA" dirty="0" smtClean="0">
                <a:solidFill>
                  <a:schemeClr val="tx1"/>
                </a:solidFill>
                <a:latin typeface="Times New Roman" pitchFamily="18" charset="0"/>
                <a:cs typeface="Times New Roman" pitchFamily="18" charset="0"/>
              </a:rPr>
              <a:t>Діти, виховані в таких умовах почуваються некомфортно у середовищі ровесників, неготові до подолання життєвих труднощів, не вміють самостійно приймати рішення.</a:t>
            </a:r>
          </a:p>
          <a:p>
            <a:r>
              <a:rPr lang="uk-UA" dirty="0" smtClean="0">
                <a:solidFill>
                  <a:schemeClr val="tx1"/>
                </a:solidFill>
                <a:latin typeface="Times New Roman" pitchFamily="18" charset="0"/>
                <a:cs typeface="Times New Roman" pitchFamily="18" charset="0"/>
              </a:rPr>
              <a:t>Трапляються випадки, коли млява байдужість підлітка перетворюється на диктат молодшого. Він починає керувати батьками, примушуючи, як це було в дитинстві, виконувати всі його бажання.</a:t>
            </a:r>
          </a:p>
          <a:p>
            <a:r>
              <a:rPr lang="uk-UA" dirty="0" smtClean="0">
                <a:solidFill>
                  <a:schemeClr val="tx1"/>
                </a:solidFill>
                <a:latin typeface="Times New Roman" pitchFamily="18" charset="0"/>
                <a:cs typeface="Times New Roman" pitchFamily="18" charset="0"/>
              </a:rPr>
              <a:t> </a:t>
            </a:r>
          </a:p>
          <a:p>
            <a:r>
              <a:rPr lang="uk-UA" dirty="0" smtClean="0">
                <a:solidFill>
                  <a:schemeClr val="tx1"/>
                </a:solidFill>
                <a:latin typeface="Times New Roman" pitchFamily="18" charset="0"/>
                <a:cs typeface="Times New Roman" pitchFamily="18" charset="0"/>
              </a:rPr>
              <a:t> </a:t>
            </a:r>
            <a:endParaRPr lang="uk-UA" dirty="0">
              <a:solidFill>
                <a:schemeClr val="tx1"/>
              </a:solidFill>
              <a:latin typeface="Times New Roman" pitchFamily="18" charset="0"/>
              <a:cs typeface="Times New Roman" pitchFamily="18" charset="0"/>
            </a:endParaRPr>
          </a:p>
        </p:txBody>
      </p:sp>
      <p:pic>
        <p:nvPicPr>
          <p:cNvPr id="7170" name="Picture 2"/>
          <p:cNvPicPr>
            <a:picLocks noGrp="1" noChangeAspect="1" noChangeArrowheads="1"/>
          </p:cNvPicPr>
          <p:nvPr>
            <p:ph sz="half" idx="1"/>
          </p:nvPr>
        </p:nvPicPr>
        <p:blipFill>
          <a:blip r:embed="rId2" cstate="print"/>
          <a:srcRect/>
          <a:stretch>
            <a:fillRect/>
          </a:stretch>
        </p:blipFill>
        <p:spPr bwMode="auto">
          <a:xfrm>
            <a:off x="5000628" y="1428736"/>
            <a:ext cx="3433442" cy="3071833"/>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wedge">
                                      <p:cBhvr>
                                        <p:cTn id="7" dur="2000"/>
                                        <p:tgtEl>
                                          <p:spTgt spid="717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linds(horizont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linds(horizont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blinds(horizontal)">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blinds(horizontal)">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blinds(horizontal)">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blinds(horizontal)">
                                      <p:cBhvr>
                                        <p:cTn id="4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2"/>
          </p:nvPr>
        </p:nvSpPr>
        <p:spPr>
          <a:xfrm>
            <a:off x="457200" y="609600"/>
            <a:ext cx="4186238" cy="4800600"/>
          </a:xfrm>
        </p:spPr>
        <p:txBody>
          <a:bodyPr>
            <a:normAutofit fontScale="92500"/>
          </a:bodyPr>
          <a:lstStyle/>
          <a:p>
            <a:pPr algn="ctr"/>
            <a:r>
              <a:rPr lang="uk-UA" sz="1800" b="1" dirty="0" smtClean="0">
                <a:solidFill>
                  <a:schemeClr val="tx1"/>
                </a:solidFill>
                <a:latin typeface="Times New Roman" pitchFamily="18" charset="0"/>
                <a:cs typeface="Times New Roman" pitchFamily="18" charset="0"/>
              </a:rPr>
              <a:t>П’ятий тип: « </a:t>
            </a:r>
            <a:r>
              <a:rPr lang="uk-UA" sz="1800" b="1" i="1" dirty="0" smtClean="0">
                <a:solidFill>
                  <a:schemeClr val="tx1"/>
                </a:solidFill>
                <a:latin typeface="Times New Roman" pitchFamily="18" charset="0"/>
                <a:cs typeface="Times New Roman" pitchFamily="18" charset="0"/>
              </a:rPr>
              <a:t>Конфлікт батьківської авторитарності або « шокова терапія»</a:t>
            </a:r>
            <a:endParaRPr lang="uk-UA" sz="1800" dirty="0" smtClean="0">
              <a:solidFill>
                <a:schemeClr val="tx1"/>
              </a:solidFill>
              <a:latin typeface="Times New Roman" pitchFamily="18" charset="0"/>
              <a:cs typeface="Times New Roman" pitchFamily="18" charset="0"/>
            </a:endParaRPr>
          </a:p>
          <a:p>
            <a:pPr algn="ctr"/>
            <a:r>
              <a:rPr lang="uk-UA" sz="1800" b="1" i="1" dirty="0" smtClean="0">
                <a:solidFill>
                  <a:schemeClr val="tx1"/>
                </a:solidFill>
                <a:latin typeface="Times New Roman" pitchFamily="18" charset="0"/>
                <a:cs typeface="Times New Roman" pitchFamily="18" charset="0"/>
              </a:rPr>
              <a:t> </a:t>
            </a:r>
            <a:endParaRPr lang="uk-UA" sz="1800" dirty="0" smtClean="0">
              <a:solidFill>
                <a:schemeClr val="tx1"/>
              </a:solidFill>
              <a:latin typeface="Times New Roman" pitchFamily="18" charset="0"/>
              <a:cs typeface="Times New Roman" pitchFamily="18" charset="0"/>
            </a:endParaRPr>
          </a:p>
          <a:p>
            <a:r>
              <a:rPr lang="uk-UA" dirty="0" smtClean="0">
                <a:solidFill>
                  <a:schemeClr val="tx1"/>
                </a:solidFill>
                <a:latin typeface="Times New Roman" pitchFamily="18" charset="0"/>
                <a:cs typeface="Times New Roman" pitchFamily="18" charset="0"/>
              </a:rPr>
              <a:t>Окремі батьки, прихильники авторитарної педагогіки, досить жорстоко підходять до виховання своїх дітей. При цьому, вони керуються найкращим намірами: виховати дитину досконалою, всебічно розвиненою особистістю, вундеркіндом, що володіє ґрунтовними знаннями та різноманітними вміннями, а також обов’язково займається певним видом мистецтва. Від дитини вимагається досконалості у всьому. Аргументи при цьому бувають двох видів: « Ми для тебе зробили все можливе! Ти просто не маєш права бути недосконалим. Дітей віддають навчатися до спеціалізованих шкіл, на курси іноземних мов, до студій живопису, музики, вдома обливають холодною водою для загартовування. При цьому помічають будь-яку похибку, звертають на неї увагу, карають неповагою, проводять виховні бесіди, не даючи змоги підліткові відстояти свою думку.</a:t>
            </a:r>
          </a:p>
          <a:p>
            <a:r>
              <a:rPr lang="uk-UA" dirty="0" smtClean="0">
                <a:solidFill>
                  <a:schemeClr val="tx1"/>
                </a:solidFill>
                <a:latin typeface="Times New Roman" pitchFamily="18" charset="0"/>
                <a:cs typeface="Times New Roman" pitchFamily="18" charset="0"/>
              </a:rPr>
              <a:t> </a:t>
            </a:r>
          </a:p>
          <a:p>
            <a:endParaRPr lang="uk-UA" dirty="0">
              <a:solidFill>
                <a:schemeClr val="tx1"/>
              </a:solidFill>
              <a:latin typeface="Times New Roman" pitchFamily="18" charset="0"/>
              <a:cs typeface="Times New Roman" pitchFamily="18" charset="0"/>
            </a:endParaRPr>
          </a:p>
        </p:txBody>
      </p:sp>
      <p:pic>
        <p:nvPicPr>
          <p:cNvPr id="8194" name="Picture 2"/>
          <p:cNvPicPr>
            <a:picLocks noGrp="1" noChangeAspect="1" noChangeArrowheads="1"/>
          </p:cNvPicPr>
          <p:nvPr>
            <p:ph sz="half" idx="1"/>
          </p:nvPr>
        </p:nvPicPr>
        <p:blipFill>
          <a:blip r:embed="rId2" cstate="print"/>
          <a:srcRect/>
          <a:stretch>
            <a:fillRect/>
          </a:stretch>
        </p:blipFill>
        <p:spPr bwMode="auto">
          <a:xfrm>
            <a:off x="5429256" y="928670"/>
            <a:ext cx="3194826" cy="4265258"/>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wedge">
                                      <p:cBhvr>
                                        <p:cTn id="7" dur="2000"/>
                                        <p:tgtEl>
                                          <p:spTgt spid="819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linds(horizont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linds(horizont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blinds(horizontal)">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285720" y="214290"/>
            <a:ext cx="8686800" cy="841248"/>
          </a:xfrm>
        </p:spPr>
        <p:txBody>
          <a:bodyPr>
            <a:normAutofit/>
          </a:bodyPr>
          <a:lstStyle/>
          <a:p>
            <a:pPr algn="ctr"/>
            <a:r>
              <a:rPr lang="uk-UA" sz="2000" b="1" dirty="0" smtClean="0">
                <a:solidFill>
                  <a:schemeClr val="tx1"/>
                </a:solidFill>
                <a:latin typeface="Times New Roman" pitchFamily="18" charset="0"/>
                <a:cs typeface="Times New Roman" pitchFamily="18" charset="0"/>
              </a:rPr>
              <a:t>Сімейний мікроклімат – вирішальна умова родинного виховання</a:t>
            </a:r>
            <a:endParaRPr lang="ru-RU" sz="2000" b="1" dirty="0">
              <a:solidFill>
                <a:schemeClr val="tx1"/>
              </a:solidFill>
              <a:latin typeface="Times New Roman" pitchFamily="18" charset="0"/>
              <a:cs typeface="Times New Roman" pitchFamily="18" charset="0"/>
            </a:endParaRPr>
          </a:p>
        </p:txBody>
      </p:sp>
      <p:sp>
        <p:nvSpPr>
          <p:cNvPr id="5" name="Содержимое 4"/>
          <p:cNvSpPr>
            <a:spLocks noGrp="1"/>
          </p:cNvSpPr>
          <p:nvPr>
            <p:ph sz="half" idx="1"/>
          </p:nvPr>
        </p:nvSpPr>
        <p:spPr/>
        <p:txBody>
          <a:bodyPr>
            <a:normAutofit/>
          </a:bodyPr>
          <a:lstStyle/>
          <a:p>
            <a:pPr>
              <a:buNone/>
            </a:pPr>
            <a:r>
              <a:rPr lang="uk-UA" sz="2000" b="1" u="sng" dirty="0" smtClean="0">
                <a:solidFill>
                  <a:schemeClr val="tx1"/>
                </a:solidFill>
                <a:latin typeface="Times New Roman" pitchFamily="18" charset="0"/>
                <a:cs typeface="Times New Roman" pitchFamily="18" charset="0"/>
              </a:rPr>
              <a:t>Мета </a:t>
            </a:r>
            <a:r>
              <a:rPr lang="uk-UA" sz="1600" b="1" dirty="0" smtClean="0">
                <a:solidFill>
                  <a:schemeClr val="tx1"/>
                </a:solidFill>
                <a:latin typeface="Times New Roman" pitchFamily="18" charset="0"/>
                <a:cs typeface="Times New Roman" pitchFamily="18" charset="0"/>
              </a:rPr>
              <a:t>:  підвищити рівень </a:t>
            </a:r>
            <a:r>
              <a:rPr lang="uk-UA" sz="1600" b="1" dirty="0" err="1" smtClean="0">
                <a:solidFill>
                  <a:schemeClr val="tx1"/>
                </a:solidFill>
                <a:latin typeface="Times New Roman" pitchFamily="18" charset="0"/>
                <a:cs typeface="Times New Roman" pitchFamily="18" charset="0"/>
              </a:rPr>
              <a:t>проінформованості</a:t>
            </a:r>
            <a:r>
              <a:rPr lang="uk-UA" sz="1600" b="1" dirty="0" smtClean="0">
                <a:solidFill>
                  <a:schemeClr val="tx1"/>
                </a:solidFill>
                <a:latin typeface="Times New Roman" pitchFamily="18" charset="0"/>
                <a:cs typeface="Times New Roman" pitchFamily="18" charset="0"/>
              </a:rPr>
              <a:t> класних керівників з проблеми </a:t>
            </a:r>
            <a:r>
              <a:rPr lang="uk-UA" sz="1600" b="1" dirty="0" err="1" smtClean="0">
                <a:solidFill>
                  <a:schemeClr val="tx1"/>
                </a:solidFill>
                <a:latin typeface="Times New Roman" pitchFamily="18" charset="0"/>
                <a:cs typeface="Times New Roman" pitchFamily="18" charset="0"/>
              </a:rPr>
              <a:t>компетентнісного</a:t>
            </a:r>
            <a:r>
              <a:rPr lang="uk-UA" sz="1600" b="1" dirty="0" smtClean="0">
                <a:solidFill>
                  <a:schemeClr val="tx1"/>
                </a:solidFill>
                <a:latin typeface="Times New Roman" pitchFamily="18" charset="0"/>
                <a:cs typeface="Times New Roman" pitchFamily="18" charset="0"/>
              </a:rPr>
              <a:t> батьківства і психолого-педагогічних знань з основ розвитку особистості дитини.</a:t>
            </a:r>
          </a:p>
          <a:p>
            <a:pPr>
              <a:buNone/>
            </a:pPr>
            <a:r>
              <a:rPr lang="uk-UA" sz="2000" b="1" u="sng" dirty="0" smtClean="0">
                <a:solidFill>
                  <a:schemeClr val="tx1"/>
                </a:solidFill>
                <a:latin typeface="Times New Roman" pitchFamily="18" charset="0"/>
                <a:cs typeface="Times New Roman" pitchFamily="18" charset="0"/>
              </a:rPr>
              <a:t>Завдання:</a:t>
            </a:r>
          </a:p>
          <a:p>
            <a:pPr>
              <a:buFont typeface="Wingdings" pitchFamily="2" charset="2"/>
              <a:buChar char="Ø"/>
            </a:pPr>
            <a:r>
              <a:rPr lang="uk-UA" sz="1600" b="1" dirty="0" smtClean="0">
                <a:solidFill>
                  <a:schemeClr val="tx1"/>
                </a:solidFill>
                <a:latin typeface="Times New Roman" pitchFamily="18" charset="0"/>
                <a:cs typeface="Times New Roman" pitchFamily="18" charset="0"/>
              </a:rPr>
              <a:t>Ознайомити класних керівників з інноваційними технологіями виховання;</a:t>
            </a:r>
          </a:p>
          <a:p>
            <a:pPr>
              <a:buFont typeface="Wingdings" pitchFamily="2" charset="2"/>
              <a:buChar char="Ø"/>
            </a:pPr>
            <a:r>
              <a:rPr lang="uk-UA" sz="1600" b="1" dirty="0" smtClean="0">
                <a:solidFill>
                  <a:schemeClr val="tx1"/>
                </a:solidFill>
                <a:latin typeface="Times New Roman" pitchFamily="18" charset="0"/>
                <a:cs typeface="Times New Roman" pitchFamily="18" charset="0"/>
              </a:rPr>
              <a:t>Розширити коло знань з проблеми </a:t>
            </a:r>
            <a:r>
              <a:rPr lang="uk-UA" sz="1600" b="1" dirty="0" err="1" smtClean="0">
                <a:solidFill>
                  <a:schemeClr val="tx1"/>
                </a:solidFill>
                <a:latin typeface="Times New Roman" pitchFamily="18" charset="0"/>
                <a:cs typeface="Times New Roman" pitchFamily="18" charset="0"/>
              </a:rPr>
              <a:t>“Сімейний</a:t>
            </a:r>
            <a:r>
              <a:rPr lang="uk-UA" sz="1600" b="1" dirty="0" smtClean="0">
                <a:solidFill>
                  <a:schemeClr val="tx1"/>
                </a:solidFill>
                <a:latin typeface="Times New Roman" pitchFamily="18" charset="0"/>
                <a:cs typeface="Times New Roman" pitchFamily="18" charset="0"/>
              </a:rPr>
              <a:t> мікроклімат – основа родинного </a:t>
            </a:r>
            <a:r>
              <a:rPr lang="uk-UA" sz="1600" b="1" dirty="0" err="1" smtClean="0">
                <a:solidFill>
                  <a:schemeClr val="tx1"/>
                </a:solidFill>
                <a:latin typeface="Times New Roman" pitchFamily="18" charset="0"/>
                <a:cs typeface="Times New Roman" pitchFamily="18" charset="0"/>
              </a:rPr>
              <a:t>виховання”</a:t>
            </a:r>
            <a:endParaRPr lang="uk-UA" sz="1600" b="1" dirty="0" smtClean="0">
              <a:solidFill>
                <a:schemeClr val="tx1"/>
              </a:solidFill>
              <a:latin typeface="Times New Roman" pitchFamily="18" charset="0"/>
              <a:cs typeface="Times New Roman" pitchFamily="18" charset="0"/>
            </a:endParaRPr>
          </a:p>
          <a:p>
            <a:pPr>
              <a:buNone/>
            </a:pPr>
            <a:endParaRPr lang="uk-UA" sz="1600" b="1" dirty="0" smtClean="0">
              <a:solidFill>
                <a:schemeClr val="tx1"/>
              </a:solidFill>
              <a:latin typeface="Times New Roman" pitchFamily="18" charset="0"/>
              <a:cs typeface="Times New Roman" pitchFamily="18" charset="0"/>
            </a:endParaRPr>
          </a:p>
          <a:p>
            <a:pPr>
              <a:buNone/>
            </a:pPr>
            <a:r>
              <a:rPr lang="uk-UA" sz="2000" b="1" u="sng" dirty="0" smtClean="0">
                <a:solidFill>
                  <a:schemeClr val="tx1"/>
                </a:solidFill>
                <a:latin typeface="Times New Roman" pitchFamily="18" charset="0"/>
                <a:cs typeface="Times New Roman" pitchFamily="18" charset="0"/>
              </a:rPr>
              <a:t>Форма проведення</a:t>
            </a:r>
            <a:r>
              <a:rPr lang="uk-UA" sz="1600" b="1" dirty="0" smtClean="0">
                <a:solidFill>
                  <a:schemeClr val="tx1"/>
                </a:solidFill>
                <a:latin typeface="Times New Roman" pitchFamily="18" charset="0"/>
                <a:cs typeface="Times New Roman" pitchFamily="18" charset="0"/>
              </a:rPr>
              <a:t>: психолого-педагогічний тренінг</a:t>
            </a:r>
            <a:endParaRPr lang="ru-RU" sz="1600" b="1" dirty="0">
              <a:solidFill>
                <a:schemeClr val="tx1"/>
              </a:solidFill>
              <a:latin typeface="Times New Roman" pitchFamily="18" charset="0"/>
              <a:cs typeface="Times New Roman" pitchFamily="18" charset="0"/>
            </a:endParaRPr>
          </a:p>
        </p:txBody>
      </p:sp>
      <p:sp>
        <p:nvSpPr>
          <p:cNvPr id="6" name="Содержимое 5"/>
          <p:cNvSpPr>
            <a:spLocks noGrp="1"/>
          </p:cNvSpPr>
          <p:nvPr>
            <p:ph sz="half" idx="2"/>
          </p:nvPr>
        </p:nvSpPr>
        <p:spPr/>
        <p:txBody>
          <a:bodyPr>
            <a:normAutofit/>
          </a:bodyPr>
          <a:lstStyle/>
          <a:p>
            <a:pPr>
              <a:buNone/>
            </a:pPr>
            <a:r>
              <a:rPr lang="uk-UA" sz="1400" dirty="0" smtClean="0"/>
              <a:t>	</a:t>
            </a:r>
            <a:r>
              <a:rPr lang="uk-UA" sz="1400" b="1" dirty="0" smtClean="0"/>
              <a:t>	Щоб рости і бути щасливою, дитині потрібна любов, впевненість у своїх силах, у своїй значущості для нас, дорослих.</a:t>
            </a:r>
          </a:p>
          <a:p>
            <a:pPr>
              <a:buNone/>
            </a:pPr>
            <a:r>
              <a:rPr lang="uk-UA" sz="1400" b="1" dirty="0" smtClean="0"/>
              <a:t>                                          Я. </a:t>
            </a:r>
            <a:r>
              <a:rPr lang="uk-UA" sz="1400" b="1" dirty="0" err="1" smtClean="0"/>
              <a:t>Коменський</a:t>
            </a:r>
            <a:endParaRPr lang="uk-UA" sz="1400" b="1" dirty="0" smtClean="0"/>
          </a:p>
        </p:txBody>
      </p:sp>
      <p:pic>
        <p:nvPicPr>
          <p:cNvPr id="1026" name="Picture 2" descr="E:\Documents and Settings\Администратор\Рабочий стол\main21548_1.jpg"/>
          <p:cNvPicPr>
            <a:picLocks noChangeAspect="1" noChangeArrowheads="1"/>
          </p:cNvPicPr>
          <p:nvPr/>
        </p:nvPicPr>
        <p:blipFill>
          <a:blip r:embed="rId2" cstate="print"/>
          <a:srcRect/>
          <a:stretch>
            <a:fillRect/>
          </a:stretch>
        </p:blipFill>
        <p:spPr bwMode="auto">
          <a:xfrm>
            <a:off x="5308983" y="3286124"/>
            <a:ext cx="3478271" cy="278608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blinds(horizontal)">
                                      <p:cBhvr>
                                        <p:cTn id="12" dur="500"/>
                                        <p:tgtEl>
                                          <p:spTgt spid="6">
                                            <p:txEl>
                                              <p:pRg st="0" end="0"/>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blinds(horizontal)">
                                      <p:cBhvr>
                                        <p:cTn id="15" dur="500"/>
                                        <p:tgtEl>
                                          <p:spTgt spid="6">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0" presetClass="entr" presetSubtype="0" fill="hold" nodeType="clickEffect">
                                  <p:stCondLst>
                                    <p:cond delay="0"/>
                                  </p:stCondLst>
                                  <p:childTnLst>
                                    <p:set>
                                      <p:cBhvr>
                                        <p:cTn id="19" dur="1" fill="hold">
                                          <p:stCondLst>
                                            <p:cond delay="0"/>
                                          </p:stCondLst>
                                        </p:cTn>
                                        <p:tgtEl>
                                          <p:spTgt spid="1026"/>
                                        </p:tgtEl>
                                        <p:attrNameLst>
                                          <p:attrName>style.visibility</p:attrName>
                                        </p:attrNameLst>
                                      </p:cBhvr>
                                      <p:to>
                                        <p:strVal val="visible"/>
                                      </p:to>
                                    </p:set>
                                    <p:animEffect transition="in" filter="wedge">
                                      <p:cBhvr>
                                        <p:cTn id="20" dur="2000"/>
                                        <p:tgtEl>
                                          <p:spTgt spid="1026"/>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0" end="0"/>
                                            </p:txEl>
                                          </p:spTgt>
                                        </p:tgtEl>
                                        <p:attrNameLst>
                                          <p:attrName>style.visibility</p:attrName>
                                        </p:attrNameLst>
                                      </p:cBhvr>
                                      <p:to>
                                        <p:strVal val="visible"/>
                                      </p:to>
                                    </p:set>
                                    <p:anim calcmode="lin" valueType="num">
                                      <p:cBhvr additive="base">
                                        <p:cTn id="25"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0" end="0"/>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5">
                                            <p:txEl>
                                              <p:pRg st="1" end="1"/>
                                            </p:txEl>
                                          </p:spTgt>
                                        </p:tgtEl>
                                        <p:attrNameLst>
                                          <p:attrName>style.visibility</p:attrName>
                                        </p:attrNameLst>
                                      </p:cBhvr>
                                      <p:to>
                                        <p:strVal val="visible"/>
                                      </p:to>
                                    </p:set>
                                    <p:anim calcmode="lin" valueType="num">
                                      <p:cBhvr additive="base">
                                        <p:cTn id="29"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5">
                                            <p:txEl>
                                              <p:pRg st="1" end="1"/>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5">
                                            <p:txEl>
                                              <p:pRg st="2" end="2"/>
                                            </p:txEl>
                                          </p:spTgt>
                                        </p:tgtEl>
                                        <p:attrNameLst>
                                          <p:attrName>style.visibility</p:attrName>
                                        </p:attrNameLst>
                                      </p:cBhvr>
                                      <p:to>
                                        <p:strVal val="visible"/>
                                      </p:to>
                                    </p:set>
                                    <p:anim calcmode="lin" valueType="num">
                                      <p:cBhvr additive="base">
                                        <p:cTn id="3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5">
                                            <p:txEl>
                                              <p:pRg st="2" end="2"/>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5">
                                            <p:txEl>
                                              <p:pRg st="3" end="3"/>
                                            </p:txEl>
                                          </p:spTgt>
                                        </p:tgtEl>
                                        <p:attrNameLst>
                                          <p:attrName>style.visibility</p:attrName>
                                        </p:attrNameLst>
                                      </p:cBhvr>
                                      <p:to>
                                        <p:strVal val="visible"/>
                                      </p:to>
                                    </p:set>
                                    <p:anim calcmode="lin" valueType="num">
                                      <p:cBhvr additive="base">
                                        <p:cTn id="37"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3" end="3"/>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5">
                                            <p:txEl>
                                              <p:pRg st="5" end="5"/>
                                            </p:txEl>
                                          </p:spTgt>
                                        </p:tgtEl>
                                        <p:attrNameLst>
                                          <p:attrName>style.visibility</p:attrName>
                                        </p:attrNameLst>
                                      </p:cBhvr>
                                      <p:to>
                                        <p:strVal val="visible"/>
                                      </p:to>
                                    </p:set>
                                    <p:anim calcmode="lin" valueType="num">
                                      <p:cBhvr additive="base">
                                        <p:cTn id="41"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2"/>
          </p:nvPr>
        </p:nvSpPr>
        <p:spPr>
          <a:xfrm>
            <a:off x="457200" y="609600"/>
            <a:ext cx="3829048" cy="4800600"/>
          </a:xfrm>
        </p:spPr>
        <p:txBody>
          <a:bodyPr>
            <a:normAutofit fontScale="92500"/>
          </a:bodyPr>
          <a:lstStyle/>
          <a:p>
            <a:pPr lvl="0"/>
            <a:r>
              <a:rPr lang="en-US" sz="2000" b="1" dirty="0" smtClean="0">
                <a:solidFill>
                  <a:schemeClr val="tx1"/>
                </a:solidFill>
              </a:rPr>
              <a:t>V</a:t>
            </a:r>
            <a:r>
              <a:rPr lang="uk-UA" sz="2000" b="1" dirty="0" err="1" smtClean="0">
                <a:solidFill>
                  <a:schemeClr val="tx1"/>
                </a:solidFill>
              </a:rPr>
              <a:t>ІІІ«</a:t>
            </a:r>
            <a:r>
              <a:rPr lang="uk-UA" sz="2000" b="1" dirty="0" err="1" smtClean="0">
                <a:solidFill>
                  <a:schemeClr val="tx1"/>
                </a:solidFill>
                <a:latin typeface="Times New Roman" pitchFamily="18" charset="0"/>
                <a:cs typeface="Times New Roman" pitchFamily="18" charset="0"/>
              </a:rPr>
              <a:t>Допоможіть</a:t>
            </a:r>
            <a:r>
              <a:rPr lang="uk-UA" sz="2000" b="1" dirty="0" smtClean="0">
                <a:solidFill>
                  <a:schemeClr val="tx1"/>
                </a:solidFill>
                <a:latin typeface="Times New Roman" pitchFamily="18" charset="0"/>
                <a:cs typeface="Times New Roman" pitchFamily="18" charset="0"/>
              </a:rPr>
              <a:t> </a:t>
            </a:r>
            <a:r>
              <a:rPr lang="uk-UA" sz="2000" b="1" dirty="0" smtClean="0">
                <a:solidFill>
                  <a:schemeClr val="tx1"/>
                </a:solidFill>
                <a:latin typeface="Times New Roman" pitchFamily="18" charset="0"/>
                <a:cs typeface="Times New Roman" pitchFamily="18" charset="0"/>
              </a:rPr>
              <a:t>дитині»</a:t>
            </a:r>
            <a:endParaRPr lang="uk-UA" sz="2000" dirty="0" smtClean="0">
              <a:solidFill>
                <a:schemeClr val="tx1"/>
              </a:solidFill>
              <a:latin typeface="Times New Roman" pitchFamily="18" charset="0"/>
              <a:cs typeface="Times New Roman" pitchFamily="18" charset="0"/>
            </a:endParaRPr>
          </a:p>
          <a:p>
            <a:r>
              <a:rPr lang="uk-UA" dirty="0" smtClean="0">
                <a:solidFill>
                  <a:schemeClr val="tx1"/>
                </a:solidFill>
                <a:latin typeface="Times New Roman" pitchFamily="18" charset="0"/>
                <a:cs typeface="Times New Roman" pitchFamily="18" charset="0"/>
              </a:rPr>
              <a:t>У народі кажуть: « Щастя цілого світу не варте навіть однієї сльозинки дитини…»</a:t>
            </a:r>
          </a:p>
          <a:p>
            <a:r>
              <a:rPr lang="uk-UA" dirty="0" smtClean="0">
                <a:solidFill>
                  <a:schemeClr val="tx1"/>
                </a:solidFill>
                <a:latin typeface="Times New Roman" pitchFamily="18" charset="0"/>
                <a:cs typeface="Times New Roman" pitchFamily="18" charset="0"/>
              </a:rPr>
              <a:t>Тож до нас сьогодні звертаються наші діти. Своє звертання вони оформили у письмовому вигляді і передали через письмову скриньку.</a:t>
            </a:r>
          </a:p>
          <a:p>
            <a:endParaRPr lang="uk-UA" dirty="0" smtClean="0">
              <a:solidFill>
                <a:schemeClr val="tx1"/>
              </a:solidFill>
              <a:latin typeface="Times New Roman" pitchFamily="18" charset="0"/>
              <a:cs typeface="Times New Roman" pitchFamily="18" charset="0"/>
            </a:endParaRPr>
          </a:p>
          <a:p>
            <a:r>
              <a:rPr lang="uk-UA" dirty="0" smtClean="0">
                <a:solidFill>
                  <a:schemeClr val="tx1"/>
                </a:solidFill>
                <a:latin typeface="Times New Roman" pitchFamily="18" charset="0"/>
                <a:cs typeface="Times New Roman" pitchFamily="18" charset="0"/>
              </a:rPr>
              <a:t>Враховуючи кожне прохання дитини, складіть поради батькам, використовуючи ключові слова:</a:t>
            </a:r>
          </a:p>
          <a:p>
            <a:r>
              <a:rPr lang="uk-UA" dirty="0" smtClean="0">
                <a:solidFill>
                  <a:schemeClr val="tx1"/>
                </a:solidFill>
                <a:latin typeface="Times New Roman" pitchFamily="18" charset="0"/>
                <a:cs typeface="Times New Roman" pitchFamily="18" charset="0"/>
              </a:rPr>
              <a:t> </a:t>
            </a:r>
          </a:p>
          <a:p>
            <a:pPr lvl="0"/>
            <a:r>
              <a:rPr lang="uk-UA" dirty="0" smtClean="0">
                <a:solidFill>
                  <a:schemeClr val="tx1"/>
                </a:solidFill>
                <a:latin typeface="Times New Roman" pitchFamily="18" charset="0"/>
                <a:cs typeface="Times New Roman" pitchFamily="18" charset="0"/>
              </a:rPr>
              <a:t>Давайте</a:t>
            </a:r>
          </a:p>
          <a:p>
            <a:pPr lvl="0"/>
            <a:r>
              <a:rPr lang="uk-UA" dirty="0" smtClean="0">
                <a:solidFill>
                  <a:schemeClr val="tx1"/>
                </a:solidFill>
                <a:latin typeface="Times New Roman" pitchFamily="18" charset="0"/>
                <a:cs typeface="Times New Roman" pitchFamily="18" charset="0"/>
              </a:rPr>
              <a:t>Ставтеся</a:t>
            </a:r>
          </a:p>
          <a:p>
            <a:pPr lvl="0"/>
            <a:r>
              <a:rPr lang="uk-UA" dirty="0" smtClean="0">
                <a:solidFill>
                  <a:schemeClr val="tx1"/>
                </a:solidFill>
                <a:latin typeface="Times New Roman" pitchFamily="18" charset="0"/>
                <a:cs typeface="Times New Roman" pitchFamily="18" charset="0"/>
              </a:rPr>
              <a:t>Намагайтеся</a:t>
            </a:r>
          </a:p>
          <a:p>
            <a:pPr lvl="0"/>
            <a:r>
              <a:rPr lang="uk-UA" dirty="0" smtClean="0">
                <a:solidFill>
                  <a:schemeClr val="tx1"/>
                </a:solidFill>
                <a:latin typeface="Times New Roman" pitchFamily="18" charset="0"/>
                <a:cs typeface="Times New Roman" pitchFamily="18" charset="0"/>
              </a:rPr>
              <a:t>Вмійте</a:t>
            </a:r>
          </a:p>
          <a:p>
            <a:pPr lvl="0"/>
            <a:r>
              <a:rPr lang="uk-UA" dirty="0" smtClean="0">
                <a:solidFill>
                  <a:schemeClr val="tx1"/>
                </a:solidFill>
                <a:latin typeface="Times New Roman" pitchFamily="18" charset="0"/>
                <a:cs typeface="Times New Roman" pitchFamily="18" charset="0"/>
              </a:rPr>
              <a:t>Прислухайтеся</a:t>
            </a:r>
          </a:p>
          <a:p>
            <a:pPr lvl="0"/>
            <a:r>
              <a:rPr lang="uk-UA" dirty="0" smtClean="0">
                <a:solidFill>
                  <a:schemeClr val="tx1"/>
                </a:solidFill>
                <a:latin typeface="Times New Roman" pitchFamily="18" charset="0"/>
                <a:cs typeface="Times New Roman" pitchFamily="18" charset="0"/>
              </a:rPr>
              <a:t>Рахуйтеся</a:t>
            </a:r>
          </a:p>
          <a:p>
            <a:pPr lvl="0"/>
            <a:r>
              <a:rPr lang="uk-UA" dirty="0" smtClean="0">
                <a:solidFill>
                  <a:schemeClr val="tx1"/>
                </a:solidFill>
                <a:latin typeface="Times New Roman" pitchFamily="18" charset="0"/>
                <a:cs typeface="Times New Roman" pitchFamily="18" charset="0"/>
              </a:rPr>
              <a:t>Демонструйте</a:t>
            </a:r>
          </a:p>
          <a:p>
            <a:pPr lvl="0"/>
            <a:r>
              <a:rPr lang="uk-UA" dirty="0" smtClean="0">
                <a:solidFill>
                  <a:schemeClr val="tx1"/>
                </a:solidFill>
                <a:latin typeface="Times New Roman" pitchFamily="18" charset="0"/>
                <a:cs typeface="Times New Roman" pitchFamily="18" charset="0"/>
              </a:rPr>
              <a:t>Цінуйте</a:t>
            </a:r>
          </a:p>
          <a:p>
            <a:pPr lvl="0"/>
            <a:r>
              <a:rPr lang="uk-UA" dirty="0" smtClean="0">
                <a:solidFill>
                  <a:schemeClr val="tx1"/>
                </a:solidFill>
                <a:latin typeface="Times New Roman" pitchFamily="18" charset="0"/>
                <a:cs typeface="Times New Roman" pitchFamily="18" charset="0"/>
              </a:rPr>
              <a:t>Не звинувачуйте</a:t>
            </a:r>
          </a:p>
          <a:p>
            <a:r>
              <a:rPr lang="uk-UA" dirty="0" smtClean="0">
                <a:solidFill>
                  <a:schemeClr val="tx1"/>
                </a:solidFill>
                <a:latin typeface="Times New Roman" pitchFamily="18" charset="0"/>
                <a:cs typeface="Times New Roman" pitchFamily="18" charset="0"/>
              </a:rPr>
              <a:t> </a:t>
            </a:r>
            <a:endParaRPr lang="uk-UA" dirty="0">
              <a:solidFill>
                <a:schemeClr val="tx1"/>
              </a:solidFill>
              <a:latin typeface="Times New Roman" pitchFamily="18" charset="0"/>
              <a:cs typeface="Times New Roman" pitchFamily="18" charset="0"/>
            </a:endParaRPr>
          </a:p>
        </p:txBody>
      </p:sp>
      <p:pic>
        <p:nvPicPr>
          <p:cNvPr id="9219" name="Picture 3"/>
          <p:cNvPicPr>
            <a:picLocks noGrp="1" noChangeAspect="1" noChangeArrowheads="1"/>
          </p:cNvPicPr>
          <p:nvPr>
            <p:ph sz="half" idx="1"/>
          </p:nvPr>
        </p:nvPicPr>
        <p:blipFill>
          <a:blip r:embed="rId2" cstate="print"/>
          <a:srcRect/>
          <a:stretch>
            <a:fillRect/>
          </a:stretch>
        </p:blipFill>
        <p:spPr bwMode="auto">
          <a:xfrm flipH="1">
            <a:off x="4291829" y="928670"/>
            <a:ext cx="4639299" cy="4143404"/>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9219"/>
                                        </p:tgtEl>
                                        <p:attrNameLst>
                                          <p:attrName>style.visibility</p:attrName>
                                        </p:attrNameLst>
                                      </p:cBhvr>
                                      <p:to>
                                        <p:strVal val="visible"/>
                                      </p:to>
                                    </p:set>
                                    <p:animEffect transition="in" filter="diamond(in)">
                                      <p:cBhvr>
                                        <p:cTn id="7" dur="2000"/>
                                        <p:tgtEl>
                                          <p:spTgt spid="921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 calcmode="lin" valueType="num">
                                      <p:cBhvr additive="base">
                                        <p:cTn id="30"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 calcmode="lin" valueType="num">
                                      <p:cBhvr additive="base">
                                        <p:cTn id="36"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 calcmode="lin" valueType="num">
                                      <p:cBhvr additive="base">
                                        <p:cTn id="42"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3">
                                            <p:txEl>
                                              <p:pRg st="7" end="7"/>
                                            </p:txEl>
                                          </p:spTgt>
                                        </p:tgtEl>
                                        <p:attrNameLst>
                                          <p:attrName>style.visibility</p:attrName>
                                        </p:attrNameLst>
                                      </p:cBhvr>
                                      <p:to>
                                        <p:strVal val="visible"/>
                                      </p:to>
                                    </p:set>
                                    <p:anim calcmode="lin" valueType="num">
                                      <p:cBhvr additive="base">
                                        <p:cTn id="48"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3">
                                            <p:txEl>
                                              <p:pRg st="8" end="8"/>
                                            </p:txEl>
                                          </p:spTgt>
                                        </p:tgtEl>
                                        <p:attrNameLst>
                                          <p:attrName>style.visibility</p:attrName>
                                        </p:attrNameLst>
                                      </p:cBhvr>
                                      <p:to>
                                        <p:strVal val="visible"/>
                                      </p:to>
                                    </p:set>
                                    <p:anim calcmode="lin" valueType="num">
                                      <p:cBhvr additive="base">
                                        <p:cTn id="54"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3">
                                            <p:txEl>
                                              <p:pRg st="9" end="9"/>
                                            </p:txEl>
                                          </p:spTgt>
                                        </p:tgtEl>
                                        <p:attrNameLst>
                                          <p:attrName>style.visibility</p:attrName>
                                        </p:attrNameLst>
                                      </p:cBhvr>
                                      <p:to>
                                        <p:strVal val="visible"/>
                                      </p:to>
                                    </p:set>
                                    <p:anim calcmode="lin" valueType="num">
                                      <p:cBhvr additive="base">
                                        <p:cTn id="60"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grpId="0" nodeType="clickEffect">
                                  <p:stCondLst>
                                    <p:cond delay="0"/>
                                  </p:stCondLst>
                                  <p:childTnLst>
                                    <p:set>
                                      <p:cBhvr>
                                        <p:cTn id="65" dur="1" fill="hold">
                                          <p:stCondLst>
                                            <p:cond delay="0"/>
                                          </p:stCondLst>
                                        </p:cTn>
                                        <p:tgtEl>
                                          <p:spTgt spid="3">
                                            <p:txEl>
                                              <p:pRg st="10" end="10"/>
                                            </p:txEl>
                                          </p:spTgt>
                                        </p:tgtEl>
                                        <p:attrNameLst>
                                          <p:attrName>style.visibility</p:attrName>
                                        </p:attrNameLst>
                                      </p:cBhvr>
                                      <p:to>
                                        <p:strVal val="visible"/>
                                      </p:to>
                                    </p:set>
                                    <p:anim calcmode="lin" valueType="num">
                                      <p:cBhvr additive="base">
                                        <p:cTn id="66"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67"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 presetClass="entr" presetSubtype="4" fill="hold" grpId="0" nodeType="clickEffect">
                                  <p:stCondLst>
                                    <p:cond delay="0"/>
                                  </p:stCondLst>
                                  <p:childTnLst>
                                    <p:set>
                                      <p:cBhvr>
                                        <p:cTn id="71" dur="1" fill="hold">
                                          <p:stCondLst>
                                            <p:cond delay="0"/>
                                          </p:stCondLst>
                                        </p:cTn>
                                        <p:tgtEl>
                                          <p:spTgt spid="3">
                                            <p:txEl>
                                              <p:pRg st="11" end="11"/>
                                            </p:txEl>
                                          </p:spTgt>
                                        </p:tgtEl>
                                        <p:attrNameLst>
                                          <p:attrName>style.visibility</p:attrName>
                                        </p:attrNameLst>
                                      </p:cBhvr>
                                      <p:to>
                                        <p:strVal val="visible"/>
                                      </p:to>
                                    </p:set>
                                    <p:anim calcmode="lin" valueType="num">
                                      <p:cBhvr additive="base">
                                        <p:cTn id="72"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73"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2" presetClass="entr" presetSubtype="4" fill="hold" grpId="0" nodeType="clickEffect">
                                  <p:stCondLst>
                                    <p:cond delay="0"/>
                                  </p:stCondLst>
                                  <p:childTnLst>
                                    <p:set>
                                      <p:cBhvr>
                                        <p:cTn id="77" dur="1" fill="hold">
                                          <p:stCondLst>
                                            <p:cond delay="0"/>
                                          </p:stCondLst>
                                        </p:cTn>
                                        <p:tgtEl>
                                          <p:spTgt spid="3">
                                            <p:txEl>
                                              <p:pRg st="12" end="12"/>
                                            </p:txEl>
                                          </p:spTgt>
                                        </p:tgtEl>
                                        <p:attrNameLst>
                                          <p:attrName>style.visibility</p:attrName>
                                        </p:attrNameLst>
                                      </p:cBhvr>
                                      <p:to>
                                        <p:strVal val="visible"/>
                                      </p:to>
                                    </p:set>
                                    <p:anim calcmode="lin" valueType="num">
                                      <p:cBhvr additive="base">
                                        <p:cTn id="78"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2" presetClass="entr" presetSubtype="4" fill="hold" grpId="0" nodeType="clickEffect">
                                  <p:stCondLst>
                                    <p:cond delay="0"/>
                                  </p:stCondLst>
                                  <p:childTnLst>
                                    <p:set>
                                      <p:cBhvr>
                                        <p:cTn id="83" dur="1" fill="hold">
                                          <p:stCondLst>
                                            <p:cond delay="0"/>
                                          </p:stCondLst>
                                        </p:cTn>
                                        <p:tgtEl>
                                          <p:spTgt spid="3">
                                            <p:txEl>
                                              <p:pRg st="13" end="13"/>
                                            </p:txEl>
                                          </p:spTgt>
                                        </p:tgtEl>
                                        <p:attrNameLst>
                                          <p:attrName>style.visibility</p:attrName>
                                        </p:attrNameLst>
                                      </p:cBhvr>
                                      <p:to>
                                        <p:strVal val="visible"/>
                                      </p:to>
                                    </p:set>
                                    <p:anim calcmode="lin" valueType="num">
                                      <p:cBhvr additive="base">
                                        <p:cTn id="84"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85" dur="500" fill="hold"/>
                                        <p:tgtEl>
                                          <p:spTgt spid="3">
                                            <p:txEl>
                                              <p:pRg st="13" end="13"/>
                                            </p:txEl>
                                          </p:spTgt>
                                        </p:tgtEl>
                                        <p:attrNameLst>
                                          <p:attrName>ppt_y</p:attrName>
                                        </p:attrNameLst>
                                      </p:cBhvr>
                                      <p:tavLst>
                                        <p:tav tm="0">
                                          <p:val>
                                            <p:strVal val="1+#ppt_h/2"/>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2" presetClass="entr" presetSubtype="4" fill="hold" grpId="0" nodeType="clickEffect">
                                  <p:stCondLst>
                                    <p:cond delay="0"/>
                                  </p:stCondLst>
                                  <p:childTnLst>
                                    <p:set>
                                      <p:cBhvr>
                                        <p:cTn id="89" dur="1" fill="hold">
                                          <p:stCondLst>
                                            <p:cond delay="0"/>
                                          </p:stCondLst>
                                        </p:cTn>
                                        <p:tgtEl>
                                          <p:spTgt spid="3">
                                            <p:txEl>
                                              <p:pRg st="14" end="14"/>
                                            </p:txEl>
                                          </p:spTgt>
                                        </p:tgtEl>
                                        <p:attrNameLst>
                                          <p:attrName>style.visibility</p:attrName>
                                        </p:attrNameLst>
                                      </p:cBhvr>
                                      <p:to>
                                        <p:strVal val="visible"/>
                                      </p:to>
                                    </p:set>
                                    <p:anim calcmode="lin" valueType="num">
                                      <p:cBhvr additive="base">
                                        <p:cTn id="90" dur="500" fill="hold"/>
                                        <p:tgtEl>
                                          <p:spTgt spid="3">
                                            <p:txEl>
                                              <p:pRg st="14" end="14"/>
                                            </p:txEl>
                                          </p:spTgt>
                                        </p:tgtEl>
                                        <p:attrNameLst>
                                          <p:attrName>ppt_x</p:attrName>
                                        </p:attrNameLst>
                                      </p:cBhvr>
                                      <p:tavLst>
                                        <p:tav tm="0">
                                          <p:val>
                                            <p:strVal val="#ppt_x"/>
                                          </p:val>
                                        </p:tav>
                                        <p:tav tm="100000">
                                          <p:val>
                                            <p:strVal val="#ppt_x"/>
                                          </p:val>
                                        </p:tav>
                                      </p:tavLst>
                                    </p:anim>
                                    <p:anim calcmode="lin" valueType="num">
                                      <p:cBhvr additive="base">
                                        <p:cTn id="91" dur="500" fill="hold"/>
                                        <p:tgtEl>
                                          <p:spTgt spid="3">
                                            <p:txEl>
                                              <p:pRg st="14" end="14"/>
                                            </p:txEl>
                                          </p:spTgt>
                                        </p:tgtEl>
                                        <p:attrNameLst>
                                          <p:attrName>ppt_y</p:attrName>
                                        </p:attrNameLst>
                                      </p:cBhvr>
                                      <p:tavLst>
                                        <p:tav tm="0">
                                          <p:val>
                                            <p:strVal val="1+#ppt_h/2"/>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2" presetClass="entr" presetSubtype="4" fill="hold" grpId="0" nodeType="clickEffect">
                                  <p:stCondLst>
                                    <p:cond delay="0"/>
                                  </p:stCondLst>
                                  <p:childTnLst>
                                    <p:set>
                                      <p:cBhvr>
                                        <p:cTn id="95" dur="1" fill="hold">
                                          <p:stCondLst>
                                            <p:cond delay="0"/>
                                          </p:stCondLst>
                                        </p:cTn>
                                        <p:tgtEl>
                                          <p:spTgt spid="3">
                                            <p:txEl>
                                              <p:pRg st="15" end="15"/>
                                            </p:txEl>
                                          </p:spTgt>
                                        </p:tgtEl>
                                        <p:attrNameLst>
                                          <p:attrName>style.visibility</p:attrName>
                                        </p:attrNameLst>
                                      </p:cBhvr>
                                      <p:to>
                                        <p:strVal val="visible"/>
                                      </p:to>
                                    </p:set>
                                    <p:anim calcmode="lin" valueType="num">
                                      <p:cBhvr additive="base">
                                        <p:cTn id="96" dur="500" fill="hold"/>
                                        <p:tgtEl>
                                          <p:spTgt spid="3">
                                            <p:txEl>
                                              <p:pRg st="15" end="15"/>
                                            </p:txEl>
                                          </p:spTgt>
                                        </p:tgtEl>
                                        <p:attrNameLst>
                                          <p:attrName>ppt_x</p:attrName>
                                        </p:attrNameLst>
                                      </p:cBhvr>
                                      <p:tavLst>
                                        <p:tav tm="0">
                                          <p:val>
                                            <p:strVal val="#ppt_x"/>
                                          </p:val>
                                        </p:tav>
                                        <p:tav tm="100000">
                                          <p:val>
                                            <p:strVal val="#ppt_x"/>
                                          </p:val>
                                        </p:tav>
                                      </p:tavLst>
                                    </p:anim>
                                    <p:anim calcmode="lin" valueType="num">
                                      <p:cBhvr additive="base">
                                        <p:cTn id="97" dur="500" fill="hold"/>
                                        <p:tgtEl>
                                          <p:spTgt spid="3">
                                            <p:txEl>
                                              <p:pRg st="15" end="1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2"/>
          </p:nvPr>
        </p:nvSpPr>
        <p:spPr/>
        <p:txBody>
          <a:bodyPr>
            <a:normAutofit/>
          </a:bodyPr>
          <a:lstStyle/>
          <a:p>
            <a:pPr lvl="0" algn="ctr"/>
            <a:r>
              <a:rPr lang="uk-UA" sz="2000" b="1" dirty="0" smtClean="0">
                <a:solidFill>
                  <a:schemeClr val="tx1"/>
                </a:solidFill>
                <a:latin typeface="Times New Roman" pitchFamily="18" charset="0"/>
                <a:cs typeface="Times New Roman" pitchFamily="18" charset="0"/>
              </a:rPr>
              <a:t>Вправа на завершення « </a:t>
            </a:r>
            <a:r>
              <a:rPr lang="uk-UA" sz="2000" b="1" dirty="0" smtClean="0">
                <a:solidFill>
                  <a:schemeClr val="tx1"/>
                </a:solidFill>
                <a:latin typeface="Times New Roman" pitchFamily="18" charset="0"/>
                <a:cs typeface="Times New Roman" pitchFamily="18" charset="0"/>
              </a:rPr>
              <a:t>Тепло </a:t>
            </a:r>
            <a:r>
              <a:rPr lang="uk-UA" sz="2000" b="1" dirty="0" smtClean="0">
                <a:solidFill>
                  <a:schemeClr val="tx1"/>
                </a:solidFill>
                <a:latin typeface="Times New Roman" pitchFamily="18" charset="0"/>
                <a:cs typeface="Times New Roman" pitchFamily="18" charset="0"/>
              </a:rPr>
              <a:t>наших рук».</a:t>
            </a:r>
          </a:p>
          <a:p>
            <a:r>
              <a:rPr lang="uk-UA" dirty="0" smtClean="0">
                <a:solidFill>
                  <a:schemeClr val="tx1"/>
                </a:solidFill>
                <a:latin typeface="Times New Roman" pitchFamily="18" charset="0"/>
                <a:cs typeface="Times New Roman" pitchFamily="18" charset="0"/>
              </a:rPr>
              <a:t>Педагог-тренер пропонує учасникам потиснути один одному руки і по черзі висловити власні побажання, які починаються з вислову « Я вірю…»</a:t>
            </a:r>
          </a:p>
          <a:p>
            <a:r>
              <a:rPr lang="uk-UA" dirty="0" smtClean="0">
                <a:solidFill>
                  <a:schemeClr val="tx1"/>
                </a:solidFill>
                <a:latin typeface="Times New Roman" pitchFamily="18" charset="0"/>
                <a:cs typeface="Times New Roman" pitchFamily="18" charset="0"/>
              </a:rPr>
              <a:t> </a:t>
            </a:r>
          </a:p>
          <a:p>
            <a:r>
              <a:rPr lang="uk-UA" dirty="0" smtClean="0">
                <a:solidFill>
                  <a:schemeClr val="tx1"/>
                </a:solidFill>
                <a:latin typeface="Times New Roman" pitchFamily="18" charset="0"/>
                <a:cs typeface="Times New Roman" pitchFamily="18" charset="0"/>
              </a:rPr>
              <a:t> </a:t>
            </a:r>
          </a:p>
          <a:p>
            <a:r>
              <a:rPr lang="uk-UA" b="1" dirty="0" smtClean="0">
                <a:solidFill>
                  <a:schemeClr val="tx1"/>
                </a:solidFill>
                <a:latin typeface="Times New Roman" pitchFamily="18" charset="0"/>
                <a:cs typeface="Times New Roman" pitchFamily="18" charset="0"/>
              </a:rPr>
              <a:t> </a:t>
            </a:r>
            <a:endParaRPr lang="uk-UA" dirty="0">
              <a:solidFill>
                <a:schemeClr val="tx1"/>
              </a:solidFill>
              <a:latin typeface="Times New Roman" pitchFamily="18" charset="0"/>
              <a:cs typeface="Times New Roman" pitchFamily="18" charset="0"/>
            </a:endParaRPr>
          </a:p>
        </p:txBody>
      </p:sp>
      <p:pic>
        <p:nvPicPr>
          <p:cNvPr id="10242" name="Picture 2"/>
          <p:cNvPicPr>
            <a:picLocks noGrp="1" noChangeAspect="1" noChangeArrowheads="1"/>
          </p:cNvPicPr>
          <p:nvPr>
            <p:ph sz="half" idx="1"/>
          </p:nvPr>
        </p:nvPicPr>
        <p:blipFill>
          <a:blip r:embed="rId2" cstate="print"/>
          <a:srcRect r="1835" b="26037"/>
          <a:stretch>
            <a:fillRect/>
          </a:stretch>
        </p:blipFill>
        <p:spPr bwMode="auto">
          <a:xfrm>
            <a:off x="3397152" y="942975"/>
            <a:ext cx="4961061" cy="4828169"/>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box(in)">
                                      <p:cBhvr>
                                        <p:cTn id="7" dur="500"/>
                                        <p:tgtEl>
                                          <p:spTgt spid="10242"/>
                                        </p:tgtEl>
                                      </p:cBhvr>
                                    </p:animEffect>
                                  </p:childTnLst>
                                </p:cTn>
                              </p:par>
                            </p:childTnLst>
                          </p:cTn>
                        </p:par>
                      </p:childTnLst>
                    </p:cTn>
                  </p:par>
                  <p:par>
                    <p:cTn id="8" fill="hold">
                      <p:stCondLst>
                        <p:cond delay="indefinite"/>
                      </p:stCondLst>
                      <p:childTnLst>
                        <p:par>
                          <p:cTn id="9" fill="hold">
                            <p:stCondLst>
                              <p:cond delay="0"/>
                            </p:stCondLst>
                            <p:childTnLst>
                              <p:par>
                                <p:cTn id="10" presetID="7"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5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r>
              <a:rPr lang="uk-UA" dirty="0" smtClean="0">
                <a:solidFill>
                  <a:schemeClr val="tx1"/>
                </a:solidFill>
                <a:latin typeface="Times New Roman" pitchFamily="18" charset="0"/>
                <a:cs typeface="Times New Roman" pitchFamily="18" charset="0"/>
              </a:rPr>
              <a:t>Дякуємо за увагу!</a:t>
            </a:r>
            <a:endParaRPr lang="uk-UA" dirty="0">
              <a:solidFill>
                <a:schemeClr val="tx1"/>
              </a:solidFill>
              <a:latin typeface="Times New Roman" pitchFamily="18" charset="0"/>
              <a:cs typeface="Times New Roman" pitchFamily="18" charset="0"/>
            </a:endParaRPr>
          </a:p>
        </p:txBody>
      </p:sp>
      <p:pic>
        <p:nvPicPr>
          <p:cNvPr id="11266" name="Picture 2"/>
          <p:cNvPicPr>
            <a:picLocks noGrp="1" noChangeAspect="1" noChangeArrowheads="1"/>
          </p:cNvPicPr>
          <p:nvPr>
            <p:ph type="pic" idx="1"/>
          </p:nvPr>
        </p:nvPicPr>
        <p:blipFill>
          <a:blip r:embed="rId2" cstate="print"/>
          <a:srcRect l="4250" r="4250"/>
          <a:stretch>
            <a:fillRect/>
          </a:stretch>
        </p:blipFill>
        <p:spPr bwMode="auto">
          <a:xfrm>
            <a:off x="3571868" y="571480"/>
            <a:ext cx="5029200" cy="36576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266"/>
                                        </p:tgtEl>
                                        <p:attrNameLst>
                                          <p:attrName>style.visibility</p:attrName>
                                        </p:attrNameLst>
                                      </p:cBhvr>
                                      <p:to>
                                        <p:strVal val="visible"/>
                                      </p:to>
                                    </p:set>
                                    <p:anim calcmode="lin" valueType="num">
                                      <p:cBhvr additive="base">
                                        <p:cTn id="7" dur="500" fill="hold"/>
                                        <p:tgtEl>
                                          <p:spTgt spid="11266"/>
                                        </p:tgtEl>
                                        <p:attrNameLst>
                                          <p:attrName>ppt_x</p:attrName>
                                        </p:attrNameLst>
                                      </p:cBhvr>
                                      <p:tavLst>
                                        <p:tav tm="0">
                                          <p:val>
                                            <p:strVal val="#ppt_x"/>
                                          </p:val>
                                        </p:tav>
                                        <p:tav tm="100000">
                                          <p:val>
                                            <p:strVal val="#ppt_x"/>
                                          </p:val>
                                        </p:tav>
                                      </p:tavLst>
                                    </p:anim>
                                    <p:anim calcmode="lin" valueType="num">
                                      <p:cBhvr additive="base">
                                        <p:cTn id="8" dur="500" fill="hold"/>
                                        <p:tgtEl>
                                          <p:spTgt spid="1126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0" fill="hold"/>
                                        <p:tgtEl>
                                          <p:spTgt spid="3"/>
                                        </p:tgtEl>
                                        <p:attrNameLst>
                                          <p:attrName>ppt_x</p:attrName>
                                        </p:attrNameLst>
                                      </p:cBhvr>
                                      <p:tavLst>
                                        <p:tav tm="0">
                                          <p:val>
                                            <p:strVal val="#ppt_x"/>
                                          </p:val>
                                        </p:tav>
                                        <p:tav tm="100000">
                                          <p:val>
                                            <p:strVal val="#ppt_x"/>
                                          </p:val>
                                        </p:tav>
                                      </p:tavLst>
                                    </p:anim>
                                    <p:anim calcmode="lin" valueType="num">
                                      <p:cBhvr additive="base">
                                        <p:cTn id="14" dur="50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Текст 6"/>
          <p:cNvSpPr>
            <a:spLocks noGrp="1"/>
          </p:cNvSpPr>
          <p:nvPr>
            <p:ph type="body" idx="2"/>
          </p:nvPr>
        </p:nvSpPr>
        <p:spPr/>
        <p:txBody>
          <a:bodyPr>
            <a:normAutofit/>
          </a:bodyPr>
          <a:lstStyle/>
          <a:p>
            <a:r>
              <a:rPr lang="uk-UA" sz="2000" b="1" u="sng" dirty="0" smtClean="0">
                <a:latin typeface="Times New Roman" pitchFamily="18" charset="0"/>
                <a:cs typeface="Times New Roman" pitchFamily="18" charset="0"/>
              </a:rPr>
              <a:t>І</a:t>
            </a:r>
            <a:r>
              <a:rPr lang="uk-UA" sz="2000" b="1" u="sng" dirty="0" smtClean="0">
                <a:solidFill>
                  <a:schemeClr val="tx1"/>
                </a:solidFill>
                <a:latin typeface="Times New Roman" pitchFamily="18" charset="0"/>
                <a:cs typeface="Times New Roman" pitchFamily="18" charset="0"/>
              </a:rPr>
              <a:t>. Знайомство </a:t>
            </a:r>
          </a:p>
          <a:p>
            <a:endParaRPr lang="uk-UA" sz="2000" b="1" dirty="0" smtClean="0">
              <a:solidFill>
                <a:schemeClr val="tx1"/>
              </a:solidFill>
              <a:latin typeface="Times New Roman" pitchFamily="18" charset="0"/>
              <a:cs typeface="Times New Roman" pitchFamily="18" charset="0"/>
            </a:endParaRPr>
          </a:p>
          <a:p>
            <a:pPr>
              <a:buFont typeface="Arial" pitchFamily="34" charset="0"/>
              <a:buChar char="•"/>
            </a:pPr>
            <a:r>
              <a:rPr lang="uk-UA" sz="1600" b="1" dirty="0" smtClean="0">
                <a:solidFill>
                  <a:schemeClr val="tx1"/>
                </a:solidFill>
                <a:latin typeface="Times New Roman" pitchFamily="18" charset="0"/>
                <a:cs typeface="Times New Roman" pitchFamily="18" charset="0"/>
              </a:rPr>
              <a:t>Учасникам тренінгу роздані кольорові </a:t>
            </a:r>
            <a:r>
              <a:rPr lang="uk-UA" sz="1600" b="1" dirty="0" err="1" smtClean="0">
                <a:solidFill>
                  <a:schemeClr val="tx1"/>
                </a:solidFill>
                <a:latin typeface="Times New Roman" pitchFamily="18" charset="0"/>
                <a:cs typeface="Times New Roman" pitchFamily="18" charset="0"/>
              </a:rPr>
              <a:t>бейджики</a:t>
            </a:r>
            <a:r>
              <a:rPr lang="uk-UA" sz="1600" b="1" dirty="0" smtClean="0">
                <a:solidFill>
                  <a:schemeClr val="tx1"/>
                </a:solidFill>
                <a:latin typeface="Times New Roman" pitchFamily="18" charset="0"/>
                <a:cs typeface="Times New Roman" pitchFamily="18" charset="0"/>
              </a:rPr>
              <a:t>, на яких вони повинні записати своє </a:t>
            </a:r>
            <a:r>
              <a:rPr lang="uk-UA" sz="1600" b="1" dirty="0" err="1" smtClean="0">
                <a:solidFill>
                  <a:schemeClr val="tx1"/>
                </a:solidFill>
                <a:latin typeface="Times New Roman" pitchFamily="18" charset="0"/>
                <a:cs typeface="Times New Roman" pitchFamily="18" charset="0"/>
              </a:rPr>
              <a:t>ім</a:t>
            </a:r>
            <a:r>
              <a:rPr lang="en-US" sz="1600" b="1" dirty="0" smtClean="0">
                <a:solidFill>
                  <a:schemeClr val="tx1"/>
                </a:solidFill>
                <a:latin typeface="Times New Roman" pitchFamily="18" charset="0"/>
                <a:cs typeface="Times New Roman" pitchFamily="18" charset="0"/>
              </a:rPr>
              <a:t>’</a:t>
            </a:r>
            <a:r>
              <a:rPr lang="uk-UA" sz="1600" b="1" dirty="0" smtClean="0">
                <a:solidFill>
                  <a:schemeClr val="tx1"/>
                </a:solidFill>
                <a:latin typeface="Times New Roman" pitchFamily="18" charset="0"/>
                <a:cs typeface="Times New Roman" pitchFamily="18" charset="0"/>
              </a:rPr>
              <a:t>я та найкращу професійну якість.</a:t>
            </a:r>
          </a:p>
          <a:p>
            <a:pPr>
              <a:buFont typeface="Arial" pitchFamily="34" charset="0"/>
              <a:buChar char="•"/>
            </a:pPr>
            <a:endParaRPr lang="uk-UA" sz="1600" b="1" dirty="0" smtClean="0">
              <a:solidFill>
                <a:schemeClr val="tx1"/>
              </a:solidFill>
              <a:latin typeface="Times New Roman" pitchFamily="18" charset="0"/>
              <a:cs typeface="Times New Roman" pitchFamily="18" charset="0"/>
            </a:endParaRPr>
          </a:p>
          <a:p>
            <a:pPr>
              <a:buFont typeface="Arial" pitchFamily="34" charset="0"/>
              <a:buChar char="•"/>
            </a:pPr>
            <a:r>
              <a:rPr lang="uk-UA" sz="1600" b="1" dirty="0" smtClean="0">
                <a:solidFill>
                  <a:schemeClr val="tx1"/>
                </a:solidFill>
                <a:latin typeface="Times New Roman" pitchFamily="18" charset="0"/>
                <a:cs typeface="Times New Roman" pitchFamily="18" charset="0"/>
              </a:rPr>
              <a:t>ІІ. Педагог-тренер пропонує учасникам тренінгу об</a:t>
            </a:r>
            <a:r>
              <a:rPr lang="en-US" sz="1600" b="1" dirty="0" smtClean="0">
                <a:solidFill>
                  <a:schemeClr val="tx1"/>
                </a:solidFill>
                <a:latin typeface="Times New Roman" pitchFamily="18" charset="0"/>
                <a:cs typeface="Times New Roman" pitchFamily="18" charset="0"/>
              </a:rPr>
              <a:t>’</a:t>
            </a:r>
            <a:r>
              <a:rPr lang="uk-UA" sz="1600" b="1" dirty="0" smtClean="0">
                <a:solidFill>
                  <a:schemeClr val="tx1"/>
                </a:solidFill>
                <a:latin typeface="Times New Roman" pitchFamily="18" charset="0"/>
                <a:cs typeface="Times New Roman" pitchFamily="18" charset="0"/>
              </a:rPr>
              <a:t>єднатися у групи  відповідно до кольорів </a:t>
            </a:r>
            <a:r>
              <a:rPr lang="uk-UA" sz="1600" b="1" dirty="0" err="1" smtClean="0">
                <a:solidFill>
                  <a:schemeClr val="tx1"/>
                </a:solidFill>
                <a:latin typeface="Times New Roman" pitchFamily="18" charset="0"/>
                <a:cs typeface="Times New Roman" pitchFamily="18" charset="0"/>
              </a:rPr>
              <a:t>бейджиків</a:t>
            </a:r>
            <a:r>
              <a:rPr lang="uk-UA" sz="1600" b="1" dirty="0" smtClean="0">
                <a:solidFill>
                  <a:schemeClr val="tx1"/>
                </a:solidFill>
                <a:latin typeface="Times New Roman" pitchFamily="18" charset="0"/>
                <a:cs typeface="Times New Roman" pitchFamily="18" charset="0"/>
              </a:rPr>
              <a:t>.</a:t>
            </a:r>
          </a:p>
          <a:p>
            <a:pPr>
              <a:buFont typeface="Arial" pitchFamily="34" charset="0"/>
              <a:buChar char="•"/>
            </a:pPr>
            <a:endParaRPr lang="ru-RU" sz="1600" b="1" dirty="0">
              <a:solidFill>
                <a:schemeClr val="tx1"/>
              </a:solidFill>
              <a:latin typeface="Times New Roman" pitchFamily="18" charset="0"/>
              <a:cs typeface="Times New Roman" pitchFamily="18" charset="0"/>
            </a:endParaRPr>
          </a:p>
        </p:txBody>
      </p:sp>
      <p:pic>
        <p:nvPicPr>
          <p:cNvPr id="2050" name="Picture 2" descr="E:\Documents and Settings\Администратор\Рабочий стол\Тренінг\imagппes.jpeg"/>
          <p:cNvPicPr>
            <a:picLocks noGrp="1" noChangeAspect="1" noChangeArrowheads="1"/>
          </p:cNvPicPr>
          <p:nvPr>
            <p:ph sz="half" idx="1"/>
          </p:nvPr>
        </p:nvPicPr>
        <p:blipFill>
          <a:blip r:embed="rId2" cstate="print"/>
          <a:srcRect/>
          <a:stretch>
            <a:fillRect/>
          </a:stretch>
        </p:blipFill>
        <p:spPr bwMode="auto">
          <a:xfrm>
            <a:off x="4857752" y="1428736"/>
            <a:ext cx="3484780" cy="285752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anim calcmode="lin" valueType="num">
                                      <p:cBhvr additive="base">
                                        <p:cTn id="11"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7">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anim calcmode="lin" valueType="num">
                                      <p:cBhvr additive="base">
                                        <p:cTn id="15"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 presetClass="entr" presetSubtype="16" fill="hold" nodeType="clickEffect">
                                  <p:stCondLst>
                                    <p:cond delay="0"/>
                                  </p:stCondLst>
                                  <p:childTnLst>
                                    <p:set>
                                      <p:cBhvr>
                                        <p:cTn id="20" dur="1" fill="hold">
                                          <p:stCondLst>
                                            <p:cond delay="0"/>
                                          </p:stCondLst>
                                        </p:cTn>
                                        <p:tgtEl>
                                          <p:spTgt spid="2050"/>
                                        </p:tgtEl>
                                        <p:attrNameLst>
                                          <p:attrName>style.visibility</p:attrName>
                                        </p:attrNameLst>
                                      </p:cBhvr>
                                      <p:to>
                                        <p:strVal val="visible"/>
                                      </p:to>
                                    </p:set>
                                    <p:animEffect transition="in" filter="box(in)">
                                      <p:cBhvr>
                                        <p:cTn id="21"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2"/>
          </p:nvPr>
        </p:nvSpPr>
        <p:spPr>
          <a:xfrm>
            <a:off x="457200" y="609600"/>
            <a:ext cx="3008313" cy="1104888"/>
          </a:xfrm>
        </p:spPr>
        <p:txBody>
          <a:bodyPr/>
          <a:lstStyle/>
          <a:p>
            <a:r>
              <a:rPr lang="uk-UA" sz="2000" b="1" dirty="0" smtClean="0">
                <a:solidFill>
                  <a:schemeClr val="tx1"/>
                </a:solidFill>
                <a:latin typeface="Times New Roman" pitchFamily="18" charset="0"/>
                <a:cs typeface="Times New Roman" pitchFamily="18" charset="0"/>
              </a:rPr>
              <a:t>ІІІ. Вироблення правил роботи в групах.</a:t>
            </a:r>
          </a:p>
          <a:p>
            <a:endParaRPr lang="uk-UA" sz="1600" b="1" dirty="0" smtClean="0">
              <a:solidFill>
                <a:schemeClr val="tx1"/>
              </a:solidFill>
              <a:latin typeface="Times New Roman" pitchFamily="18" charset="0"/>
              <a:cs typeface="Times New Roman" pitchFamily="18" charset="0"/>
            </a:endParaRPr>
          </a:p>
          <a:p>
            <a:endParaRPr lang="ru-RU" sz="1600" b="1" dirty="0">
              <a:latin typeface="Times New Roman" pitchFamily="18" charset="0"/>
              <a:cs typeface="Times New Roman" pitchFamily="18" charset="0"/>
            </a:endParaRPr>
          </a:p>
        </p:txBody>
      </p:sp>
      <p:sp>
        <p:nvSpPr>
          <p:cNvPr id="4" name="Содержимое 3"/>
          <p:cNvSpPr>
            <a:spLocks noGrp="1"/>
          </p:cNvSpPr>
          <p:nvPr>
            <p:ph sz="half" idx="1"/>
          </p:nvPr>
        </p:nvSpPr>
        <p:spPr>
          <a:xfrm>
            <a:off x="3575050" y="285728"/>
            <a:ext cx="5340350" cy="5124472"/>
          </a:xfrm>
        </p:spPr>
        <p:txBody>
          <a:bodyPr>
            <a:normAutofit/>
          </a:bodyPr>
          <a:lstStyle/>
          <a:p>
            <a:pPr>
              <a:buNone/>
            </a:pPr>
            <a:endParaRPr lang="uk-UA" sz="1800" dirty="0" smtClean="0"/>
          </a:p>
          <a:p>
            <a:pPr algn="ctr">
              <a:buNone/>
            </a:pPr>
            <a:r>
              <a:rPr lang="uk-UA" sz="1800" b="1" dirty="0" smtClean="0">
                <a:solidFill>
                  <a:schemeClr val="tx1"/>
                </a:solidFill>
                <a:latin typeface="Times New Roman" pitchFamily="18" charset="0"/>
                <a:cs typeface="Times New Roman" pitchFamily="18" charset="0"/>
              </a:rPr>
              <a:t>Правила роботи в групах</a:t>
            </a:r>
          </a:p>
          <a:p>
            <a:r>
              <a:rPr lang="uk-UA" sz="1800" dirty="0" smtClean="0">
                <a:solidFill>
                  <a:schemeClr val="tx1"/>
                </a:solidFill>
                <a:latin typeface="Times New Roman" pitchFamily="18" charset="0"/>
                <a:cs typeface="Times New Roman" pitchFamily="18" charset="0"/>
              </a:rPr>
              <a:t>• Бути доброзичливим стосовно себе та інших.</a:t>
            </a:r>
            <a:endParaRPr lang="ru-RU" sz="1800" dirty="0" smtClean="0">
              <a:solidFill>
                <a:schemeClr val="tx1"/>
              </a:solidFill>
              <a:latin typeface="Times New Roman" pitchFamily="18" charset="0"/>
              <a:cs typeface="Times New Roman" pitchFamily="18" charset="0"/>
            </a:endParaRPr>
          </a:p>
          <a:p>
            <a:r>
              <a:rPr lang="uk-UA" sz="1800" dirty="0" smtClean="0">
                <a:solidFill>
                  <a:schemeClr val="tx1"/>
                </a:solidFill>
                <a:latin typeface="Times New Roman" pitchFamily="18" charset="0"/>
                <a:cs typeface="Times New Roman" pitchFamily="18" charset="0"/>
              </a:rPr>
              <a:t>• Говорити по черзі.</a:t>
            </a:r>
            <a:endParaRPr lang="ru-RU" sz="1800" dirty="0" smtClean="0">
              <a:solidFill>
                <a:schemeClr val="tx1"/>
              </a:solidFill>
              <a:latin typeface="Times New Roman" pitchFamily="18" charset="0"/>
              <a:cs typeface="Times New Roman" pitchFamily="18" charset="0"/>
            </a:endParaRPr>
          </a:p>
          <a:p>
            <a:r>
              <a:rPr lang="uk-UA" sz="1800" dirty="0" smtClean="0">
                <a:solidFill>
                  <a:schemeClr val="tx1"/>
                </a:solidFill>
                <a:latin typeface="Times New Roman" pitchFamily="18" charset="0"/>
                <a:cs typeface="Times New Roman" pitchFamily="18" charset="0"/>
              </a:rPr>
              <a:t>• Говорити від свого імені.</a:t>
            </a:r>
            <a:endParaRPr lang="ru-RU" sz="1800" dirty="0" smtClean="0">
              <a:solidFill>
                <a:schemeClr val="tx1"/>
              </a:solidFill>
              <a:latin typeface="Times New Roman" pitchFamily="18" charset="0"/>
              <a:cs typeface="Times New Roman" pitchFamily="18" charset="0"/>
            </a:endParaRPr>
          </a:p>
          <a:p>
            <a:r>
              <a:rPr lang="uk-UA" sz="1800" dirty="0" smtClean="0">
                <a:solidFill>
                  <a:schemeClr val="tx1"/>
                </a:solidFill>
                <a:latin typeface="Times New Roman" pitchFamily="18" charset="0"/>
                <a:cs typeface="Times New Roman" pitchFamily="18" charset="0"/>
              </a:rPr>
              <a:t>• Вкладатись у відведений проміжок часу.</a:t>
            </a:r>
            <a:endParaRPr lang="ru-RU" sz="1800" dirty="0" smtClean="0">
              <a:solidFill>
                <a:schemeClr val="tx1"/>
              </a:solidFill>
              <a:latin typeface="Times New Roman" pitchFamily="18" charset="0"/>
              <a:cs typeface="Times New Roman" pitchFamily="18" charset="0"/>
            </a:endParaRPr>
          </a:p>
          <a:p>
            <a:r>
              <a:rPr lang="uk-UA" sz="1800" dirty="0" smtClean="0">
                <a:solidFill>
                  <a:schemeClr val="tx1"/>
                </a:solidFill>
                <a:latin typeface="Times New Roman" pitchFamily="18" charset="0"/>
                <a:cs typeface="Times New Roman" pitchFamily="18" charset="0"/>
              </a:rPr>
              <a:t>• Добровільно брати участь в обговореннях.</a:t>
            </a:r>
            <a:endParaRPr lang="ru-RU" sz="1800" dirty="0" smtClean="0">
              <a:solidFill>
                <a:schemeClr val="tx1"/>
              </a:solidFill>
              <a:latin typeface="Times New Roman" pitchFamily="18" charset="0"/>
              <a:cs typeface="Times New Roman" pitchFamily="18" charset="0"/>
            </a:endParaRPr>
          </a:p>
          <a:p>
            <a:r>
              <a:rPr lang="uk-UA" sz="1800" dirty="0" smtClean="0">
                <a:solidFill>
                  <a:schemeClr val="tx1"/>
                </a:solidFill>
                <a:latin typeface="Times New Roman" pitchFamily="18" charset="0"/>
                <a:cs typeface="Times New Roman" pitchFamily="18" charset="0"/>
              </a:rPr>
              <a:t>• Бути активним.</a:t>
            </a:r>
            <a:endParaRPr lang="ru-RU" sz="1800" dirty="0" smtClean="0">
              <a:solidFill>
                <a:schemeClr val="tx1"/>
              </a:solidFill>
              <a:latin typeface="Times New Roman" pitchFamily="18" charset="0"/>
              <a:cs typeface="Times New Roman" pitchFamily="18" charset="0"/>
            </a:endParaRPr>
          </a:p>
          <a:p>
            <a:r>
              <a:rPr lang="uk-UA" sz="1800" dirty="0" smtClean="0">
                <a:solidFill>
                  <a:schemeClr val="tx1"/>
                </a:solidFill>
                <a:latin typeface="Times New Roman" pitchFamily="18" charset="0"/>
                <a:cs typeface="Times New Roman" pitchFamily="18" charset="0"/>
              </a:rPr>
              <a:t>• Бути сприйнятливим до ситуації.</a:t>
            </a:r>
            <a:endParaRPr lang="ru-RU" sz="1800" dirty="0" smtClean="0">
              <a:solidFill>
                <a:schemeClr val="tx1"/>
              </a:solidFill>
              <a:latin typeface="Times New Roman" pitchFamily="18" charset="0"/>
              <a:cs typeface="Times New Roman" pitchFamily="18" charset="0"/>
            </a:endParaRPr>
          </a:p>
          <a:p>
            <a:r>
              <a:rPr lang="uk-UA" sz="1800" dirty="0" smtClean="0">
                <a:solidFill>
                  <a:schemeClr val="tx1"/>
                </a:solidFill>
                <a:latin typeface="Times New Roman" pitchFamily="18" charset="0"/>
                <a:cs typeface="Times New Roman" pitchFamily="18" charset="0"/>
              </a:rPr>
              <a:t>• Дотримуватися принципу конфіденційності.</a:t>
            </a:r>
            <a:endParaRPr lang="ru-RU" sz="1800" dirty="0" smtClean="0">
              <a:solidFill>
                <a:schemeClr val="tx1"/>
              </a:solidFill>
              <a:latin typeface="Times New Roman" pitchFamily="18" charset="0"/>
              <a:cs typeface="Times New Roman" pitchFamily="18" charset="0"/>
            </a:endParaRPr>
          </a:p>
          <a:p>
            <a:r>
              <a:rPr lang="uk-UA" sz="1800" dirty="0" smtClean="0">
                <a:solidFill>
                  <a:schemeClr val="tx1"/>
                </a:solidFill>
                <a:latin typeface="Times New Roman" pitchFamily="18" charset="0"/>
                <a:cs typeface="Times New Roman" pitchFamily="18" charset="0"/>
              </a:rPr>
              <a:t>• Вимкнути мобільні телефони (або ні).</a:t>
            </a:r>
          </a:p>
        </p:txBody>
      </p:sp>
      <p:pic>
        <p:nvPicPr>
          <p:cNvPr id="3074" name="Picture 2" descr="E:\Documents and Settings\Администратор\Рабочий стол\Тренінг\imaанges.jpeg"/>
          <p:cNvPicPr>
            <a:picLocks noChangeAspect="1" noChangeArrowheads="1"/>
          </p:cNvPicPr>
          <p:nvPr/>
        </p:nvPicPr>
        <p:blipFill>
          <a:blip r:embed="rId2" cstate="print"/>
          <a:srcRect/>
          <a:stretch>
            <a:fillRect/>
          </a:stretch>
        </p:blipFill>
        <p:spPr bwMode="auto">
          <a:xfrm>
            <a:off x="500034" y="1928802"/>
            <a:ext cx="2857520" cy="234791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nodeType="clickEffect">
                                  <p:stCondLst>
                                    <p:cond delay="0"/>
                                  </p:stCondLst>
                                  <p:childTnLst>
                                    <p:set>
                                      <p:cBhvr>
                                        <p:cTn id="12" dur="1" fill="hold">
                                          <p:stCondLst>
                                            <p:cond delay="0"/>
                                          </p:stCondLst>
                                        </p:cTn>
                                        <p:tgtEl>
                                          <p:spTgt spid="3074"/>
                                        </p:tgtEl>
                                        <p:attrNameLst>
                                          <p:attrName>style.visibility</p:attrName>
                                        </p:attrNameLst>
                                      </p:cBhvr>
                                      <p:to>
                                        <p:strVal val="visible"/>
                                      </p:to>
                                    </p:set>
                                    <p:animEffect transition="in" filter="blinds(horizontal)">
                                      <p:cBhvr>
                                        <p:cTn id="13" dur="500"/>
                                        <p:tgtEl>
                                          <p:spTgt spid="3074"/>
                                        </p:tgtEl>
                                      </p:cBhvr>
                                    </p:animEffect>
                                  </p:childTnLst>
                                </p:cTn>
                              </p:par>
                            </p:childTnLst>
                          </p:cTn>
                        </p:par>
                      </p:childTnLst>
                    </p:cTn>
                  </p:par>
                  <p:par>
                    <p:cTn id="14" fill="hold">
                      <p:stCondLst>
                        <p:cond delay="indefinite"/>
                      </p:stCondLst>
                      <p:childTnLst>
                        <p:par>
                          <p:cTn id="15" fill="hold">
                            <p:stCondLst>
                              <p:cond delay="0"/>
                            </p:stCondLst>
                            <p:childTnLst>
                              <p:par>
                                <p:cTn id="16" presetID="7" presetClass="entr" presetSubtype="4" fill="hold" grpId="0" nodeType="clickEffect">
                                  <p:stCondLst>
                                    <p:cond delay="0"/>
                                  </p:stCondLst>
                                  <p:childTnLst>
                                    <p:set>
                                      <p:cBhvr>
                                        <p:cTn id="17" dur="1" fill="hold">
                                          <p:stCondLst>
                                            <p:cond delay="0"/>
                                          </p:stCondLst>
                                        </p:cTn>
                                        <p:tgtEl>
                                          <p:spTgt spid="4">
                                            <p:txEl>
                                              <p:pRg st="1" end="1"/>
                                            </p:txEl>
                                          </p:spTgt>
                                        </p:tgtEl>
                                        <p:attrNameLst>
                                          <p:attrName>style.visibility</p:attrName>
                                        </p:attrNameLst>
                                      </p:cBhvr>
                                      <p:to>
                                        <p:strVal val="visible"/>
                                      </p:to>
                                    </p:set>
                                    <p:anim calcmode="lin" valueType="num">
                                      <p:cBhvr additive="base">
                                        <p:cTn id="18" dur="50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9" dur="50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7" presetClass="entr" presetSubtype="4" fill="hold" grpId="0" nodeType="clickEffect">
                                  <p:stCondLst>
                                    <p:cond delay="0"/>
                                  </p:stCondLst>
                                  <p:childTnLst>
                                    <p:set>
                                      <p:cBhvr>
                                        <p:cTn id="23" dur="1" fill="hold">
                                          <p:stCondLst>
                                            <p:cond delay="0"/>
                                          </p:stCondLst>
                                        </p:cTn>
                                        <p:tgtEl>
                                          <p:spTgt spid="4">
                                            <p:txEl>
                                              <p:pRg st="2" end="2"/>
                                            </p:txEl>
                                          </p:spTgt>
                                        </p:tgtEl>
                                        <p:attrNameLst>
                                          <p:attrName>style.visibility</p:attrName>
                                        </p:attrNameLst>
                                      </p:cBhvr>
                                      <p:to>
                                        <p:strVal val="visible"/>
                                      </p:to>
                                    </p:set>
                                    <p:anim calcmode="lin" valueType="num">
                                      <p:cBhvr additive="base">
                                        <p:cTn id="24" dur="50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5" dur="50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7" presetClass="entr" presetSubtype="4" fill="hold" grpId="0" nodeType="clickEffect">
                                  <p:stCondLst>
                                    <p:cond delay="0"/>
                                  </p:stCondLst>
                                  <p:childTnLst>
                                    <p:set>
                                      <p:cBhvr>
                                        <p:cTn id="29" dur="1" fill="hold">
                                          <p:stCondLst>
                                            <p:cond delay="0"/>
                                          </p:stCondLst>
                                        </p:cTn>
                                        <p:tgtEl>
                                          <p:spTgt spid="4">
                                            <p:txEl>
                                              <p:pRg st="3" end="3"/>
                                            </p:txEl>
                                          </p:spTgt>
                                        </p:tgtEl>
                                        <p:attrNameLst>
                                          <p:attrName>style.visibility</p:attrName>
                                        </p:attrNameLst>
                                      </p:cBhvr>
                                      <p:to>
                                        <p:strVal val="visible"/>
                                      </p:to>
                                    </p:set>
                                    <p:anim calcmode="lin" valueType="num">
                                      <p:cBhvr additive="base">
                                        <p:cTn id="30" dur="50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31" dur="50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7" presetClass="entr" presetSubtype="4" fill="hold" grpId="0" nodeType="clickEffect">
                                  <p:stCondLst>
                                    <p:cond delay="0"/>
                                  </p:stCondLst>
                                  <p:childTnLst>
                                    <p:set>
                                      <p:cBhvr>
                                        <p:cTn id="35" dur="1" fill="hold">
                                          <p:stCondLst>
                                            <p:cond delay="0"/>
                                          </p:stCondLst>
                                        </p:cTn>
                                        <p:tgtEl>
                                          <p:spTgt spid="4">
                                            <p:txEl>
                                              <p:pRg st="4" end="4"/>
                                            </p:txEl>
                                          </p:spTgt>
                                        </p:tgtEl>
                                        <p:attrNameLst>
                                          <p:attrName>style.visibility</p:attrName>
                                        </p:attrNameLst>
                                      </p:cBhvr>
                                      <p:to>
                                        <p:strVal val="visible"/>
                                      </p:to>
                                    </p:set>
                                    <p:anim calcmode="lin" valueType="num">
                                      <p:cBhvr additive="base">
                                        <p:cTn id="36" dur="50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7" dur="50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7" presetClass="entr" presetSubtype="4" fill="hold" grpId="0" nodeType="clickEffect">
                                  <p:stCondLst>
                                    <p:cond delay="0"/>
                                  </p:stCondLst>
                                  <p:childTnLst>
                                    <p:set>
                                      <p:cBhvr>
                                        <p:cTn id="41" dur="1" fill="hold">
                                          <p:stCondLst>
                                            <p:cond delay="0"/>
                                          </p:stCondLst>
                                        </p:cTn>
                                        <p:tgtEl>
                                          <p:spTgt spid="4">
                                            <p:txEl>
                                              <p:pRg st="5" end="5"/>
                                            </p:txEl>
                                          </p:spTgt>
                                        </p:tgtEl>
                                        <p:attrNameLst>
                                          <p:attrName>style.visibility</p:attrName>
                                        </p:attrNameLst>
                                      </p:cBhvr>
                                      <p:to>
                                        <p:strVal val="visible"/>
                                      </p:to>
                                    </p:set>
                                    <p:anim calcmode="lin" valueType="num">
                                      <p:cBhvr additive="base">
                                        <p:cTn id="42" dur="50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43" dur="50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7" presetClass="entr" presetSubtype="4" fill="hold" grpId="0" nodeType="clickEffect">
                                  <p:stCondLst>
                                    <p:cond delay="0"/>
                                  </p:stCondLst>
                                  <p:childTnLst>
                                    <p:set>
                                      <p:cBhvr>
                                        <p:cTn id="47" dur="1" fill="hold">
                                          <p:stCondLst>
                                            <p:cond delay="0"/>
                                          </p:stCondLst>
                                        </p:cTn>
                                        <p:tgtEl>
                                          <p:spTgt spid="4">
                                            <p:txEl>
                                              <p:pRg st="6" end="6"/>
                                            </p:txEl>
                                          </p:spTgt>
                                        </p:tgtEl>
                                        <p:attrNameLst>
                                          <p:attrName>style.visibility</p:attrName>
                                        </p:attrNameLst>
                                      </p:cBhvr>
                                      <p:to>
                                        <p:strVal val="visible"/>
                                      </p:to>
                                    </p:set>
                                    <p:anim calcmode="lin" valueType="num">
                                      <p:cBhvr additive="base">
                                        <p:cTn id="48" dur="50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49" dur="50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7" presetClass="entr" presetSubtype="4" fill="hold" grpId="0" nodeType="clickEffect">
                                  <p:stCondLst>
                                    <p:cond delay="0"/>
                                  </p:stCondLst>
                                  <p:childTnLst>
                                    <p:set>
                                      <p:cBhvr>
                                        <p:cTn id="53" dur="1" fill="hold">
                                          <p:stCondLst>
                                            <p:cond delay="0"/>
                                          </p:stCondLst>
                                        </p:cTn>
                                        <p:tgtEl>
                                          <p:spTgt spid="4">
                                            <p:txEl>
                                              <p:pRg st="7" end="7"/>
                                            </p:txEl>
                                          </p:spTgt>
                                        </p:tgtEl>
                                        <p:attrNameLst>
                                          <p:attrName>style.visibility</p:attrName>
                                        </p:attrNameLst>
                                      </p:cBhvr>
                                      <p:to>
                                        <p:strVal val="visible"/>
                                      </p:to>
                                    </p:set>
                                    <p:anim calcmode="lin" valueType="num">
                                      <p:cBhvr additive="base">
                                        <p:cTn id="54" dur="50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55" dur="50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7" presetClass="entr" presetSubtype="4" fill="hold" grpId="0" nodeType="clickEffect">
                                  <p:stCondLst>
                                    <p:cond delay="0"/>
                                  </p:stCondLst>
                                  <p:childTnLst>
                                    <p:set>
                                      <p:cBhvr>
                                        <p:cTn id="59" dur="1" fill="hold">
                                          <p:stCondLst>
                                            <p:cond delay="0"/>
                                          </p:stCondLst>
                                        </p:cTn>
                                        <p:tgtEl>
                                          <p:spTgt spid="4">
                                            <p:txEl>
                                              <p:pRg st="8" end="8"/>
                                            </p:txEl>
                                          </p:spTgt>
                                        </p:tgtEl>
                                        <p:attrNameLst>
                                          <p:attrName>style.visibility</p:attrName>
                                        </p:attrNameLst>
                                      </p:cBhvr>
                                      <p:to>
                                        <p:strVal val="visible"/>
                                      </p:to>
                                    </p:set>
                                    <p:anim calcmode="lin" valueType="num">
                                      <p:cBhvr additive="base">
                                        <p:cTn id="60" dur="50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61" dur="50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7" presetClass="entr" presetSubtype="4" fill="hold" grpId="0" nodeType="clickEffect">
                                  <p:stCondLst>
                                    <p:cond delay="0"/>
                                  </p:stCondLst>
                                  <p:childTnLst>
                                    <p:set>
                                      <p:cBhvr>
                                        <p:cTn id="65" dur="1" fill="hold">
                                          <p:stCondLst>
                                            <p:cond delay="0"/>
                                          </p:stCondLst>
                                        </p:cTn>
                                        <p:tgtEl>
                                          <p:spTgt spid="4">
                                            <p:txEl>
                                              <p:pRg st="9" end="9"/>
                                            </p:txEl>
                                          </p:spTgt>
                                        </p:tgtEl>
                                        <p:attrNameLst>
                                          <p:attrName>style.visibility</p:attrName>
                                        </p:attrNameLst>
                                      </p:cBhvr>
                                      <p:to>
                                        <p:strVal val="visible"/>
                                      </p:to>
                                    </p:set>
                                    <p:anim calcmode="lin" valueType="num">
                                      <p:cBhvr additive="base">
                                        <p:cTn id="66" dur="50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67" dur="5000" fill="hold"/>
                                        <p:tgtEl>
                                          <p:spTgt spid="4">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7" presetClass="entr" presetSubtype="4" fill="hold" grpId="0" nodeType="clickEffect">
                                  <p:stCondLst>
                                    <p:cond delay="0"/>
                                  </p:stCondLst>
                                  <p:childTnLst>
                                    <p:set>
                                      <p:cBhvr>
                                        <p:cTn id="71" dur="1" fill="hold">
                                          <p:stCondLst>
                                            <p:cond delay="0"/>
                                          </p:stCondLst>
                                        </p:cTn>
                                        <p:tgtEl>
                                          <p:spTgt spid="4">
                                            <p:txEl>
                                              <p:pRg st="10" end="10"/>
                                            </p:txEl>
                                          </p:spTgt>
                                        </p:tgtEl>
                                        <p:attrNameLst>
                                          <p:attrName>style.visibility</p:attrName>
                                        </p:attrNameLst>
                                      </p:cBhvr>
                                      <p:to>
                                        <p:strVal val="visible"/>
                                      </p:to>
                                    </p:set>
                                    <p:anim calcmode="lin" valueType="num">
                                      <p:cBhvr additive="base">
                                        <p:cTn id="72" dur="5000" fill="hold"/>
                                        <p:tgtEl>
                                          <p:spTgt spid="4">
                                            <p:txEl>
                                              <p:pRg st="10" end="10"/>
                                            </p:txEl>
                                          </p:spTgt>
                                        </p:tgtEl>
                                        <p:attrNameLst>
                                          <p:attrName>ppt_x</p:attrName>
                                        </p:attrNameLst>
                                      </p:cBhvr>
                                      <p:tavLst>
                                        <p:tav tm="0">
                                          <p:val>
                                            <p:strVal val="#ppt_x"/>
                                          </p:val>
                                        </p:tav>
                                        <p:tav tm="100000">
                                          <p:val>
                                            <p:strVal val="#ppt_x"/>
                                          </p:val>
                                        </p:tav>
                                      </p:tavLst>
                                    </p:anim>
                                    <p:anim calcmode="lin" valueType="num">
                                      <p:cBhvr additive="base">
                                        <p:cTn id="73" dur="5000" fill="hold"/>
                                        <p:tgtEl>
                                          <p:spTgt spid="4">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2"/>
          </p:nvPr>
        </p:nvSpPr>
        <p:spPr/>
        <p:txBody>
          <a:bodyPr>
            <a:normAutofit/>
          </a:bodyPr>
          <a:lstStyle/>
          <a:p>
            <a:endParaRPr lang="uk-UA" b="1" i="1" dirty="0" smtClean="0"/>
          </a:p>
          <a:p>
            <a:endParaRPr lang="uk-UA" b="1" i="1" dirty="0" smtClean="0"/>
          </a:p>
          <a:p>
            <a:r>
              <a:rPr lang="uk-UA" b="1" i="1" dirty="0" smtClean="0"/>
              <a:t> </a:t>
            </a:r>
            <a:r>
              <a:rPr lang="uk-UA" sz="2000" b="1" dirty="0" smtClean="0">
                <a:solidFill>
                  <a:schemeClr val="tx1"/>
                </a:solidFill>
                <a:latin typeface="Times New Roman" pitchFamily="18" charset="0"/>
                <a:cs typeface="Times New Roman" pitchFamily="18" charset="0"/>
              </a:rPr>
              <a:t>Виявлення очікувань</a:t>
            </a:r>
          </a:p>
          <a:p>
            <a:endParaRPr lang="uk-UA" sz="1600" b="1" i="1" dirty="0" smtClean="0">
              <a:solidFill>
                <a:schemeClr val="tx1"/>
              </a:solidFill>
            </a:endParaRPr>
          </a:p>
          <a:p>
            <a:r>
              <a:rPr lang="uk-UA" sz="1600" b="1" i="1" dirty="0" smtClean="0">
                <a:solidFill>
                  <a:schemeClr val="tx1"/>
                </a:solidFill>
                <a:latin typeface="Times New Roman" pitchFamily="18" charset="0"/>
                <a:cs typeface="Times New Roman" pitchFamily="18" charset="0"/>
              </a:rPr>
              <a:t> П</a:t>
            </a:r>
            <a:r>
              <a:rPr lang="uk-UA" sz="1600" dirty="0" smtClean="0">
                <a:solidFill>
                  <a:schemeClr val="tx1"/>
                </a:solidFill>
                <a:latin typeface="Times New Roman" pitchFamily="18" charset="0"/>
                <a:cs typeface="Times New Roman" pitchFamily="18" charset="0"/>
              </a:rPr>
              <a:t>едагог-тренер пропонує учасникам упродовж 3 </a:t>
            </a:r>
            <a:r>
              <a:rPr lang="uk-UA" sz="1600" dirty="0" err="1" smtClean="0">
                <a:solidFill>
                  <a:schemeClr val="tx1"/>
                </a:solidFill>
                <a:latin typeface="Times New Roman" pitchFamily="18" charset="0"/>
                <a:cs typeface="Times New Roman" pitchFamily="18" charset="0"/>
              </a:rPr>
              <a:t>хв</a:t>
            </a:r>
            <a:r>
              <a:rPr lang="uk-UA" sz="1600" dirty="0" smtClean="0">
                <a:solidFill>
                  <a:schemeClr val="tx1"/>
                </a:solidFill>
                <a:latin typeface="Times New Roman" pitchFamily="18" charset="0"/>
                <a:cs typeface="Times New Roman" pitchFamily="18" charset="0"/>
              </a:rPr>
              <a:t> визначитися з тим, що вони хотіли б побачити в своєму саду (квітку, рослину, фрукти, ягоди, траву тощо), намалювати це на </a:t>
            </a:r>
            <a:r>
              <a:rPr lang="uk-UA" sz="1600" dirty="0" err="1" smtClean="0">
                <a:solidFill>
                  <a:schemeClr val="tx1"/>
                </a:solidFill>
                <a:latin typeface="Times New Roman" pitchFamily="18" charset="0"/>
                <a:cs typeface="Times New Roman" pitchFamily="18" charset="0"/>
              </a:rPr>
              <a:t>стікері</a:t>
            </a:r>
            <a:r>
              <a:rPr lang="uk-UA" sz="1600" dirty="0" smtClean="0">
                <a:solidFill>
                  <a:schemeClr val="tx1"/>
                </a:solidFill>
                <a:latin typeface="Times New Roman" pitchFamily="18" charset="0"/>
                <a:cs typeface="Times New Roman" pitchFamily="18" charset="0"/>
              </a:rPr>
              <a:t> або на плакаті й написати, що треба зробити, для того щоб задумане справді росло в саду. Далі кожен учасник презентує групі свій доробок і причіпляє його на загальний плакат.</a:t>
            </a:r>
            <a:endParaRPr lang="ru-RU" sz="1600" dirty="0" smtClean="0">
              <a:solidFill>
                <a:schemeClr val="tx1"/>
              </a:solidFill>
              <a:latin typeface="Times New Roman" pitchFamily="18" charset="0"/>
              <a:cs typeface="Times New Roman" pitchFamily="18" charset="0"/>
            </a:endParaRPr>
          </a:p>
        </p:txBody>
      </p:sp>
      <p:pic>
        <p:nvPicPr>
          <p:cNvPr id="1026" name="Picture 2"/>
          <p:cNvPicPr>
            <a:picLocks noGrp="1" noChangeAspect="1" noChangeArrowheads="1"/>
          </p:cNvPicPr>
          <p:nvPr>
            <p:ph sz="half" idx="1"/>
          </p:nvPr>
        </p:nvPicPr>
        <p:blipFill>
          <a:blip r:embed="rId2" cstate="print"/>
          <a:srcRect/>
          <a:stretch>
            <a:fillRect/>
          </a:stretch>
        </p:blipFill>
        <p:spPr bwMode="auto">
          <a:xfrm>
            <a:off x="4714876" y="1285860"/>
            <a:ext cx="3636169" cy="3648348"/>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ox(in)">
                                      <p:cBhvr>
                                        <p:cTn id="7" dur="500"/>
                                        <p:tgtEl>
                                          <p:spTgt spid="3">
                                            <p:txEl>
                                              <p:pRg st="2" end="2"/>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box(in)">
                                      <p:cBhvr>
                                        <p:cTn id="10" dur="500"/>
                                        <p:tgtEl>
                                          <p:spTgt spid="3">
                                            <p:txEl>
                                              <p:pRg st="4" end="4"/>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animEffect transition="in" filter="blinds(horizontal)">
                                      <p:cBhvr>
                                        <p:cTn id="15"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2"/>
          </p:nvPr>
        </p:nvSpPr>
        <p:spPr>
          <a:xfrm>
            <a:off x="457200" y="609600"/>
            <a:ext cx="3686172" cy="4800600"/>
          </a:xfrm>
        </p:spPr>
        <p:txBody>
          <a:bodyPr>
            <a:normAutofit lnSpcReduction="10000"/>
          </a:bodyPr>
          <a:lstStyle/>
          <a:p>
            <a:pPr algn="ctr"/>
            <a:r>
              <a:rPr lang="en-US" sz="2000" b="1" dirty="0" smtClean="0">
                <a:solidFill>
                  <a:schemeClr val="tx1"/>
                </a:solidFill>
                <a:latin typeface="Times New Roman" pitchFamily="18" charset="0"/>
                <a:cs typeface="Times New Roman" pitchFamily="18" charset="0"/>
              </a:rPr>
              <a:t>V</a:t>
            </a:r>
            <a:r>
              <a:rPr lang="uk-UA" sz="2000" b="1" dirty="0" smtClean="0">
                <a:solidFill>
                  <a:schemeClr val="tx1"/>
                </a:solidFill>
                <a:latin typeface="Times New Roman" pitchFamily="18" charset="0"/>
                <a:cs typeface="Times New Roman" pitchFamily="18" charset="0"/>
              </a:rPr>
              <a:t>. Інформаційне повідомлення на тему  </a:t>
            </a:r>
            <a:r>
              <a:rPr lang="uk-UA" sz="2000" b="1" dirty="0" err="1" smtClean="0">
                <a:solidFill>
                  <a:schemeClr val="tx1"/>
                </a:solidFill>
                <a:latin typeface="Times New Roman" pitchFamily="18" charset="0"/>
                <a:cs typeface="Times New Roman" pitchFamily="18" charset="0"/>
              </a:rPr>
              <a:t>“Сімейний</a:t>
            </a:r>
            <a:r>
              <a:rPr lang="uk-UA" sz="2000" b="1" dirty="0" smtClean="0">
                <a:solidFill>
                  <a:schemeClr val="tx1"/>
                </a:solidFill>
                <a:latin typeface="Times New Roman" pitchFamily="18" charset="0"/>
                <a:cs typeface="Times New Roman" pitchFamily="18" charset="0"/>
              </a:rPr>
              <a:t> мікроклімат – основа родинного </a:t>
            </a:r>
            <a:r>
              <a:rPr lang="uk-UA" sz="2000" b="1" dirty="0" err="1" smtClean="0">
                <a:solidFill>
                  <a:schemeClr val="tx1"/>
                </a:solidFill>
                <a:latin typeface="Times New Roman" pitchFamily="18" charset="0"/>
                <a:cs typeface="Times New Roman" pitchFamily="18" charset="0"/>
              </a:rPr>
              <a:t>виховання”</a:t>
            </a:r>
            <a:endParaRPr lang="uk-UA" sz="2000" b="1" dirty="0" smtClean="0">
              <a:solidFill>
                <a:schemeClr val="tx1"/>
              </a:solidFill>
              <a:latin typeface="Times New Roman" pitchFamily="18" charset="0"/>
              <a:cs typeface="Times New Roman" pitchFamily="18" charset="0"/>
            </a:endParaRPr>
          </a:p>
          <a:p>
            <a:pPr algn="ctr"/>
            <a:endParaRPr lang="uk-UA" dirty="0" smtClean="0">
              <a:solidFill>
                <a:schemeClr val="tx1"/>
              </a:solidFill>
            </a:endParaRPr>
          </a:p>
          <a:p>
            <a:r>
              <a:rPr lang="uk-UA" b="1" dirty="0" smtClean="0">
                <a:solidFill>
                  <a:schemeClr val="tx1"/>
                </a:solidFill>
              </a:rPr>
              <a:t>“ Я глибоко переконаний в тому, що сім</a:t>
            </a:r>
            <a:r>
              <a:rPr lang="en-US" b="1" dirty="0" smtClean="0">
                <a:solidFill>
                  <a:schemeClr val="tx1"/>
                </a:solidFill>
              </a:rPr>
              <a:t>’</a:t>
            </a:r>
            <a:r>
              <a:rPr lang="uk-UA" b="1" dirty="0" smtClean="0">
                <a:solidFill>
                  <a:schemeClr val="tx1"/>
                </a:solidFill>
              </a:rPr>
              <a:t>я – це та казкова піна морська, з якої народжується краса, і якщо немає таємничих сил, які народжують цю морську красу, функція школи завжди буде зводитися до </a:t>
            </a:r>
            <a:r>
              <a:rPr lang="uk-UA" b="1" dirty="0" err="1" smtClean="0">
                <a:solidFill>
                  <a:schemeClr val="tx1"/>
                </a:solidFill>
              </a:rPr>
              <a:t>перевиховання”</a:t>
            </a:r>
            <a:r>
              <a:rPr lang="uk-UA" b="1" dirty="0" smtClean="0">
                <a:solidFill>
                  <a:schemeClr val="tx1"/>
                </a:solidFill>
              </a:rPr>
              <a:t>.</a:t>
            </a:r>
          </a:p>
          <a:p>
            <a:r>
              <a:rPr lang="uk-UA" b="1" dirty="0" smtClean="0">
                <a:solidFill>
                  <a:schemeClr val="tx1"/>
                </a:solidFill>
              </a:rPr>
              <a:t>                 В. Сухомлинський.</a:t>
            </a:r>
          </a:p>
          <a:p>
            <a:endParaRPr lang="uk-UA" b="1" dirty="0" smtClean="0">
              <a:solidFill>
                <a:schemeClr val="tx1"/>
              </a:solidFill>
            </a:endParaRPr>
          </a:p>
          <a:p>
            <a:r>
              <a:rPr lang="uk-UA" b="1" dirty="0" smtClean="0">
                <a:solidFill>
                  <a:schemeClr val="tx1"/>
                </a:solidFill>
              </a:rPr>
              <a:t>“ Гармонійний, всебічний розвиток можливий там, де є два вихователі: школа і сім</a:t>
            </a:r>
            <a:r>
              <a:rPr lang="en-US" b="1" dirty="0" smtClean="0">
                <a:solidFill>
                  <a:schemeClr val="tx1"/>
                </a:solidFill>
              </a:rPr>
              <a:t>’</a:t>
            </a:r>
            <a:r>
              <a:rPr lang="uk-UA" b="1" dirty="0" smtClean="0">
                <a:solidFill>
                  <a:schemeClr val="tx1"/>
                </a:solidFill>
              </a:rPr>
              <a:t>я – не тільки діють одностайно, ставлячи перед дітьми ті самі вимоги, а є однодумцями, поділяють ті самі </a:t>
            </a:r>
            <a:r>
              <a:rPr lang="uk-UA" b="1" dirty="0" err="1" smtClean="0">
                <a:solidFill>
                  <a:schemeClr val="tx1"/>
                </a:solidFill>
              </a:rPr>
              <a:t>переконання.”</a:t>
            </a:r>
            <a:endParaRPr lang="uk-UA" b="1" dirty="0" smtClean="0">
              <a:solidFill>
                <a:schemeClr val="tx1"/>
              </a:solidFill>
            </a:endParaRPr>
          </a:p>
          <a:p>
            <a:r>
              <a:rPr lang="uk-UA" b="1" dirty="0" smtClean="0">
                <a:solidFill>
                  <a:schemeClr val="tx1"/>
                </a:solidFill>
              </a:rPr>
              <a:t>                В. Сухомлинський</a:t>
            </a:r>
          </a:p>
          <a:p>
            <a:pPr algn="ctr"/>
            <a:endParaRPr lang="uk-UA" dirty="0" smtClean="0">
              <a:solidFill>
                <a:schemeClr val="tx1"/>
              </a:solidFill>
            </a:endParaRPr>
          </a:p>
          <a:p>
            <a:endParaRPr lang="ru-RU" dirty="0">
              <a:solidFill>
                <a:schemeClr val="tx1"/>
              </a:solidFill>
            </a:endParaRPr>
          </a:p>
        </p:txBody>
      </p:sp>
      <p:pic>
        <p:nvPicPr>
          <p:cNvPr id="5" name="Содержимое 4"/>
          <p:cNvPicPr>
            <a:picLocks noGrp="1"/>
          </p:cNvPicPr>
          <p:nvPr>
            <p:ph sz="half" idx="1"/>
          </p:nvPr>
        </p:nvPicPr>
        <p:blipFill>
          <a:blip r:embed="rId2" cstate="print"/>
          <a:srcRect/>
          <a:stretch>
            <a:fillRect/>
          </a:stretch>
        </p:blipFill>
        <p:spPr bwMode="auto">
          <a:xfrm>
            <a:off x="4714877" y="1285860"/>
            <a:ext cx="3857652" cy="285752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par>
                                <p:cTn id="8" presetID="8" presetClass="entr" presetSubtype="16"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diamond(in)">
                                      <p:cBhvr>
                                        <p:cTn id="10" dur="2000"/>
                                        <p:tgtEl>
                                          <p:spTgt spid="3">
                                            <p:txEl>
                                              <p:pRg st="2" end="2"/>
                                            </p:txEl>
                                          </p:spTgt>
                                        </p:tgtEl>
                                      </p:cBhvr>
                                    </p:animEffect>
                                  </p:childTnLst>
                                </p:cTn>
                              </p:par>
                              <p:par>
                                <p:cTn id="11" presetID="8" presetClass="entr" presetSubtype="16"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diamond(in)">
                                      <p:cBhvr>
                                        <p:cTn id="13" dur="2000"/>
                                        <p:tgtEl>
                                          <p:spTgt spid="3">
                                            <p:txEl>
                                              <p:pRg st="3" end="3"/>
                                            </p:txEl>
                                          </p:spTgt>
                                        </p:tgtEl>
                                      </p:cBhvr>
                                    </p:animEffect>
                                  </p:childTnLst>
                                </p:cTn>
                              </p:par>
                              <p:par>
                                <p:cTn id="14" presetID="8" presetClass="entr" presetSubtype="16"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diamond(in)">
                                      <p:cBhvr>
                                        <p:cTn id="16" dur="2000"/>
                                        <p:tgtEl>
                                          <p:spTgt spid="3">
                                            <p:txEl>
                                              <p:pRg st="5" end="5"/>
                                            </p:txEl>
                                          </p:spTgt>
                                        </p:tgtEl>
                                      </p:cBhvr>
                                    </p:animEffect>
                                  </p:childTnLst>
                                </p:cTn>
                              </p:par>
                              <p:par>
                                <p:cTn id="17" presetID="8" presetClass="entr" presetSubtype="16"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diamond(in)">
                                      <p:cBhvr>
                                        <p:cTn id="19" dur="2000"/>
                                        <p:tgtEl>
                                          <p:spTgt spid="3">
                                            <p:txEl>
                                              <p:pRg st="6" end="6"/>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additive="base">
                                        <p:cTn id="24" dur="500" fill="hold"/>
                                        <p:tgtEl>
                                          <p:spTgt spid="5"/>
                                        </p:tgtEl>
                                        <p:attrNameLst>
                                          <p:attrName>ppt_x</p:attrName>
                                        </p:attrNameLst>
                                      </p:cBhvr>
                                      <p:tavLst>
                                        <p:tav tm="0">
                                          <p:val>
                                            <p:strVal val="#ppt_x"/>
                                          </p:val>
                                        </p:tav>
                                        <p:tav tm="100000">
                                          <p:val>
                                            <p:strVal val="#ppt_x"/>
                                          </p:val>
                                        </p:tav>
                                      </p:tavLst>
                                    </p:anim>
                                    <p:anim calcmode="lin" valueType="num">
                                      <p:cBhvr additive="base">
                                        <p:cTn id="2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2"/>
          </p:nvPr>
        </p:nvSpPr>
        <p:spPr>
          <a:xfrm>
            <a:off x="428596" y="571480"/>
            <a:ext cx="3008313" cy="4800600"/>
          </a:xfrm>
        </p:spPr>
        <p:txBody>
          <a:bodyPr/>
          <a:lstStyle/>
          <a:p>
            <a:r>
              <a:rPr lang="en-US" sz="2000" b="1" dirty="0" smtClean="0">
                <a:solidFill>
                  <a:schemeClr val="tx1"/>
                </a:solidFill>
                <a:latin typeface="Times New Roman" pitchFamily="18" charset="0"/>
                <a:cs typeface="Times New Roman" pitchFamily="18" charset="0"/>
              </a:rPr>
              <a:t>V</a:t>
            </a:r>
            <a:r>
              <a:rPr lang="uk-UA" sz="2000" b="1" dirty="0" smtClean="0">
                <a:solidFill>
                  <a:schemeClr val="tx1"/>
                </a:solidFill>
                <a:latin typeface="Times New Roman" pitchFamily="18" charset="0"/>
                <a:cs typeface="Times New Roman" pitchFamily="18" charset="0"/>
              </a:rPr>
              <a:t>І.  Аукціон проблем</a:t>
            </a:r>
          </a:p>
          <a:p>
            <a:endParaRPr lang="uk-UA" dirty="0" smtClean="0">
              <a:solidFill>
                <a:schemeClr val="tx1"/>
              </a:solidFill>
            </a:endParaRPr>
          </a:p>
          <a:p>
            <a:r>
              <a:rPr lang="uk-UA" dirty="0" smtClean="0">
                <a:solidFill>
                  <a:schemeClr val="tx1"/>
                </a:solidFill>
                <a:latin typeface="Times New Roman" pitchFamily="18" charset="0"/>
                <a:cs typeface="Times New Roman" pitchFamily="18" charset="0"/>
              </a:rPr>
              <a:t>	Кожна група отримує перелік проблем з  теми родинного виховання.</a:t>
            </a:r>
            <a:endParaRPr lang="ru-RU" dirty="0" smtClean="0">
              <a:solidFill>
                <a:schemeClr val="tx1"/>
              </a:solidFill>
              <a:latin typeface="Times New Roman" pitchFamily="18" charset="0"/>
              <a:cs typeface="Times New Roman" pitchFamily="18" charset="0"/>
            </a:endParaRPr>
          </a:p>
          <a:p>
            <a:r>
              <a:rPr lang="uk-UA" dirty="0" smtClean="0">
                <a:solidFill>
                  <a:schemeClr val="tx1"/>
                </a:solidFill>
                <a:latin typeface="Times New Roman" pitchFamily="18" charset="0"/>
                <a:cs typeface="Times New Roman" pitchFamily="18" charset="0"/>
              </a:rPr>
              <a:t>	Протягом 5 хвилин  вибрати проблеми, які найбільше відповідають темі тренінгу і виставити їм рейтингові оцінки. 	Проблеми, які посіли перше місце у рейтингу будуть обговорюватися на тренінгу.</a:t>
            </a:r>
            <a:endParaRPr lang="ru-RU" dirty="0" smtClean="0">
              <a:solidFill>
                <a:schemeClr val="tx1"/>
              </a:solidFill>
              <a:latin typeface="Times New Roman" pitchFamily="18" charset="0"/>
              <a:cs typeface="Times New Roman" pitchFamily="18" charset="0"/>
            </a:endParaRPr>
          </a:p>
          <a:p>
            <a:r>
              <a:rPr lang="uk-UA" dirty="0" smtClean="0">
                <a:solidFill>
                  <a:schemeClr val="tx1"/>
                </a:solidFill>
                <a:latin typeface="Times New Roman" pitchFamily="18" charset="0"/>
                <a:cs typeface="Times New Roman" pitchFamily="18" charset="0"/>
              </a:rPr>
              <a:t>Ці проблеми записуються на аркушах паперу і лідери груп наклеюють їх на загальний плакат із написом теми тренінгу.</a:t>
            </a:r>
            <a:endParaRPr lang="ru-RU" dirty="0">
              <a:solidFill>
                <a:schemeClr val="tx1"/>
              </a:solidFill>
              <a:latin typeface="Times New Roman" pitchFamily="18" charset="0"/>
              <a:cs typeface="Times New Roman" pitchFamily="18" charset="0"/>
            </a:endParaRPr>
          </a:p>
        </p:txBody>
      </p:sp>
      <p:sp>
        <p:nvSpPr>
          <p:cNvPr id="4" name="Содержимое 3"/>
          <p:cNvSpPr>
            <a:spLocks noGrp="1"/>
          </p:cNvSpPr>
          <p:nvPr>
            <p:ph sz="half" idx="1"/>
          </p:nvPr>
        </p:nvSpPr>
        <p:spPr>
          <a:xfrm>
            <a:off x="4643438" y="609600"/>
            <a:ext cx="4271962" cy="4800600"/>
          </a:xfrm>
        </p:spPr>
        <p:txBody>
          <a:bodyPr>
            <a:normAutofit/>
          </a:bodyPr>
          <a:lstStyle/>
          <a:p>
            <a:pPr>
              <a:buNone/>
            </a:pPr>
            <a:r>
              <a:rPr lang="uk-UA" sz="2000" dirty="0" smtClean="0">
                <a:solidFill>
                  <a:schemeClr val="tx1"/>
                </a:solidFill>
              </a:rPr>
              <a:t>Перелік тем:</a:t>
            </a:r>
          </a:p>
          <a:p>
            <a:pPr>
              <a:buNone/>
            </a:pPr>
            <a:endParaRPr lang="uk-UA" sz="2000" dirty="0" smtClean="0">
              <a:solidFill>
                <a:schemeClr val="tx1"/>
              </a:solidFill>
            </a:endParaRPr>
          </a:p>
          <a:p>
            <a:pPr>
              <a:buFont typeface="+mj-lt"/>
              <a:buAutoNum type="arabicPeriod"/>
            </a:pPr>
            <a:r>
              <a:rPr lang="uk-UA" sz="1400" dirty="0" smtClean="0">
                <a:solidFill>
                  <a:schemeClr val="tx1"/>
                </a:solidFill>
                <a:latin typeface="Times New Roman" pitchFamily="18" charset="0"/>
                <a:cs typeface="Times New Roman" pitchFamily="18" charset="0"/>
              </a:rPr>
              <a:t>Стосунки батьків і дітей.</a:t>
            </a:r>
          </a:p>
          <a:p>
            <a:pPr>
              <a:buFont typeface="+mj-lt"/>
              <a:buAutoNum type="arabicPeriod"/>
            </a:pPr>
            <a:r>
              <a:rPr lang="uk-UA" sz="1400" dirty="0" smtClean="0">
                <a:solidFill>
                  <a:schemeClr val="tx1"/>
                </a:solidFill>
                <a:latin typeface="Times New Roman" pitchFamily="18" charset="0"/>
                <a:cs typeface="Times New Roman" pitchFamily="18" charset="0"/>
              </a:rPr>
              <a:t>Стилі батьківської поведінки.</a:t>
            </a:r>
          </a:p>
          <a:p>
            <a:pPr>
              <a:buFont typeface="+mj-lt"/>
              <a:buAutoNum type="arabicPeriod"/>
            </a:pPr>
            <a:r>
              <a:rPr lang="uk-UA" sz="1400" dirty="0" smtClean="0">
                <a:solidFill>
                  <a:schemeClr val="tx1"/>
                </a:solidFill>
                <a:latin typeface="Times New Roman" pitchFamily="18" charset="0"/>
                <a:cs typeface="Times New Roman" pitchFamily="18" charset="0"/>
              </a:rPr>
              <a:t>Типи виховання.</a:t>
            </a:r>
          </a:p>
          <a:p>
            <a:pPr>
              <a:buFont typeface="+mj-lt"/>
              <a:buAutoNum type="arabicPeriod"/>
            </a:pPr>
            <a:r>
              <a:rPr lang="uk-UA" sz="1400" dirty="0" smtClean="0">
                <a:solidFill>
                  <a:schemeClr val="tx1"/>
                </a:solidFill>
                <a:latin typeface="Times New Roman" pitchFamily="18" charset="0"/>
                <a:cs typeface="Times New Roman" pitchFamily="18" charset="0"/>
              </a:rPr>
              <a:t>Типи конфліктів і шляхи їх подолання.</a:t>
            </a:r>
          </a:p>
          <a:p>
            <a:pPr>
              <a:buFont typeface="+mj-lt"/>
              <a:buAutoNum type="arabicPeriod"/>
            </a:pPr>
            <a:r>
              <a:rPr lang="uk-UA" sz="1400" dirty="0" smtClean="0">
                <a:solidFill>
                  <a:schemeClr val="tx1"/>
                </a:solidFill>
                <a:latin typeface="Times New Roman" pitchFamily="18" charset="0"/>
                <a:cs typeface="Times New Roman" pitchFamily="18" charset="0"/>
              </a:rPr>
              <a:t>Помилки батьків у вихованні дітей.</a:t>
            </a:r>
          </a:p>
          <a:p>
            <a:pPr>
              <a:buFont typeface="+mj-lt"/>
              <a:buAutoNum type="arabicPeriod"/>
            </a:pPr>
            <a:r>
              <a:rPr lang="uk-UA" sz="1400" dirty="0" smtClean="0">
                <a:solidFill>
                  <a:schemeClr val="tx1"/>
                </a:solidFill>
                <a:latin typeface="Times New Roman" pitchFamily="18" charset="0"/>
                <a:cs typeface="Times New Roman" pitchFamily="18" charset="0"/>
              </a:rPr>
              <a:t>Роль сімейного виховання у формуванні особистості дитини.</a:t>
            </a:r>
          </a:p>
          <a:p>
            <a:pPr>
              <a:buFont typeface="+mj-lt"/>
              <a:buAutoNum type="arabicPeriod"/>
            </a:pPr>
            <a:r>
              <a:rPr lang="uk-UA" sz="1400" dirty="0" smtClean="0">
                <a:solidFill>
                  <a:schemeClr val="tx1"/>
                </a:solidFill>
                <a:latin typeface="Times New Roman" pitchFamily="18" charset="0"/>
                <a:cs typeface="Times New Roman" pitchFamily="18" charset="0"/>
              </a:rPr>
              <a:t>Роль батьківського авторитету в сім</a:t>
            </a:r>
            <a:r>
              <a:rPr lang="en-US" sz="1400" dirty="0" smtClean="0">
                <a:solidFill>
                  <a:schemeClr val="tx1"/>
                </a:solidFill>
                <a:latin typeface="Times New Roman" pitchFamily="18" charset="0"/>
                <a:cs typeface="Times New Roman" pitchFamily="18" charset="0"/>
              </a:rPr>
              <a:t>’</a:t>
            </a:r>
            <a:r>
              <a:rPr lang="uk-UA" sz="1400" dirty="0" smtClean="0">
                <a:solidFill>
                  <a:schemeClr val="tx1"/>
                </a:solidFill>
                <a:latin typeface="Times New Roman" pitchFamily="18" charset="0"/>
                <a:cs typeface="Times New Roman" pitchFamily="18" charset="0"/>
              </a:rPr>
              <a:t>ї.</a:t>
            </a:r>
          </a:p>
          <a:p>
            <a:pPr>
              <a:buFont typeface="+mj-lt"/>
              <a:buAutoNum type="arabicPeriod"/>
            </a:pPr>
            <a:r>
              <a:rPr lang="uk-UA" sz="1400" dirty="0" smtClean="0">
                <a:solidFill>
                  <a:schemeClr val="tx1"/>
                </a:solidFill>
                <a:latin typeface="Times New Roman" pitchFamily="18" charset="0"/>
                <a:cs typeface="Times New Roman" pitchFamily="18" charset="0"/>
              </a:rPr>
              <a:t>Специфіка співпраці класних керівників і батьків.</a:t>
            </a:r>
          </a:p>
          <a:p>
            <a:pPr>
              <a:buFont typeface="+mj-lt"/>
              <a:buAutoNum type="arabicPeriod"/>
            </a:pPr>
            <a:r>
              <a:rPr lang="uk-UA" sz="1400" dirty="0" smtClean="0">
                <a:solidFill>
                  <a:schemeClr val="tx1"/>
                </a:solidFill>
                <a:latin typeface="Times New Roman" pitchFamily="18" charset="0"/>
                <a:cs typeface="Times New Roman" pitchFamily="18" charset="0"/>
              </a:rPr>
              <a:t>Біблійні тлумачення з проблеми стосунків батьків і дітей.</a:t>
            </a:r>
          </a:p>
          <a:p>
            <a:pPr>
              <a:buFont typeface="+mj-lt"/>
              <a:buAutoNum type="arabicPeriod"/>
            </a:pPr>
            <a:endParaRPr lang="uk-UA" sz="1400" dirty="0" smtClean="0">
              <a:solidFill>
                <a:schemeClr val="tx1"/>
              </a:solidFill>
              <a:latin typeface="Times New Roman" pitchFamily="18" charset="0"/>
              <a:cs typeface="Times New Roman" pitchFamily="18" charset="0"/>
            </a:endParaRPr>
          </a:p>
          <a:p>
            <a:pPr>
              <a:buFont typeface="+mj-lt"/>
              <a:buAutoNum type="arabicPeriod"/>
            </a:pPr>
            <a:endParaRPr lang="uk-UA" sz="1400" dirty="0" smtClean="0">
              <a:solidFill>
                <a:schemeClr val="tx1"/>
              </a:solidFill>
              <a:latin typeface="Times New Roman" pitchFamily="18" charset="0"/>
              <a:cs typeface="Times New Roman" pitchFamily="18" charset="0"/>
            </a:endParaRPr>
          </a:p>
          <a:p>
            <a:endParaRPr lang="ru-RU"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par>
                                <p:cTn id="8" presetID="8" presetClass="entr" presetSubtype="16"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diamond(in)">
                                      <p:cBhvr>
                                        <p:cTn id="10" dur="2000"/>
                                        <p:tgtEl>
                                          <p:spTgt spid="3">
                                            <p:txEl>
                                              <p:pRg st="2" end="2"/>
                                            </p:txEl>
                                          </p:spTgt>
                                        </p:tgtEl>
                                      </p:cBhvr>
                                    </p:animEffect>
                                  </p:childTnLst>
                                </p:cTn>
                              </p:par>
                              <p:par>
                                <p:cTn id="11" presetID="8" presetClass="entr" presetSubtype="16"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diamond(in)">
                                      <p:cBhvr>
                                        <p:cTn id="13" dur="2000"/>
                                        <p:tgtEl>
                                          <p:spTgt spid="3">
                                            <p:txEl>
                                              <p:pRg st="3" end="3"/>
                                            </p:txEl>
                                          </p:spTgt>
                                        </p:tgtEl>
                                      </p:cBhvr>
                                    </p:animEffect>
                                  </p:childTnLst>
                                </p:cTn>
                              </p:par>
                              <p:par>
                                <p:cTn id="14" presetID="8" presetClass="entr" presetSubtype="16"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diamond(in)">
                                      <p:cBhvr>
                                        <p:cTn id="16" dur="2000"/>
                                        <p:tgtEl>
                                          <p:spTgt spid="3">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7" presetClass="entr" presetSubtype="4" fill="hold" grpId="0" nodeType="click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 calcmode="lin" valueType="num">
                                      <p:cBhvr additive="base">
                                        <p:cTn id="21" dur="50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2" dur="50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7" presetClass="entr" presetSubtype="4" fill="hold" grpId="0"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anim calcmode="lin" valueType="num">
                                      <p:cBhvr additive="base">
                                        <p:cTn id="27" dur="50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8" dur="50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7" presetClass="entr" presetSubtype="4" fill="hold" grpId="0" nodeType="clickEffect">
                                  <p:stCondLst>
                                    <p:cond delay="0"/>
                                  </p:stCondLst>
                                  <p:childTnLst>
                                    <p:set>
                                      <p:cBhvr>
                                        <p:cTn id="32" dur="1" fill="hold">
                                          <p:stCondLst>
                                            <p:cond delay="0"/>
                                          </p:stCondLst>
                                        </p:cTn>
                                        <p:tgtEl>
                                          <p:spTgt spid="4">
                                            <p:txEl>
                                              <p:pRg st="3" end="3"/>
                                            </p:txEl>
                                          </p:spTgt>
                                        </p:tgtEl>
                                        <p:attrNameLst>
                                          <p:attrName>style.visibility</p:attrName>
                                        </p:attrNameLst>
                                      </p:cBhvr>
                                      <p:to>
                                        <p:strVal val="visible"/>
                                      </p:to>
                                    </p:set>
                                    <p:anim calcmode="lin" valueType="num">
                                      <p:cBhvr additive="base">
                                        <p:cTn id="33" dur="50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34" dur="50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7" presetClass="entr" presetSubtype="4" fill="hold" grpId="0" nodeType="clickEffect">
                                  <p:stCondLst>
                                    <p:cond delay="0"/>
                                  </p:stCondLst>
                                  <p:childTnLst>
                                    <p:set>
                                      <p:cBhvr>
                                        <p:cTn id="38" dur="1" fill="hold">
                                          <p:stCondLst>
                                            <p:cond delay="0"/>
                                          </p:stCondLst>
                                        </p:cTn>
                                        <p:tgtEl>
                                          <p:spTgt spid="4">
                                            <p:txEl>
                                              <p:pRg st="4" end="4"/>
                                            </p:txEl>
                                          </p:spTgt>
                                        </p:tgtEl>
                                        <p:attrNameLst>
                                          <p:attrName>style.visibility</p:attrName>
                                        </p:attrNameLst>
                                      </p:cBhvr>
                                      <p:to>
                                        <p:strVal val="visible"/>
                                      </p:to>
                                    </p:set>
                                    <p:anim calcmode="lin" valueType="num">
                                      <p:cBhvr additive="base">
                                        <p:cTn id="39" dur="50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40" dur="50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7" presetClass="entr" presetSubtype="4" fill="hold" grpId="0" nodeType="clickEffect">
                                  <p:stCondLst>
                                    <p:cond delay="0"/>
                                  </p:stCondLst>
                                  <p:childTnLst>
                                    <p:set>
                                      <p:cBhvr>
                                        <p:cTn id="44" dur="1" fill="hold">
                                          <p:stCondLst>
                                            <p:cond delay="0"/>
                                          </p:stCondLst>
                                        </p:cTn>
                                        <p:tgtEl>
                                          <p:spTgt spid="4">
                                            <p:txEl>
                                              <p:pRg st="5" end="5"/>
                                            </p:txEl>
                                          </p:spTgt>
                                        </p:tgtEl>
                                        <p:attrNameLst>
                                          <p:attrName>style.visibility</p:attrName>
                                        </p:attrNameLst>
                                      </p:cBhvr>
                                      <p:to>
                                        <p:strVal val="visible"/>
                                      </p:to>
                                    </p:set>
                                    <p:anim calcmode="lin" valueType="num">
                                      <p:cBhvr additive="base">
                                        <p:cTn id="45" dur="50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46" dur="50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7" presetClass="entr" presetSubtype="4" fill="hold" grpId="0" nodeType="clickEffect">
                                  <p:stCondLst>
                                    <p:cond delay="0"/>
                                  </p:stCondLst>
                                  <p:childTnLst>
                                    <p:set>
                                      <p:cBhvr>
                                        <p:cTn id="50" dur="1" fill="hold">
                                          <p:stCondLst>
                                            <p:cond delay="0"/>
                                          </p:stCondLst>
                                        </p:cTn>
                                        <p:tgtEl>
                                          <p:spTgt spid="4">
                                            <p:txEl>
                                              <p:pRg st="6" end="6"/>
                                            </p:txEl>
                                          </p:spTgt>
                                        </p:tgtEl>
                                        <p:attrNameLst>
                                          <p:attrName>style.visibility</p:attrName>
                                        </p:attrNameLst>
                                      </p:cBhvr>
                                      <p:to>
                                        <p:strVal val="visible"/>
                                      </p:to>
                                    </p:set>
                                    <p:anim calcmode="lin" valueType="num">
                                      <p:cBhvr additive="base">
                                        <p:cTn id="51" dur="50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52" dur="50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7" presetClass="entr" presetSubtype="4" fill="hold" grpId="0" nodeType="clickEffect">
                                  <p:stCondLst>
                                    <p:cond delay="0"/>
                                  </p:stCondLst>
                                  <p:childTnLst>
                                    <p:set>
                                      <p:cBhvr>
                                        <p:cTn id="56" dur="1" fill="hold">
                                          <p:stCondLst>
                                            <p:cond delay="0"/>
                                          </p:stCondLst>
                                        </p:cTn>
                                        <p:tgtEl>
                                          <p:spTgt spid="4">
                                            <p:txEl>
                                              <p:pRg st="7" end="7"/>
                                            </p:txEl>
                                          </p:spTgt>
                                        </p:tgtEl>
                                        <p:attrNameLst>
                                          <p:attrName>style.visibility</p:attrName>
                                        </p:attrNameLst>
                                      </p:cBhvr>
                                      <p:to>
                                        <p:strVal val="visible"/>
                                      </p:to>
                                    </p:set>
                                    <p:anim calcmode="lin" valueType="num">
                                      <p:cBhvr additive="base">
                                        <p:cTn id="57" dur="50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58" dur="50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7" presetClass="entr" presetSubtype="4" fill="hold" grpId="0" nodeType="clickEffect">
                                  <p:stCondLst>
                                    <p:cond delay="0"/>
                                  </p:stCondLst>
                                  <p:childTnLst>
                                    <p:set>
                                      <p:cBhvr>
                                        <p:cTn id="62" dur="1" fill="hold">
                                          <p:stCondLst>
                                            <p:cond delay="0"/>
                                          </p:stCondLst>
                                        </p:cTn>
                                        <p:tgtEl>
                                          <p:spTgt spid="4">
                                            <p:txEl>
                                              <p:pRg st="8" end="8"/>
                                            </p:txEl>
                                          </p:spTgt>
                                        </p:tgtEl>
                                        <p:attrNameLst>
                                          <p:attrName>style.visibility</p:attrName>
                                        </p:attrNameLst>
                                      </p:cBhvr>
                                      <p:to>
                                        <p:strVal val="visible"/>
                                      </p:to>
                                    </p:set>
                                    <p:anim calcmode="lin" valueType="num">
                                      <p:cBhvr additive="base">
                                        <p:cTn id="63" dur="50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64" dur="50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7" presetClass="entr" presetSubtype="4" fill="hold" grpId="0" nodeType="clickEffect">
                                  <p:stCondLst>
                                    <p:cond delay="0"/>
                                  </p:stCondLst>
                                  <p:childTnLst>
                                    <p:set>
                                      <p:cBhvr>
                                        <p:cTn id="68" dur="1" fill="hold">
                                          <p:stCondLst>
                                            <p:cond delay="0"/>
                                          </p:stCondLst>
                                        </p:cTn>
                                        <p:tgtEl>
                                          <p:spTgt spid="4">
                                            <p:txEl>
                                              <p:pRg st="9" end="9"/>
                                            </p:txEl>
                                          </p:spTgt>
                                        </p:tgtEl>
                                        <p:attrNameLst>
                                          <p:attrName>style.visibility</p:attrName>
                                        </p:attrNameLst>
                                      </p:cBhvr>
                                      <p:to>
                                        <p:strVal val="visible"/>
                                      </p:to>
                                    </p:set>
                                    <p:anim calcmode="lin" valueType="num">
                                      <p:cBhvr additive="base">
                                        <p:cTn id="69" dur="50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70" dur="5000" fill="hold"/>
                                        <p:tgtEl>
                                          <p:spTgt spid="4">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7" presetClass="entr" presetSubtype="4" fill="hold" grpId="0" nodeType="clickEffect">
                                  <p:stCondLst>
                                    <p:cond delay="0"/>
                                  </p:stCondLst>
                                  <p:childTnLst>
                                    <p:set>
                                      <p:cBhvr>
                                        <p:cTn id="74" dur="1" fill="hold">
                                          <p:stCondLst>
                                            <p:cond delay="0"/>
                                          </p:stCondLst>
                                        </p:cTn>
                                        <p:tgtEl>
                                          <p:spTgt spid="4">
                                            <p:txEl>
                                              <p:pRg st="10" end="10"/>
                                            </p:txEl>
                                          </p:spTgt>
                                        </p:tgtEl>
                                        <p:attrNameLst>
                                          <p:attrName>style.visibility</p:attrName>
                                        </p:attrNameLst>
                                      </p:cBhvr>
                                      <p:to>
                                        <p:strVal val="visible"/>
                                      </p:to>
                                    </p:set>
                                    <p:anim calcmode="lin" valueType="num">
                                      <p:cBhvr additive="base">
                                        <p:cTn id="75" dur="5000" fill="hold"/>
                                        <p:tgtEl>
                                          <p:spTgt spid="4">
                                            <p:txEl>
                                              <p:pRg st="10" end="10"/>
                                            </p:txEl>
                                          </p:spTgt>
                                        </p:tgtEl>
                                        <p:attrNameLst>
                                          <p:attrName>ppt_x</p:attrName>
                                        </p:attrNameLst>
                                      </p:cBhvr>
                                      <p:tavLst>
                                        <p:tav tm="0">
                                          <p:val>
                                            <p:strVal val="#ppt_x"/>
                                          </p:val>
                                        </p:tav>
                                        <p:tav tm="100000">
                                          <p:val>
                                            <p:strVal val="#ppt_x"/>
                                          </p:val>
                                        </p:tav>
                                      </p:tavLst>
                                    </p:anim>
                                    <p:anim calcmode="lin" valueType="num">
                                      <p:cBhvr additive="base">
                                        <p:cTn id="76" dur="5000" fill="hold"/>
                                        <p:tgtEl>
                                          <p:spTgt spid="4">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2"/>
          </p:nvPr>
        </p:nvSpPr>
        <p:spPr/>
        <p:txBody>
          <a:bodyPr>
            <a:normAutofit/>
          </a:bodyPr>
          <a:lstStyle/>
          <a:p>
            <a:pPr algn="ctr"/>
            <a:r>
              <a:rPr lang="en-US" sz="2000" b="1" dirty="0" smtClean="0">
                <a:solidFill>
                  <a:schemeClr val="tx1"/>
                </a:solidFill>
                <a:latin typeface="Times New Roman" pitchFamily="18" charset="0"/>
                <a:cs typeface="Times New Roman" pitchFamily="18" charset="0"/>
              </a:rPr>
              <a:t>V</a:t>
            </a:r>
            <a:r>
              <a:rPr lang="uk-UA" sz="2000" b="1" dirty="0" smtClean="0">
                <a:solidFill>
                  <a:schemeClr val="tx1"/>
                </a:solidFill>
                <a:latin typeface="Times New Roman" pitchFamily="18" charset="0"/>
                <a:cs typeface="Times New Roman" pitchFamily="18" charset="0"/>
              </a:rPr>
              <a:t>ІІ. </a:t>
            </a:r>
            <a:r>
              <a:rPr lang="uk-UA" sz="2000" b="1" dirty="0" smtClean="0">
                <a:solidFill>
                  <a:schemeClr val="tx1"/>
                </a:solidFill>
                <a:latin typeface="Times New Roman" pitchFamily="18" charset="0"/>
                <a:cs typeface="Times New Roman" pitchFamily="18" charset="0"/>
              </a:rPr>
              <a:t>Встановити         відповідність</a:t>
            </a:r>
          </a:p>
          <a:p>
            <a:pPr algn="ctr"/>
            <a:endParaRPr lang="uk-UA" sz="2000" b="1" dirty="0" smtClean="0">
              <a:solidFill>
                <a:schemeClr val="tx1"/>
              </a:solidFill>
              <a:latin typeface="Times New Roman" pitchFamily="18" charset="0"/>
              <a:cs typeface="Times New Roman" pitchFamily="18" charset="0"/>
            </a:endParaRPr>
          </a:p>
          <a:p>
            <a:r>
              <a:rPr lang="uk-UA" sz="1500" dirty="0" smtClean="0">
                <a:solidFill>
                  <a:schemeClr val="tx1"/>
                </a:solidFill>
                <a:latin typeface="Times New Roman" pitchFamily="18" charset="0"/>
                <a:cs typeface="Times New Roman" pitchFamily="18" charset="0"/>
              </a:rPr>
              <a:t>	Кожна група отримує інформаційний блок з характеристикою  певних типів сімей і опис життєвої ситуації.</a:t>
            </a:r>
            <a:endParaRPr lang="ru-RU" sz="1500" dirty="0" smtClean="0">
              <a:solidFill>
                <a:schemeClr val="tx1"/>
              </a:solidFill>
              <a:latin typeface="Times New Roman" pitchFamily="18" charset="0"/>
              <a:cs typeface="Times New Roman" pitchFamily="18" charset="0"/>
            </a:endParaRPr>
          </a:p>
          <a:p>
            <a:r>
              <a:rPr lang="uk-UA" sz="1500" dirty="0" smtClean="0">
                <a:solidFill>
                  <a:schemeClr val="tx1"/>
                </a:solidFill>
                <a:latin typeface="Times New Roman" pitchFamily="18" charset="0"/>
                <a:cs typeface="Times New Roman" pitchFamily="18" charset="0"/>
              </a:rPr>
              <a:t>Завдання:</a:t>
            </a:r>
            <a:endParaRPr lang="ru-RU" sz="1500" dirty="0" smtClean="0">
              <a:solidFill>
                <a:schemeClr val="tx1"/>
              </a:solidFill>
              <a:latin typeface="Times New Roman" pitchFamily="18" charset="0"/>
              <a:cs typeface="Times New Roman" pitchFamily="18" charset="0"/>
            </a:endParaRPr>
          </a:p>
          <a:p>
            <a:pPr lvl="0"/>
            <a:r>
              <a:rPr lang="uk-UA" sz="1500" dirty="0" smtClean="0">
                <a:solidFill>
                  <a:schemeClr val="tx1"/>
                </a:solidFill>
                <a:latin typeface="Times New Roman" pitchFamily="18" charset="0"/>
                <a:cs typeface="Times New Roman" pitchFamily="18" charset="0"/>
              </a:rPr>
              <a:t>1.Встановити відповідність між типом сім</a:t>
            </a:r>
            <a:r>
              <a:rPr lang="ru-RU" sz="1500" dirty="0" smtClean="0">
                <a:solidFill>
                  <a:schemeClr val="tx1"/>
                </a:solidFill>
                <a:latin typeface="Times New Roman" pitchFamily="18" charset="0"/>
                <a:cs typeface="Times New Roman" pitchFamily="18" charset="0"/>
              </a:rPr>
              <a:t>’</a:t>
            </a:r>
            <a:r>
              <a:rPr lang="ru-RU" sz="1500" dirty="0" err="1" smtClean="0">
                <a:solidFill>
                  <a:schemeClr val="tx1"/>
                </a:solidFill>
                <a:latin typeface="Times New Roman" pitchFamily="18" charset="0"/>
                <a:cs typeface="Times New Roman" pitchFamily="18" charset="0"/>
              </a:rPr>
              <a:t>ї</a:t>
            </a:r>
            <a:r>
              <a:rPr lang="uk-UA" sz="1500" dirty="0" smtClean="0">
                <a:solidFill>
                  <a:schemeClr val="tx1"/>
                </a:solidFill>
                <a:latin typeface="Times New Roman" pitchFamily="18" charset="0"/>
                <a:cs typeface="Times New Roman" pitchFamily="18" charset="0"/>
              </a:rPr>
              <a:t> та описаною ситуацією.</a:t>
            </a:r>
            <a:endParaRPr lang="ru-RU" sz="1500" dirty="0" smtClean="0">
              <a:solidFill>
                <a:schemeClr val="tx1"/>
              </a:solidFill>
              <a:latin typeface="Times New Roman" pitchFamily="18" charset="0"/>
              <a:cs typeface="Times New Roman" pitchFamily="18" charset="0"/>
            </a:endParaRPr>
          </a:p>
          <a:p>
            <a:pPr lvl="0"/>
            <a:r>
              <a:rPr lang="uk-UA" sz="1500" dirty="0" smtClean="0">
                <a:solidFill>
                  <a:schemeClr val="tx1"/>
                </a:solidFill>
                <a:latin typeface="Times New Roman" pitchFamily="18" charset="0"/>
                <a:cs typeface="Times New Roman" pitchFamily="18" charset="0"/>
              </a:rPr>
              <a:t>2.Дати назву типу сім</a:t>
            </a:r>
            <a:r>
              <a:rPr lang="en-US" sz="1500" dirty="0" smtClean="0">
                <a:solidFill>
                  <a:schemeClr val="tx1"/>
                </a:solidFill>
                <a:latin typeface="Times New Roman" pitchFamily="18" charset="0"/>
                <a:cs typeface="Times New Roman" pitchFamily="18" charset="0"/>
              </a:rPr>
              <a:t>’</a:t>
            </a:r>
            <a:r>
              <a:rPr lang="uk-UA" sz="1500" dirty="0" smtClean="0">
                <a:solidFill>
                  <a:schemeClr val="tx1"/>
                </a:solidFill>
                <a:latin typeface="Times New Roman" pitchFamily="18" charset="0"/>
                <a:cs typeface="Times New Roman" pitchFamily="18" charset="0"/>
              </a:rPr>
              <a:t>ї .</a:t>
            </a:r>
            <a:endParaRPr lang="ru-RU" sz="1500" dirty="0" smtClean="0">
              <a:solidFill>
                <a:schemeClr val="tx1"/>
              </a:solidFill>
              <a:latin typeface="Times New Roman" pitchFamily="18" charset="0"/>
              <a:cs typeface="Times New Roman" pitchFamily="18" charset="0"/>
            </a:endParaRPr>
          </a:p>
          <a:p>
            <a:pPr lvl="0"/>
            <a:r>
              <a:rPr lang="uk-UA" sz="1500" dirty="0" smtClean="0">
                <a:solidFill>
                  <a:schemeClr val="tx1"/>
                </a:solidFill>
                <a:latin typeface="Times New Roman" pitchFamily="18" charset="0"/>
                <a:cs typeface="Times New Roman" pitchFamily="18" charset="0"/>
              </a:rPr>
              <a:t>3.Схематично показати психологічний портрет дитини, яка росте  в сім</a:t>
            </a:r>
            <a:r>
              <a:rPr lang="ru-RU" sz="1500" dirty="0" smtClean="0">
                <a:solidFill>
                  <a:schemeClr val="tx1"/>
                </a:solidFill>
                <a:latin typeface="Times New Roman" pitchFamily="18" charset="0"/>
                <a:cs typeface="Times New Roman" pitchFamily="18" charset="0"/>
              </a:rPr>
              <a:t>’</a:t>
            </a:r>
            <a:r>
              <a:rPr lang="uk-UA" sz="1500" dirty="0" err="1" smtClean="0">
                <a:solidFill>
                  <a:schemeClr val="tx1"/>
                </a:solidFill>
                <a:latin typeface="Times New Roman" pitchFamily="18" charset="0"/>
                <a:cs typeface="Times New Roman" pitchFamily="18" charset="0"/>
              </a:rPr>
              <a:t>ях</a:t>
            </a:r>
            <a:r>
              <a:rPr lang="uk-UA" sz="1500" dirty="0" smtClean="0">
                <a:solidFill>
                  <a:schemeClr val="tx1"/>
                </a:solidFill>
                <a:latin typeface="Times New Roman" pitchFamily="18" charset="0"/>
                <a:cs typeface="Times New Roman" pitchFamily="18" charset="0"/>
              </a:rPr>
              <a:t> до відповідно обраного типу.</a:t>
            </a:r>
            <a:endParaRPr lang="ru-RU" sz="1500" dirty="0">
              <a:solidFill>
                <a:schemeClr val="tx1"/>
              </a:solidFill>
              <a:latin typeface="Times New Roman" pitchFamily="18" charset="0"/>
              <a:cs typeface="Times New Roman" pitchFamily="18" charset="0"/>
            </a:endParaRPr>
          </a:p>
        </p:txBody>
      </p:sp>
      <p:pic>
        <p:nvPicPr>
          <p:cNvPr id="5123" name="Picture 3"/>
          <p:cNvPicPr>
            <a:picLocks noGrp="1" noChangeAspect="1" noChangeArrowheads="1"/>
          </p:cNvPicPr>
          <p:nvPr>
            <p:ph sz="half" idx="1"/>
          </p:nvPr>
        </p:nvPicPr>
        <p:blipFill>
          <a:blip r:embed="rId2" cstate="print"/>
          <a:srcRect/>
          <a:stretch>
            <a:fillRect/>
          </a:stretch>
        </p:blipFill>
        <p:spPr bwMode="auto">
          <a:xfrm>
            <a:off x="7000892" y="3643314"/>
            <a:ext cx="1743075" cy="1352550"/>
          </a:xfrm>
          <a:prstGeom prst="rect">
            <a:avLst/>
          </a:prstGeom>
          <a:noFill/>
          <a:ln w="9525">
            <a:noFill/>
            <a:miter lim="800000"/>
            <a:headEnd/>
            <a:tailEnd/>
          </a:ln>
          <a:effectLst/>
        </p:spPr>
      </p:pic>
      <p:pic>
        <p:nvPicPr>
          <p:cNvPr id="5124" name="Picture 4"/>
          <p:cNvPicPr>
            <a:picLocks noChangeAspect="1" noChangeArrowheads="1"/>
          </p:cNvPicPr>
          <p:nvPr/>
        </p:nvPicPr>
        <p:blipFill>
          <a:blip r:embed="rId3" cstate="print"/>
          <a:srcRect/>
          <a:stretch>
            <a:fillRect/>
          </a:stretch>
        </p:blipFill>
        <p:spPr bwMode="auto">
          <a:xfrm>
            <a:off x="7215206" y="285728"/>
            <a:ext cx="1266825" cy="1390650"/>
          </a:xfrm>
          <a:prstGeom prst="rect">
            <a:avLst/>
          </a:prstGeom>
          <a:noFill/>
          <a:ln w="9525">
            <a:noFill/>
            <a:miter lim="800000"/>
            <a:headEnd/>
            <a:tailEnd/>
          </a:ln>
          <a:effectLst/>
        </p:spPr>
      </p:pic>
      <p:pic>
        <p:nvPicPr>
          <p:cNvPr id="6" name="Рисунок 5"/>
          <p:cNvPicPr/>
          <p:nvPr/>
        </p:nvPicPr>
        <p:blipFill>
          <a:blip r:embed="rId4" cstate="print"/>
          <a:srcRect/>
          <a:stretch>
            <a:fillRect/>
          </a:stretch>
        </p:blipFill>
        <p:spPr bwMode="auto">
          <a:xfrm>
            <a:off x="3643306" y="1643050"/>
            <a:ext cx="2928958" cy="2571769"/>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linds(horizontal)">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linds(horizontal)">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blinds(horizontal)">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box(in)">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8" presetClass="entr" presetSubtype="16" fill="hold" nodeType="clickEffect">
                                  <p:stCondLst>
                                    <p:cond delay="0"/>
                                  </p:stCondLst>
                                  <p:childTnLst>
                                    <p:set>
                                      <p:cBhvr>
                                        <p:cTn id="41" dur="1" fill="hold">
                                          <p:stCondLst>
                                            <p:cond delay="0"/>
                                          </p:stCondLst>
                                        </p:cTn>
                                        <p:tgtEl>
                                          <p:spTgt spid="5124"/>
                                        </p:tgtEl>
                                        <p:attrNameLst>
                                          <p:attrName>style.visibility</p:attrName>
                                        </p:attrNameLst>
                                      </p:cBhvr>
                                      <p:to>
                                        <p:strVal val="visible"/>
                                      </p:to>
                                    </p:set>
                                    <p:animEffect transition="in" filter="diamond(in)">
                                      <p:cBhvr>
                                        <p:cTn id="42" dur="2000"/>
                                        <p:tgtEl>
                                          <p:spTgt spid="5124"/>
                                        </p:tgtEl>
                                      </p:cBhvr>
                                    </p:animEffect>
                                  </p:childTnLst>
                                </p:cTn>
                              </p:par>
                            </p:childTnLst>
                          </p:cTn>
                        </p:par>
                      </p:childTnLst>
                    </p:cTn>
                  </p:par>
                  <p:par>
                    <p:cTn id="43" fill="hold">
                      <p:stCondLst>
                        <p:cond delay="indefinite"/>
                      </p:stCondLst>
                      <p:childTnLst>
                        <p:par>
                          <p:cTn id="44" fill="hold">
                            <p:stCondLst>
                              <p:cond delay="0"/>
                            </p:stCondLst>
                            <p:childTnLst>
                              <p:par>
                                <p:cTn id="45" presetID="8" presetClass="entr" presetSubtype="16" fill="hold" nodeType="clickEffect">
                                  <p:stCondLst>
                                    <p:cond delay="0"/>
                                  </p:stCondLst>
                                  <p:childTnLst>
                                    <p:set>
                                      <p:cBhvr>
                                        <p:cTn id="46" dur="1" fill="hold">
                                          <p:stCondLst>
                                            <p:cond delay="0"/>
                                          </p:stCondLst>
                                        </p:cTn>
                                        <p:tgtEl>
                                          <p:spTgt spid="5123"/>
                                        </p:tgtEl>
                                        <p:attrNameLst>
                                          <p:attrName>style.visibility</p:attrName>
                                        </p:attrNameLst>
                                      </p:cBhvr>
                                      <p:to>
                                        <p:strVal val="visible"/>
                                      </p:to>
                                    </p:set>
                                    <p:animEffect transition="in" filter="diamond(in)">
                                      <p:cBhvr>
                                        <p:cTn id="47" dur="2000"/>
                                        <p:tgtEl>
                                          <p:spTgt spid="5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28604"/>
            <a:ext cx="8686800" cy="614346"/>
          </a:xfrm>
        </p:spPr>
        <p:txBody>
          <a:bodyPr>
            <a:noAutofit/>
          </a:bodyPr>
          <a:lstStyle/>
          <a:p>
            <a:pPr algn="ctr"/>
            <a:r>
              <a:rPr lang="uk-UA" sz="2800" b="1" dirty="0" smtClean="0">
                <a:solidFill>
                  <a:schemeClr val="tx1"/>
                </a:solidFill>
                <a:latin typeface="Times New Roman" pitchFamily="18" charset="0"/>
                <a:cs typeface="Times New Roman" pitchFamily="18" charset="0"/>
              </a:rPr>
              <a:t>ТИПИ СІМЕЙ</a:t>
            </a:r>
            <a:br>
              <a:rPr lang="uk-UA" sz="2800" b="1" dirty="0" smtClean="0">
                <a:solidFill>
                  <a:schemeClr val="tx1"/>
                </a:solidFill>
                <a:latin typeface="Times New Roman" pitchFamily="18" charset="0"/>
                <a:cs typeface="Times New Roman" pitchFamily="18" charset="0"/>
              </a:rPr>
            </a:br>
            <a:endParaRPr lang="ru-RU" sz="2800" b="1" dirty="0">
              <a:solidFill>
                <a:schemeClr val="tx1"/>
              </a:solidFill>
              <a:latin typeface="Times New Roman" pitchFamily="18" charset="0"/>
              <a:cs typeface="Times New Roman" pitchFamily="18" charset="0"/>
            </a:endParaRPr>
          </a:p>
        </p:txBody>
      </p:sp>
      <p:sp>
        <p:nvSpPr>
          <p:cNvPr id="3" name="Содержимое 2"/>
          <p:cNvSpPr>
            <a:spLocks noGrp="1"/>
          </p:cNvSpPr>
          <p:nvPr>
            <p:ph sz="half" idx="1"/>
          </p:nvPr>
        </p:nvSpPr>
        <p:spPr/>
        <p:txBody>
          <a:bodyPr>
            <a:normAutofit/>
          </a:bodyPr>
          <a:lstStyle/>
          <a:p>
            <a:pPr>
              <a:buNone/>
            </a:pPr>
            <a:r>
              <a:rPr lang="uk-UA" sz="1800" b="1" dirty="0" smtClean="0">
                <a:latin typeface="Times New Roman" pitchFamily="18" charset="0"/>
                <a:cs typeface="Times New Roman" pitchFamily="18" charset="0"/>
              </a:rPr>
              <a:t>1</a:t>
            </a:r>
            <a:r>
              <a:rPr lang="uk-UA" sz="1800" b="1" dirty="0" smtClean="0">
                <a:solidFill>
                  <a:schemeClr val="tx1"/>
                </a:solidFill>
                <a:latin typeface="Times New Roman" pitchFamily="18" charset="0"/>
                <a:cs typeface="Times New Roman" pitchFamily="18" charset="0"/>
              </a:rPr>
              <a:t>.</a:t>
            </a:r>
            <a:r>
              <a:rPr lang="uk-UA" sz="1800" b="1" dirty="0" smtClean="0">
                <a:solidFill>
                  <a:schemeClr val="tx1"/>
                </a:solidFill>
              </a:rPr>
              <a:t> ХАРАКТЕРИСТИКА СІМ</a:t>
            </a:r>
            <a:r>
              <a:rPr lang="en-US" sz="1800" b="1" dirty="0" smtClean="0">
                <a:solidFill>
                  <a:schemeClr val="tx1"/>
                </a:solidFill>
              </a:rPr>
              <a:t>’</a:t>
            </a:r>
            <a:r>
              <a:rPr lang="uk-UA" sz="1800" b="1" dirty="0" smtClean="0">
                <a:solidFill>
                  <a:schemeClr val="tx1"/>
                </a:solidFill>
              </a:rPr>
              <a:t>Ї </a:t>
            </a:r>
            <a:r>
              <a:rPr lang="en-US" sz="1800" b="1" dirty="0" smtClean="0">
                <a:solidFill>
                  <a:schemeClr val="tx1"/>
                </a:solidFill>
              </a:rPr>
              <a:t>№1</a:t>
            </a:r>
            <a:endParaRPr lang="ru-RU" sz="1800" dirty="0" smtClean="0">
              <a:solidFill>
                <a:schemeClr val="tx1"/>
              </a:solidFill>
            </a:endParaRPr>
          </a:p>
          <a:p>
            <a:pPr>
              <a:buNone/>
            </a:pPr>
            <a:r>
              <a:rPr lang="en-US" sz="1800" b="1" dirty="0" smtClean="0">
                <a:solidFill>
                  <a:schemeClr val="tx1"/>
                </a:solidFill>
              </a:rPr>
              <a:t> </a:t>
            </a:r>
            <a:endParaRPr lang="ru-RU" sz="1800" dirty="0" smtClean="0">
              <a:solidFill>
                <a:schemeClr val="tx1"/>
              </a:solidFill>
            </a:endParaRPr>
          </a:p>
          <a:p>
            <a:pPr lvl="0">
              <a:buNone/>
            </a:pPr>
            <a:r>
              <a:rPr lang="uk-UA" sz="1600" dirty="0" smtClean="0">
                <a:solidFill>
                  <a:schemeClr val="tx1"/>
                </a:solidFill>
                <a:latin typeface="Times New Roman" pitchFamily="18" charset="0"/>
                <a:cs typeface="Times New Roman" pitchFamily="18" charset="0"/>
              </a:rPr>
              <a:t>Сім’я , в яких стосунки між дітьми теплі, дружні, що забезпечує гармонійний розвиток всіх членів родини, постійний вплив дорослих на усі сфери життя сина чи доньки. </a:t>
            </a:r>
            <a:endParaRPr lang="ru-RU" sz="1600" dirty="0" smtClean="0">
              <a:solidFill>
                <a:schemeClr val="tx1"/>
              </a:solidFill>
              <a:latin typeface="Times New Roman" pitchFamily="18" charset="0"/>
              <a:cs typeface="Times New Roman" pitchFamily="18" charset="0"/>
            </a:endParaRPr>
          </a:p>
          <a:p>
            <a:pPr>
              <a:buNone/>
            </a:pPr>
            <a:r>
              <a:rPr lang="uk-UA" sz="1600" dirty="0" smtClean="0">
                <a:solidFill>
                  <a:schemeClr val="tx1"/>
                </a:solidFill>
                <a:latin typeface="Times New Roman" pitchFamily="18" charset="0"/>
                <a:cs typeface="Times New Roman" pitchFamily="18" charset="0"/>
              </a:rPr>
              <a:t> </a:t>
            </a:r>
            <a:endParaRPr lang="ru-RU" sz="1600" dirty="0" smtClean="0">
              <a:solidFill>
                <a:schemeClr val="tx1"/>
              </a:solidFill>
              <a:latin typeface="Times New Roman" pitchFamily="18" charset="0"/>
              <a:cs typeface="Times New Roman" pitchFamily="18" charset="0"/>
            </a:endParaRPr>
          </a:p>
          <a:p>
            <a:pPr lvl="0">
              <a:buNone/>
            </a:pPr>
            <a:r>
              <a:rPr lang="uk-UA" sz="1600" dirty="0" smtClean="0">
                <a:solidFill>
                  <a:schemeClr val="tx1"/>
                </a:solidFill>
                <a:latin typeface="Times New Roman" pitchFamily="18" charset="0"/>
                <a:cs typeface="Times New Roman" pitchFamily="18" charset="0"/>
              </a:rPr>
              <a:t>В таких сім</a:t>
            </a:r>
            <a:r>
              <a:rPr lang="ru-RU" sz="1600" dirty="0" smtClean="0">
                <a:solidFill>
                  <a:schemeClr val="tx1"/>
                </a:solidFill>
                <a:latin typeface="Times New Roman" pitchFamily="18" charset="0"/>
                <a:cs typeface="Times New Roman" pitchFamily="18" charset="0"/>
              </a:rPr>
              <a:t>’</a:t>
            </a:r>
            <a:r>
              <a:rPr lang="uk-UA" sz="1600" dirty="0" err="1" smtClean="0">
                <a:solidFill>
                  <a:schemeClr val="tx1"/>
                </a:solidFill>
                <a:latin typeface="Times New Roman" pitchFamily="18" charset="0"/>
                <a:cs typeface="Times New Roman" pitchFamily="18" charset="0"/>
              </a:rPr>
              <a:t>ях</a:t>
            </a:r>
            <a:r>
              <a:rPr lang="uk-UA" sz="1600" dirty="0" smtClean="0">
                <a:solidFill>
                  <a:schemeClr val="tx1"/>
                </a:solidFill>
                <a:latin typeface="Times New Roman" pitchFamily="18" charset="0"/>
                <a:cs typeface="Times New Roman" pitchFamily="18" charset="0"/>
              </a:rPr>
              <a:t> зазвичай  діти виростають активними, дружними, незалежними.</a:t>
            </a:r>
            <a:endParaRPr lang="ru-RU" sz="1600" dirty="0" smtClean="0">
              <a:solidFill>
                <a:schemeClr val="tx1"/>
              </a:solidFill>
              <a:latin typeface="Times New Roman" pitchFamily="18" charset="0"/>
              <a:cs typeface="Times New Roman" pitchFamily="18" charset="0"/>
            </a:endParaRPr>
          </a:p>
          <a:p>
            <a:pPr>
              <a:buNone/>
            </a:pPr>
            <a:r>
              <a:rPr lang="en-US" sz="1600" dirty="0" smtClean="0">
                <a:solidFill>
                  <a:schemeClr val="tx1"/>
                </a:solidFill>
                <a:latin typeface="Times New Roman" pitchFamily="18" charset="0"/>
                <a:cs typeface="Times New Roman" pitchFamily="18" charset="0"/>
              </a:rPr>
              <a:t> </a:t>
            </a:r>
            <a:endParaRPr lang="ru-RU" sz="1600" dirty="0" smtClean="0">
              <a:solidFill>
                <a:schemeClr val="tx1"/>
              </a:solidFill>
              <a:latin typeface="Times New Roman" pitchFamily="18" charset="0"/>
              <a:cs typeface="Times New Roman" pitchFamily="18" charset="0"/>
            </a:endParaRPr>
          </a:p>
          <a:p>
            <a:pPr>
              <a:buNone/>
            </a:pPr>
            <a:r>
              <a:rPr lang="en-US" sz="1800" dirty="0" smtClean="0"/>
              <a:t> </a:t>
            </a:r>
            <a:endParaRPr lang="ru-RU" sz="1800" dirty="0"/>
          </a:p>
        </p:txBody>
      </p:sp>
      <p:pic>
        <p:nvPicPr>
          <p:cNvPr id="9218" name="Picture 2" descr="E:\Documents and Settings\Администратор\Рабочий стол\Тренінг\images.jpeg"/>
          <p:cNvPicPr>
            <a:picLocks noGrp="1" noChangeAspect="1" noChangeArrowheads="1"/>
          </p:cNvPicPr>
          <p:nvPr>
            <p:ph sz="half" idx="2"/>
          </p:nvPr>
        </p:nvPicPr>
        <p:blipFill>
          <a:blip r:embed="rId2" cstate="print"/>
          <a:srcRect/>
          <a:stretch>
            <a:fillRect/>
          </a:stretch>
        </p:blipFill>
        <p:spPr bwMode="auto">
          <a:xfrm>
            <a:off x="4857752" y="1857364"/>
            <a:ext cx="3582462" cy="292895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0" fill="hold"/>
                                        <p:tgtEl>
                                          <p:spTgt spid="2"/>
                                        </p:tgtEl>
                                        <p:attrNameLst>
                                          <p:attrName>ppt_x</p:attrName>
                                        </p:attrNameLst>
                                      </p:cBhvr>
                                      <p:tavLst>
                                        <p:tav tm="0">
                                          <p:val>
                                            <p:strVal val="#ppt_x"/>
                                          </p:val>
                                        </p:tav>
                                        <p:tav tm="100000">
                                          <p:val>
                                            <p:strVal val="#ppt_x"/>
                                          </p:val>
                                        </p:tav>
                                      </p:tavLst>
                                    </p:anim>
                                    <p:anim calcmode="lin" valueType="num">
                                      <p:cBhvr additive="base">
                                        <p:cTn id="8" dur="5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0" presetClass="entr" presetSubtype="0" fill="hold" nodeType="clickEffect">
                                  <p:stCondLst>
                                    <p:cond delay="0"/>
                                  </p:stCondLst>
                                  <p:childTnLst>
                                    <p:set>
                                      <p:cBhvr>
                                        <p:cTn id="12" dur="1" fill="hold">
                                          <p:stCondLst>
                                            <p:cond delay="0"/>
                                          </p:stCondLst>
                                        </p:cTn>
                                        <p:tgtEl>
                                          <p:spTgt spid="9218"/>
                                        </p:tgtEl>
                                        <p:attrNameLst>
                                          <p:attrName>style.visibility</p:attrName>
                                        </p:attrNameLst>
                                      </p:cBhvr>
                                      <p:to>
                                        <p:strVal val="visible"/>
                                      </p:to>
                                    </p:set>
                                    <p:animEffect transition="in" filter="wedge">
                                      <p:cBhvr>
                                        <p:cTn id="13" dur="2000"/>
                                        <p:tgtEl>
                                          <p:spTgt spid="9218"/>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blinds(horizontal)">
                                      <p:cBhvr>
                                        <p:cTn id="18" dur="5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blinds(horizontal)">
                                      <p:cBhvr>
                                        <p:cTn id="23" dur="5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blinds(horizontal)">
                                      <p:cBhvr>
                                        <p:cTn id="28" dur="500"/>
                                        <p:tgtEl>
                                          <p:spTgt spid="3">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blinds(horizontal)">
                                      <p:cBhvr>
                                        <p:cTn id="33" dur="500"/>
                                        <p:tgtEl>
                                          <p:spTgt spid="3">
                                            <p:txEl>
                                              <p:pRg st="3" end="3"/>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3">
                                            <p:txEl>
                                              <p:pRg st="4" end="4"/>
                                            </p:txEl>
                                          </p:spTgt>
                                        </p:tgtEl>
                                        <p:attrNameLst>
                                          <p:attrName>style.visibility</p:attrName>
                                        </p:attrNameLst>
                                      </p:cBhvr>
                                      <p:to>
                                        <p:strVal val="visible"/>
                                      </p:to>
                                    </p:set>
                                    <p:animEffect transition="in" filter="blinds(horizontal)">
                                      <p:cBhvr>
                                        <p:cTn id="38" dur="500"/>
                                        <p:tgtEl>
                                          <p:spTgt spid="3">
                                            <p:txEl>
                                              <p:pRg st="4" end="4"/>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grpId="0"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Effect transition="in" filter="blinds(horizontal)">
                                      <p:cBhvr>
                                        <p:cTn id="43" dur="500"/>
                                        <p:tgtEl>
                                          <p:spTgt spid="3">
                                            <p:txEl>
                                              <p:pRg st="5" end="5"/>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3" presetClass="entr" presetSubtype="10" fill="hold" grpId="0" nodeType="clickEffect">
                                  <p:stCondLst>
                                    <p:cond delay="0"/>
                                  </p:stCondLst>
                                  <p:childTnLst>
                                    <p:set>
                                      <p:cBhvr>
                                        <p:cTn id="47" dur="1" fill="hold">
                                          <p:stCondLst>
                                            <p:cond delay="0"/>
                                          </p:stCondLst>
                                        </p:cTn>
                                        <p:tgtEl>
                                          <p:spTgt spid="3">
                                            <p:txEl>
                                              <p:pRg st="6" end="6"/>
                                            </p:txEl>
                                          </p:spTgt>
                                        </p:tgtEl>
                                        <p:attrNameLst>
                                          <p:attrName>style.visibility</p:attrName>
                                        </p:attrNameLst>
                                      </p:cBhvr>
                                      <p:to>
                                        <p:strVal val="visible"/>
                                      </p:to>
                                    </p:set>
                                    <p:animEffect transition="in" filter="blinds(horizontal)">
                                      <p:cBhvr>
                                        <p:cTn id="48"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ре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Трек">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Трек">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302</TotalTime>
  <Words>647</Words>
  <Application>Microsoft Office PowerPoint</Application>
  <PresentationFormat>Экран (4:3)</PresentationFormat>
  <Paragraphs>178</Paragraphs>
  <Slides>22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22</vt:i4>
      </vt:variant>
    </vt:vector>
  </HeadingPairs>
  <TitlesOfParts>
    <vt:vector size="23" baseType="lpstr">
      <vt:lpstr>Трек</vt:lpstr>
      <vt:lpstr>  Презентація засідання методоб’єднання класних керівників зош і-іі ступенів  села целіїв </vt:lpstr>
      <vt:lpstr>Сімейний мікроклімат – вирішальна умова родинного виховання</vt:lpstr>
      <vt:lpstr>Слайд 3</vt:lpstr>
      <vt:lpstr>Слайд 4</vt:lpstr>
      <vt:lpstr>Слайд 5</vt:lpstr>
      <vt:lpstr>Слайд 6</vt:lpstr>
      <vt:lpstr>Слайд 7</vt:lpstr>
      <vt:lpstr>Слайд 8</vt:lpstr>
      <vt:lpstr>ТИПИ СІМЕЙ </vt:lpstr>
      <vt:lpstr>Слайд 10</vt:lpstr>
      <vt:lpstr>Слайд 11</vt:lpstr>
      <vt:lpstr>Слайд 12</vt:lpstr>
      <vt:lpstr>Слайд 13</vt:lpstr>
      <vt:lpstr>Слайд 14</vt:lpstr>
      <vt:lpstr>Типи конфліктів</vt:lpstr>
      <vt:lpstr>Слайд 16</vt:lpstr>
      <vt:lpstr>Слайд 17</vt:lpstr>
      <vt:lpstr>Слайд 18</vt:lpstr>
      <vt:lpstr>Слайд 19</vt:lpstr>
      <vt:lpstr>Слайд 20</vt:lpstr>
      <vt:lpstr>Слайд 21</vt:lpstr>
      <vt:lpstr>Дякуємо за увагу!</vt:lpstr>
    </vt:vector>
  </TitlesOfParts>
  <Company>Reanimator Extreme Edition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Презентація засідання методоб’єднання класних керівників зош і-іі ступенів  села целіїв </dc:title>
  <dc:creator>Admin</dc:creator>
  <cp:lastModifiedBy>admin</cp:lastModifiedBy>
  <cp:revision>31</cp:revision>
  <dcterms:created xsi:type="dcterms:W3CDTF">2012-09-12T06:24:55Z</dcterms:created>
  <dcterms:modified xsi:type="dcterms:W3CDTF">2012-09-12T19:38:15Z</dcterms:modified>
</cp:coreProperties>
</file>