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8" r:id="rId1"/>
  </p:sldMasterIdLst>
  <p:notesMasterIdLst>
    <p:notesMasterId r:id="rId18"/>
  </p:notesMasterIdLst>
  <p:sldIdLst>
    <p:sldId id="493" r:id="rId2"/>
    <p:sldId id="429" r:id="rId3"/>
    <p:sldId id="513" r:id="rId4"/>
    <p:sldId id="491" r:id="rId5"/>
    <p:sldId id="512" r:id="rId6"/>
    <p:sldId id="500" r:id="rId7"/>
    <p:sldId id="501" r:id="rId8"/>
    <p:sldId id="502" r:id="rId9"/>
    <p:sldId id="503" r:id="rId10"/>
    <p:sldId id="510" r:id="rId11"/>
    <p:sldId id="505" r:id="rId12"/>
    <p:sldId id="506" r:id="rId13"/>
    <p:sldId id="507" r:id="rId14"/>
    <p:sldId id="508" r:id="rId15"/>
    <p:sldId id="497" r:id="rId16"/>
    <p:sldId id="509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Темний стиль 2 –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DA37D80-6434-44D0-A028-1B22A696006F}" styleName="Світлий стиль 3 –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221" autoAdjust="0"/>
    <p:restoredTop sz="90036" autoAdjust="0"/>
  </p:normalViewPr>
  <p:slideViewPr>
    <p:cSldViewPr>
      <p:cViewPr>
        <p:scale>
          <a:sx n="80" d="100"/>
          <a:sy n="80" d="100"/>
        </p:scale>
        <p:origin x="-109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0;&#1054;&#1053;&#1060;&#1045;&#1056;&#1045;&#1053;&#1062;&#1030;&#1071;%2029_08_12\&#1044;&#1110;&#1072;&#1075;&#1088;&#1072;&#1084;&#1080;%20&#1082;&#1086;&#1085;&#1092;&#1077;&#1088;%20201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uk-UA"/>
  <c:chart>
    <c:title>
      <c:tx>
        <c:rich>
          <a:bodyPr/>
          <a:lstStyle/>
          <a:p>
            <a:pPr>
              <a:defRPr/>
            </a:pPr>
            <a:r>
              <a:rPr lang="uk-UA" sz="3300" b="1" cap="none" spc="0" dirty="0">
                <a:ln w="19050">
                  <a:solidFill>
                    <a:srgbClr val="92D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Дитячі, учнівські товариства в ЗНЗ</a:t>
            </a:r>
          </a:p>
        </c:rich>
      </c:tx>
    </c:title>
    <c:plotArea>
      <c:layout>
        <c:manualLayout>
          <c:layoutTarget val="inner"/>
          <c:xMode val="edge"/>
          <c:yMode val="edge"/>
          <c:x val="0.32141544816084366"/>
          <c:y val="0.12662153656132349"/>
          <c:w val="0.58617362508148951"/>
          <c:h val="0.7344508199336296"/>
        </c:manualLayout>
      </c:layout>
      <c:barChart>
        <c:barDir val="bar"/>
        <c:grouping val="clustered"/>
        <c:ser>
          <c:idx val="0"/>
          <c:order val="0"/>
          <c:tx>
            <c:strRef>
              <c:f>Виховна!$D$6</c:f>
              <c:strCache>
                <c:ptCount val="1"/>
                <c:pt idx="0">
                  <c:v>Кількість шкіл</c:v>
                </c:pt>
              </c:strCache>
            </c:strRef>
          </c:tx>
          <c:dPt>
            <c:idx val="0"/>
            <c:spPr>
              <a:solidFill>
                <a:srgbClr val="0A12B6"/>
              </a:solidFill>
            </c:spPr>
          </c:dPt>
          <c:dPt>
            <c:idx val="1"/>
            <c:spPr>
              <a:solidFill>
                <a:srgbClr val="FFC000"/>
              </a:solidFill>
            </c:spPr>
          </c:dPt>
          <c:dPt>
            <c:idx val="2"/>
            <c:spPr>
              <a:solidFill>
                <a:srgbClr val="CD11B7"/>
              </a:solidFill>
            </c:spPr>
          </c:dPt>
          <c:dPt>
            <c:idx val="3"/>
            <c:spPr>
              <a:solidFill>
                <a:srgbClr val="00B050"/>
              </a:solidFill>
            </c:spPr>
          </c:dPt>
          <c:dPt>
            <c:idx val="4"/>
            <c:spPr>
              <a:solidFill>
                <a:srgbClr val="00B0F0"/>
              </a:solidFill>
            </c:spPr>
          </c:dPt>
          <c:dPt>
            <c:idx val="5"/>
            <c:spPr>
              <a:solidFill>
                <a:srgbClr val="D83616"/>
              </a:solidFill>
            </c:spPr>
          </c:dPt>
          <c:dLbls>
            <c:txPr>
              <a:bodyPr/>
              <a:lstStyle/>
              <a:p>
                <a:pPr>
                  <a:defRPr sz="1800" b="1"/>
                </a:pPr>
                <a:endParaRPr lang="uk-UA"/>
              </a:p>
            </c:txPr>
            <c:showVal val="1"/>
          </c:dLbls>
          <c:cat>
            <c:strRef>
              <c:f>Виховна!$C$7:$C$12</c:f>
              <c:strCache>
                <c:ptCount val="6"/>
                <c:pt idx="0">
                  <c:v>Сокіл</c:v>
                </c:pt>
                <c:pt idx="1">
                  <c:v>Козацько-стрілецьке товариство</c:v>
                </c:pt>
                <c:pt idx="2">
                  <c:v>Молода Просвіта</c:v>
                </c:pt>
                <c:pt idx="3">
                  <c:v>Шкільне лісництво</c:v>
                </c:pt>
                <c:pt idx="4">
                  <c:v>Районна гра-подорож "Галичаночка"</c:v>
                </c:pt>
                <c:pt idx="5">
                  <c:v>Районний рух учнівської молоді</c:v>
                </c:pt>
              </c:strCache>
            </c:strRef>
          </c:cat>
          <c:val>
            <c:numRef>
              <c:f>Виховна!$D$7:$D$12</c:f>
              <c:numCache>
                <c:formatCode>General</c:formatCode>
                <c:ptCount val="6"/>
                <c:pt idx="0">
                  <c:v>12</c:v>
                </c:pt>
                <c:pt idx="1">
                  <c:v>14</c:v>
                </c:pt>
                <c:pt idx="2">
                  <c:v>25</c:v>
                </c:pt>
                <c:pt idx="3">
                  <c:v>2</c:v>
                </c:pt>
                <c:pt idx="4">
                  <c:v>40</c:v>
                </c:pt>
                <c:pt idx="5">
                  <c:v>40</c:v>
                </c:pt>
              </c:numCache>
            </c:numRef>
          </c:val>
        </c:ser>
        <c:axId val="34144640"/>
        <c:axId val="34146176"/>
      </c:barChart>
      <c:catAx>
        <c:axId val="34144640"/>
        <c:scaling>
          <c:orientation val="minMax"/>
        </c:scaling>
        <c:axPos val="l"/>
        <c:tickLblPos val="nextTo"/>
        <c:txPr>
          <a:bodyPr/>
          <a:lstStyle/>
          <a:p>
            <a:pPr>
              <a:defRPr sz="1600" b="1"/>
            </a:pPr>
            <a:endParaRPr lang="uk-UA"/>
          </a:p>
        </c:txPr>
        <c:crossAx val="34146176"/>
        <c:crosses val="autoZero"/>
        <c:auto val="1"/>
        <c:lblAlgn val="ctr"/>
        <c:lblOffset val="100"/>
      </c:catAx>
      <c:valAx>
        <c:axId val="34146176"/>
        <c:scaling>
          <c:orientation val="minMax"/>
        </c:scaling>
        <c:axPos val="b"/>
        <c:majorGridlines/>
        <c:title>
          <c:tx>
            <c:rich>
              <a:bodyPr/>
              <a:lstStyle/>
              <a:p>
                <a:pPr>
                  <a:defRPr sz="1600"/>
                </a:pPr>
                <a:r>
                  <a:rPr lang="uk-UA" sz="1600"/>
                  <a:t>Кількість шікл</a:t>
                </a:r>
              </a:p>
            </c:rich>
          </c:tx>
        </c:title>
        <c:numFmt formatCode="General" sourceLinked="1"/>
        <c:tickLblPos val="nextTo"/>
        <c:txPr>
          <a:bodyPr/>
          <a:lstStyle/>
          <a:p>
            <a:pPr>
              <a:defRPr sz="1600" b="1"/>
            </a:pPr>
            <a:endParaRPr lang="uk-UA"/>
          </a:p>
        </c:txPr>
        <c:crossAx val="34144640"/>
        <c:crosses val="autoZero"/>
        <c:crossBetween val="between"/>
      </c:valAx>
    </c:plotArea>
    <c:plotVisOnly val="1"/>
  </c:chart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2625CA8D-BE69-4E2E-8FCA-30F5F3A8C4BA}" type="datetimeFigureOut">
              <a:rPr lang="ru-RU"/>
              <a:pPr>
                <a:defRPr/>
              </a:pPr>
              <a:t>25.12.2012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AB8DEFBB-FF78-4217-9AAB-E446857742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smtClean="0"/>
          </a:p>
        </p:txBody>
      </p:sp>
      <p:sp>
        <p:nvSpPr>
          <p:cNvPr id="1638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33EFA2D-3398-4E9E-9696-2A85265AB633}" type="slidenum">
              <a:rPr lang="ru-RU" smtClean="0"/>
              <a:pPr/>
              <a:t>1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smtClean="0"/>
          </a:p>
        </p:txBody>
      </p:sp>
      <p:sp>
        <p:nvSpPr>
          <p:cNvPr id="2560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C4A3721-6627-449D-B74F-9DF68317CB31}" type="slidenum">
              <a:rPr lang="ru-RU" smtClean="0"/>
              <a:pPr/>
              <a:t>8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BE6F0F-7547-406B-A73B-DCF67845F05B}" type="datetimeFigureOut">
              <a:rPr lang="ru-RU"/>
              <a:pPr>
                <a:defRPr/>
              </a:pPr>
              <a:t>25.12.2012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1B716E-0902-4546-8D7F-CA5C917A42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E5825C-FDCE-421A-9575-F45295FBDEB9}" type="datetimeFigureOut">
              <a:rPr lang="ru-RU"/>
              <a:pPr>
                <a:defRPr/>
              </a:pPr>
              <a:t>25.12.2012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E2F044-1A12-4482-9FA8-81175ECCEE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D88C16-E5BC-4304-A273-84F4D0853534}" type="datetimeFigureOut">
              <a:rPr lang="ru-RU"/>
              <a:pPr>
                <a:defRPr/>
              </a:pPr>
              <a:t>25.12.2012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875F00-FD4E-4732-9BC6-FF64FACB8B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84593E-04F0-47AC-8CDE-B72469602A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BE6115-8939-416B-BBBD-5ED518F5DD06}" type="datetimeFigureOut">
              <a:rPr lang="ru-RU"/>
              <a:pPr>
                <a:defRPr/>
              </a:pPr>
              <a:t>25.12.2012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C318ED-84F6-4E2E-A112-0049E01FF2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DAAE00-9844-4160-A188-D52C8674D7ED}" type="datetimeFigureOut">
              <a:rPr lang="ru-RU"/>
              <a:pPr>
                <a:defRPr/>
              </a:pPr>
              <a:t>25.12.2012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481144-C9E1-49A9-8805-5DB8E3D55A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9B7FEE-D78A-40DF-B821-7D13CAF74ACD}" type="datetimeFigureOut">
              <a:rPr lang="ru-RU"/>
              <a:pPr>
                <a:defRPr/>
              </a:pPr>
              <a:t>25.12.2012</a:t>
            </a:fld>
            <a:endParaRPr lang="ru-RU"/>
          </a:p>
        </p:txBody>
      </p:sp>
      <p:sp>
        <p:nvSpPr>
          <p:cNvPr id="6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A5592C-0AC3-48F8-BB73-26F9199C27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7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0BE64D-BDD2-4961-9005-98BFCCA9EA1F}" type="datetimeFigureOut">
              <a:rPr lang="ru-RU"/>
              <a:pPr>
                <a:defRPr/>
              </a:pPr>
              <a:t>25.12.2012</a:t>
            </a:fld>
            <a:endParaRPr lang="ru-RU"/>
          </a:p>
        </p:txBody>
      </p:sp>
      <p:sp>
        <p:nvSpPr>
          <p:cNvPr id="8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BD90AC-1FDD-49BB-989E-C4E113DB98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99C84-7600-4A43-A302-C52E9DAACD4F}" type="datetimeFigureOut">
              <a:rPr lang="ru-RU"/>
              <a:pPr>
                <a:defRPr/>
              </a:pPr>
              <a:t>25.12.2012</a:t>
            </a:fld>
            <a:endParaRPr lang="ru-RU"/>
          </a:p>
        </p:txBody>
      </p:sp>
      <p:sp>
        <p:nvSpPr>
          <p:cNvPr id="4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DB8BEC-605F-4A3F-A184-192A4D04D7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9530F7-B82D-43F1-8DFE-082C02ADA7A7}" type="datetimeFigureOut">
              <a:rPr lang="ru-RU"/>
              <a:pPr>
                <a:defRPr/>
              </a:pPr>
              <a:t>25.12.2012</a:t>
            </a:fld>
            <a:endParaRPr lang="ru-RU"/>
          </a:p>
        </p:txBody>
      </p:sp>
      <p:sp>
        <p:nvSpPr>
          <p:cNvPr id="3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A6BA2D-E91A-4798-8205-0170047210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1E584D-D64E-4DBE-A5B1-D58D7F7E9E58}" type="datetimeFigureOut">
              <a:rPr lang="ru-RU"/>
              <a:pPr>
                <a:defRPr/>
              </a:pPr>
              <a:t>25.12.2012</a:t>
            </a:fld>
            <a:endParaRPr lang="ru-RU"/>
          </a:p>
        </p:txBody>
      </p:sp>
      <p:sp>
        <p:nvSpPr>
          <p:cNvPr id="6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B12685-83DA-46FD-99A4-A786E7F888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uk-UA" noProof="0" smtClean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A6CCC5-10E5-4E5C-AECD-E5250E0D2ADE}" type="datetimeFigureOut">
              <a:rPr lang="ru-RU"/>
              <a:pPr>
                <a:defRPr/>
              </a:pPr>
              <a:t>25.12.2012</a:t>
            </a:fld>
            <a:endParaRPr lang="ru-RU"/>
          </a:p>
        </p:txBody>
      </p:sp>
      <p:sp>
        <p:nvSpPr>
          <p:cNvPr id="6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4F5E11-3804-48FA-82E8-D119A78AE4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2"/>
            </a:gs>
            <a:gs pos="100000">
              <a:srgbClr val="FFFF00">
                <a:alpha val="34998"/>
              </a:srgbClr>
            </a:gs>
          </a:gsLst>
          <a:lin ang="96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Місце для заголовка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Зразок заголовка</a:t>
            </a:r>
          </a:p>
        </p:txBody>
      </p:sp>
      <p:sp>
        <p:nvSpPr>
          <p:cNvPr id="1027" name="Місце для тексту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310E50D-FB71-4F30-B7E1-AB1BBEB70C10}" type="datetimeFigureOut">
              <a:rPr lang="ru-RU"/>
              <a:pPr>
                <a:defRPr/>
              </a:pPr>
              <a:t>25.12.2012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DA513D9-84FC-4FDA-96AD-F27F1EE7C0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29" r:id="rId2"/>
    <p:sldLayoutId id="2147483728" r:id="rId3"/>
    <p:sldLayoutId id="2147483727" r:id="rId4"/>
    <p:sldLayoutId id="2147483726" r:id="rId5"/>
    <p:sldLayoutId id="2147483725" r:id="rId6"/>
    <p:sldLayoutId id="2147483724" r:id="rId7"/>
    <p:sldLayoutId id="2147483723" r:id="rId8"/>
    <p:sldLayoutId id="2147483722" r:id="rId9"/>
    <p:sldLayoutId id="2147483721" r:id="rId10"/>
    <p:sldLayoutId id="2147483720" r:id="rId11"/>
    <p:sldLayoutId id="214748373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Relationship Id="rId9" Type="http://schemas.openxmlformats.org/officeDocument/2006/relationships/image" Target="../media/image4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eg"/><Relationship Id="rId3" Type="http://schemas.openxmlformats.org/officeDocument/2006/relationships/image" Target="../media/image53.jpeg"/><Relationship Id="rId7" Type="http://schemas.openxmlformats.org/officeDocument/2006/relationships/image" Target="../media/image57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e.mail.ru/cgi-bin/msglist" TargetMode="External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jpeg"/><Relationship Id="rId5" Type="http://schemas.openxmlformats.org/officeDocument/2006/relationships/hyperlink" Target="mailto:husyatinrmk@mail.ru" TargetMode="External"/><Relationship Id="rId4" Type="http://schemas.openxmlformats.org/officeDocument/2006/relationships/hyperlink" Target="mailto:rayvo@mail.ru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Семінар Вихов ПРЕЗЕНТ\Гусятин\фото\3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14290"/>
            <a:ext cx="928694" cy="11418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Місце для вмісту 4"/>
          <p:cNvSpPr>
            <a:spLocks noGrp="1"/>
          </p:cNvSpPr>
          <p:nvPr>
            <p:ph idx="1"/>
          </p:nvPr>
        </p:nvSpPr>
        <p:spPr>
          <a:xfrm>
            <a:off x="2714612" y="5214950"/>
            <a:ext cx="3000396" cy="1357322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>
              <a:buFont typeface="Arial" charset="0"/>
              <a:buNone/>
              <a:defRPr/>
            </a:pPr>
            <a:r>
              <a:rPr lang="uk-UA" sz="1400" b="1" i="1" dirty="0" smtClean="0">
                <a:ln w="10541" cmpd="sng">
                  <a:noFill/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А вічний Збруч тече повз нашу хату,</a:t>
            </a:r>
          </a:p>
          <a:p>
            <a:pPr>
              <a:buFont typeface="Arial" charset="0"/>
              <a:buNone/>
              <a:defRPr/>
            </a:pPr>
            <a:r>
              <a:rPr lang="uk-UA" sz="1400" b="1" i="1" dirty="0" smtClean="0">
                <a:ln w="10541" cmpd="sng">
                  <a:noFill/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Його ніхто не зможе замулить.</a:t>
            </a:r>
          </a:p>
          <a:p>
            <a:pPr>
              <a:buFont typeface="Arial" charset="0"/>
              <a:buNone/>
              <a:defRPr/>
            </a:pPr>
            <a:r>
              <a:rPr lang="uk-UA" sz="1400" b="1" i="1" dirty="0" err="1" smtClean="0">
                <a:ln w="10541" cmpd="sng">
                  <a:noFill/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Гусятине</a:t>
            </a:r>
            <a:r>
              <a:rPr lang="uk-UA" sz="1400" b="1" i="1" dirty="0" smtClean="0">
                <a:ln w="10541" cmpd="sng">
                  <a:noFill/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, мій вірний, щирий брате,</a:t>
            </a:r>
          </a:p>
          <a:p>
            <a:pPr>
              <a:buFont typeface="Arial" charset="0"/>
              <a:buNone/>
              <a:defRPr/>
            </a:pPr>
            <a:r>
              <a:rPr lang="uk-UA" sz="1400" b="1" i="1" dirty="0" smtClean="0">
                <a:ln w="10541" cmpd="sng">
                  <a:noFill/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Настав  наш час співати і любить.</a:t>
            </a:r>
            <a:endParaRPr lang="en-US" sz="1400" b="1" i="1" dirty="0" smtClean="0">
              <a:ln w="10541" cmpd="sng">
                <a:noFill/>
                <a:prstDash val="solid"/>
              </a:ln>
              <a:solidFill>
                <a:schemeClr val="tx2">
                  <a:lumMod val="75000"/>
                </a:schemeClr>
              </a:solidFill>
              <a:latin typeface="Arial Narrow" pitchFamily="34" charset="0"/>
            </a:endParaRPr>
          </a:p>
          <a:p>
            <a:pPr algn="r">
              <a:buFont typeface="Arial" charset="0"/>
              <a:buNone/>
              <a:defRPr/>
            </a:pPr>
            <a:r>
              <a:rPr lang="uk-UA" sz="1300" b="1" dirty="0" smtClean="0">
                <a:ln w="10541" cmpd="sng">
                  <a:noFill/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С.Галябарда</a:t>
            </a:r>
            <a:endParaRPr lang="uk-UA" sz="1300" b="1" dirty="0">
              <a:ln w="10541" cmpd="sng">
                <a:noFill/>
                <a:prstDash val="solid"/>
              </a:ln>
              <a:solidFill>
                <a:schemeClr val="tx2">
                  <a:lumMod val="75000"/>
                </a:schemeClr>
              </a:solidFill>
              <a:latin typeface="Arial Narrow" pitchFamily="34" charset="0"/>
            </a:endParaRPr>
          </a:p>
        </p:txBody>
      </p:sp>
      <p:pic>
        <p:nvPicPr>
          <p:cNvPr id="1027" name="Picture 3" descr="D:\Семінар Вихов ПРЕЗЕНТ\Гусятин\фото\gust-00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43570" y="1500174"/>
            <a:ext cx="3500430" cy="5143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Місце для вмісту 4"/>
          <p:cNvSpPr txBox="1">
            <a:spLocks/>
          </p:cNvSpPr>
          <p:nvPr/>
        </p:nvSpPr>
        <p:spPr bwMode="auto">
          <a:xfrm>
            <a:off x="1500166" y="142852"/>
            <a:ext cx="7358114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uk-UA" sz="42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  <a:cs typeface="+mn-cs"/>
              </a:rPr>
              <a:t>Обласний с</a:t>
            </a:r>
            <a:r>
              <a:rPr lang="uk-UA" sz="42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  <a:cs typeface="+mn-cs"/>
              </a:rPr>
              <a:t>емінар</a:t>
            </a:r>
            <a:r>
              <a:rPr lang="en-US" sz="42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uk-UA" sz="42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  <a:cs typeface="+mn-cs"/>
              </a:rPr>
              <a:t>методистів з виховної роботи  РМК</a:t>
            </a:r>
          </a:p>
        </p:txBody>
      </p:sp>
      <p:pic>
        <p:nvPicPr>
          <p:cNvPr id="2" name="Picture 2" descr="D:\Семінар Вихов ПРЕЗЕНТ\P510043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4" y="3143248"/>
            <a:ext cx="2714644" cy="1928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3" descr="D:\Семінар Вихов ПРЕЗЕНТ\P511040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62230" y="1428736"/>
            <a:ext cx="2881340" cy="19288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D:\Семінар Вихов ПРЕЗЕНТ\husyatyn21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786050" y="3213861"/>
            <a:ext cx="2857520" cy="20010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1" name="Picture 7" descr="D:\Семінар Вихов ПРЕЗЕНТ\husyatyn43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42844" y="4857760"/>
            <a:ext cx="2643206" cy="18353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3" descr="D:\Семінар Вихов ПРЕЗЕНТ\С Наливайко.jpg"/>
          <p:cNvPicPr>
            <a:picLocks noChangeAspect="1" noChangeArrowheads="1"/>
          </p:cNvPicPr>
          <p:nvPr/>
        </p:nvPicPr>
        <p:blipFill>
          <a:blip r:embed="rId9"/>
          <a:srcRect l="7143" t="6349" r="16667" b="17460"/>
          <a:stretch>
            <a:fillRect/>
          </a:stretch>
        </p:blipFill>
        <p:spPr bwMode="auto">
          <a:xfrm>
            <a:off x="142844" y="1500174"/>
            <a:ext cx="2714644" cy="1928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Диаграмма 6"/>
          <p:cNvGraphicFramePr/>
          <p:nvPr/>
        </p:nvGraphicFramePr>
        <p:xfrm>
          <a:off x="642910" y="285728"/>
          <a:ext cx="8001056" cy="61436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14688" y="285750"/>
            <a:ext cx="5643562" cy="428625"/>
          </a:xfrm>
        </p:spPr>
        <p:txBody>
          <a:bodyPr/>
          <a:lstStyle/>
          <a:p>
            <a:pPr algn="ctr" eaLnBrk="1" hangingPunct="1">
              <a:defRPr/>
            </a:pPr>
            <a:r>
              <a:rPr lang="uk-UA" sz="2200" dirty="0" smtClean="0">
                <a:solidFill>
                  <a:schemeClr val="accent6">
                    <a:lumMod val="50000"/>
                  </a:schemeClr>
                </a:solidFill>
              </a:rPr>
              <a:t>Районна гра-подорож </a:t>
            </a:r>
            <a:r>
              <a:rPr lang="uk-UA" sz="2200" dirty="0" err="1" smtClean="0">
                <a:solidFill>
                  <a:schemeClr val="accent6">
                    <a:lumMod val="50000"/>
                  </a:schemeClr>
                </a:solidFill>
              </a:rPr>
              <a:t>“Галичаночка”</a:t>
            </a:r>
            <a:endParaRPr lang="ru-RU" sz="2200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14438" y="2714625"/>
            <a:ext cx="2500312" cy="2000250"/>
          </a:xfrm>
        </p:spPr>
        <p:txBody>
          <a:bodyPr/>
          <a:lstStyle/>
          <a:p>
            <a:pPr algn="just" eaLnBrk="1" hangingPunct="1">
              <a:spcBef>
                <a:spcPts val="0"/>
              </a:spcBef>
              <a:defRPr/>
            </a:pPr>
            <a:r>
              <a:rPr lang="uk-UA" b="1" i="1" u="sng" dirty="0" smtClean="0">
                <a:latin typeface="Times New Roman" pitchFamily="18" charset="0"/>
                <a:cs typeface="Times New Roman" pitchFamily="18" charset="0"/>
              </a:rPr>
              <a:t>1 клас – І шлях </a:t>
            </a:r>
          </a:p>
          <a:p>
            <a:pPr algn="just" eaLnBrk="1" hangingPunct="1">
              <a:spcBef>
                <a:spcPts val="0"/>
              </a:spcBef>
              <a:defRPr/>
            </a:pP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“Завдання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чарівної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палички”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 eaLnBrk="1" hangingPunct="1">
              <a:spcBef>
                <a:spcPts val="0"/>
              </a:spcBef>
              <a:defRPr/>
            </a:pPr>
            <a:endParaRPr lang="uk-UA" sz="800" b="1" i="1" u="sng" dirty="0" smtClean="0">
              <a:latin typeface="Times New Roman" pitchFamily="18" charset="0"/>
              <a:cs typeface="Times New Roman" pitchFamily="18" charset="0"/>
            </a:endParaRPr>
          </a:p>
          <a:p>
            <a:pPr marL="177800" algn="just" eaLnBrk="1" hangingPunct="1">
              <a:spcBef>
                <a:spcPts val="0"/>
              </a:spcBef>
              <a:defRPr/>
            </a:pPr>
            <a:r>
              <a:rPr lang="uk-UA" b="1" i="1" u="sng" dirty="0" smtClean="0">
                <a:latin typeface="Times New Roman" pitchFamily="18" charset="0"/>
                <a:cs typeface="Times New Roman" pitchFamily="18" charset="0"/>
              </a:rPr>
              <a:t>2 клас – ІІ шлях</a:t>
            </a:r>
          </a:p>
          <a:p>
            <a:pPr marL="177800" algn="just" eaLnBrk="1" hangingPunct="1">
              <a:spcBef>
                <a:spcPts val="0"/>
              </a:spcBef>
              <a:defRPr/>
            </a:pP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“Роде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наш красний, роде наш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прекрасний”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177800" algn="just" eaLnBrk="1" hangingPunct="1">
              <a:spcBef>
                <a:spcPts val="0"/>
              </a:spcBef>
              <a:defRPr/>
            </a:pPr>
            <a:endParaRPr lang="uk-UA" sz="8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defRPr/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5" name="Picture 3" descr="photo 23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4313" y="2786063"/>
            <a:ext cx="928687" cy="466725"/>
          </a:xfrm>
        </p:spPr>
      </p:pic>
      <p:pic>
        <p:nvPicPr>
          <p:cNvPr id="28676" name="Picture 4" descr="photo 23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3429000"/>
            <a:ext cx="984250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5" descr="photo 23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71938" y="2786063"/>
            <a:ext cx="984250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6" descr="photo 23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14813" y="3429000"/>
            <a:ext cx="998537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Скругленный прямоугольник 10"/>
          <p:cNvSpPr/>
          <p:nvPr/>
        </p:nvSpPr>
        <p:spPr bwMode="auto">
          <a:xfrm>
            <a:off x="714375" y="714375"/>
            <a:ext cx="8001000" cy="1357313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just">
              <a:defRPr/>
            </a:pPr>
            <a:r>
              <a:rPr lang="uk-UA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Мета гри: </a:t>
            </a:r>
            <a:r>
              <a:rPr lang="uk-UA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Залучити дітей до нетлінних скарбів народної творчості, становлення їх на твердий </a:t>
            </a:r>
            <a:r>
              <a:rPr lang="uk-UA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грунт</a:t>
            </a:r>
            <a:r>
              <a:rPr lang="uk-UA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віками сформованих традицій і звичаїв, прищепити любов до духовних оберегів пам’яті, навчити дітей розуміти навколишній світ.</a:t>
            </a:r>
            <a:r>
              <a:rPr lang="uk-UA" sz="14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defRPr/>
            </a:pPr>
            <a:endParaRPr lang="uk-UA" sz="800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  <a:defRPr/>
            </a:pPr>
            <a:r>
              <a:rPr lang="uk-UA" sz="1400" b="1" dirty="0">
                <a:latin typeface="Times New Roman" pitchFamily="18" charset="0"/>
                <a:cs typeface="Times New Roman" pitchFamily="18" charset="0"/>
              </a:rPr>
              <a:t>Учасники гри:  </a:t>
            </a:r>
            <a:r>
              <a:rPr lang="uk-UA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Учні 1-4 класів, класоводи, вихователі груп продовженого дня, педагоги - організатори, старші друзі наставники.</a:t>
            </a:r>
          </a:p>
          <a:p>
            <a:pPr algn="just">
              <a:spcBef>
                <a:spcPts val="0"/>
              </a:spcBef>
              <a:defRPr/>
            </a:pPr>
            <a:endParaRPr lang="uk-UA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Текст 3"/>
          <p:cNvSpPr txBox="1">
            <a:spLocks/>
          </p:cNvSpPr>
          <p:nvPr/>
        </p:nvSpPr>
        <p:spPr bwMode="auto">
          <a:xfrm>
            <a:off x="5072063" y="2714625"/>
            <a:ext cx="3786187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just">
              <a:spcBef>
                <a:spcPts val="0"/>
              </a:spcBef>
              <a:defRPr/>
            </a:pPr>
            <a:r>
              <a:rPr lang="uk-UA" sz="1400" b="1" i="1" u="sng" dirty="0">
                <a:latin typeface="Times New Roman" pitchFamily="18" charset="0"/>
                <a:cs typeface="Times New Roman" pitchFamily="18" charset="0"/>
              </a:rPr>
              <a:t>3 клас – ІІІ шлях</a:t>
            </a:r>
          </a:p>
          <a:p>
            <a:pPr algn="just">
              <a:spcBef>
                <a:spcPts val="0"/>
              </a:spcBef>
              <a:defRPr/>
            </a:pPr>
            <a:r>
              <a:rPr lang="uk-UA" sz="1400" dirty="0" err="1">
                <a:latin typeface="Times New Roman" pitchFamily="18" charset="0"/>
                <a:cs typeface="Times New Roman" pitchFamily="18" charset="0"/>
              </a:rPr>
              <a:t>“Сторона</a:t>
            </a: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 барвінкова, де я </a:t>
            </a:r>
            <a:r>
              <a:rPr lang="uk-UA" sz="1400" dirty="0" err="1">
                <a:latin typeface="Times New Roman" pitchFamily="18" charset="0"/>
                <a:cs typeface="Times New Roman" pitchFamily="18" charset="0"/>
              </a:rPr>
              <a:t>народився”</a:t>
            </a: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177800" algn="just">
              <a:spcBef>
                <a:spcPts val="0"/>
              </a:spcBef>
              <a:buClr>
                <a:schemeClr val="tx1"/>
              </a:buClr>
              <a:buSzPct val="75000"/>
              <a:buFont typeface="Wingdings" pitchFamily="2" charset="2"/>
              <a:buNone/>
              <a:defRPr/>
            </a:pPr>
            <a:endParaRPr lang="uk-UA" sz="800" b="1" i="1" u="sng" kern="0" dirty="0">
              <a:latin typeface="Times New Roman" pitchFamily="18" charset="0"/>
              <a:cs typeface="Times New Roman" pitchFamily="18" charset="0"/>
            </a:endParaRPr>
          </a:p>
          <a:p>
            <a:pPr marL="177800" algn="just">
              <a:spcBef>
                <a:spcPts val="0"/>
              </a:spcBef>
              <a:buClr>
                <a:schemeClr val="tx1"/>
              </a:buClr>
              <a:buSzPct val="75000"/>
              <a:buFont typeface="Wingdings" pitchFamily="2" charset="2"/>
              <a:buNone/>
              <a:defRPr/>
            </a:pPr>
            <a:r>
              <a:rPr lang="uk-UA" sz="1400" b="1" i="1" u="sng" kern="0" dirty="0">
                <a:latin typeface="Times New Roman" pitchFamily="18" charset="0"/>
                <a:cs typeface="Times New Roman" pitchFamily="18" charset="0"/>
              </a:rPr>
              <a:t>4 клас – </a:t>
            </a:r>
            <a:r>
              <a:rPr lang="en-US" sz="1400" b="1" i="1" u="sng" kern="0" dirty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uk-UA" sz="1400" b="1" i="1" u="sng" kern="0" dirty="0">
                <a:latin typeface="Times New Roman" pitchFamily="18" charset="0"/>
                <a:cs typeface="Times New Roman" pitchFamily="18" charset="0"/>
              </a:rPr>
              <a:t> шлях</a:t>
            </a:r>
          </a:p>
          <a:p>
            <a:pPr marL="177800" algn="just">
              <a:spcBef>
                <a:spcPts val="0"/>
              </a:spcBef>
              <a:buClr>
                <a:schemeClr val="tx1"/>
              </a:buClr>
              <a:buSzPct val="75000"/>
              <a:buFont typeface="Wingdings" pitchFamily="2" charset="2"/>
              <a:buNone/>
              <a:defRPr/>
            </a:pPr>
            <a:r>
              <a:rPr lang="uk-UA" sz="1400" kern="0" dirty="0" err="1">
                <a:latin typeface="Times New Roman" pitchFamily="18" charset="0"/>
                <a:cs typeface="Times New Roman" pitchFamily="18" charset="0"/>
              </a:rPr>
              <a:t>“Подивись</a:t>
            </a:r>
            <a:r>
              <a:rPr lang="uk-UA" sz="1400" kern="0" dirty="0">
                <a:latin typeface="Times New Roman" pitchFamily="18" charset="0"/>
                <a:cs typeface="Times New Roman" pitchFamily="18" charset="0"/>
              </a:rPr>
              <a:t>, який чудовий край, де лине рідна </a:t>
            </a:r>
            <a:r>
              <a:rPr lang="uk-UA" sz="1400" kern="0" dirty="0" err="1">
                <a:latin typeface="Times New Roman" pitchFamily="18" charset="0"/>
                <a:cs typeface="Times New Roman" pitchFamily="18" charset="0"/>
              </a:rPr>
              <a:t>мова”</a:t>
            </a:r>
            <a:endParaRPr lang="uk-UA" sz="1400" kern="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  <a:defRPr/>
            </a:pPr>
            <a:endParaRPr lang="ru-RU" sz="1200" kern="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  <a:defRPr/>
            </a:pPr>
            <a:endParaRPr lang="ru-RU" sz="1200" kern="0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  <a:defRPr/>
            </a:pPr>
            <a:endParaRPr lang="ru-RU" sz="1200" kern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2428875" y="2357438"/>
            <a:ext cx="3714750" cy="357187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uk-UA" dirty="0">
                <a:solidFill>
                  <a:schemeClr val="tx1"/>
                </a:solidFill>
              </a:rPr>
              <a:t>Шляхи подорожі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8682" name="Picture 7" descr="F:\2012-10-14 Старт Галичаночки\Старт Галичаночки 007.JPG"/>
          <p:cNvPicPr>
            <a:picLocks noChangeAspect="1" noChangeArrowheads="1"/>
          </p:cNvPicPr>
          <p:nvPr/>
        </p:nvPicPr>
        <p:blipFill>
          <a:blip r:embed="rId6"/>
          <a:srcRect l="13235" b="13235"/>
          <a:stretch>
            <a:fillRect/>
          </a:stretch>
        </p:blipFill>
        <p:spPr bwMode="auto">
          <a:xfrm>
            <a:off x="4572000" y="4286250"/>
            <a:ext cx="2024063" cy="151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3" name="Picture 8" descr="F:\2012-10-14 Старт Галичаночки\Старт Галичаночки 014.JPG"/>
          <p:cNvPicPr>
            <a:picLocks noChangeAspect="1" noChangeArrowheads="1"/>
          </p:cNvPicPr>
          <p:nvPr/>
        </p:nvPicPr>
        <p:blipFill>
          <a:blip r:embed="rId7">
            <a:lum bright="-10000"/>
          </a:blip>
          <a:srcRect l="13672" t="9570" r="16602" b="20703"/>
          <a:stretch>
            <a:fillRect/>
          </a:stretch>
        </p:blipFill>
        <p:spPr bwMode="auto">
          <a:xfrm>
            <a:off x="2428875" y="4929188"/>
            <a:ext cx="2024063" cy="151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4" name="Picture 9" descr="F:\2012-10-14 Старт Галичаночки\Старт Галичаночки 038.JPG"/>
          <p:cNvPicPr>
            <a:picLocks noChangeAspect="1" noChangeArrowheads="1"/>
          </p:cNvPicPr>
          <p:nvPr/>
        </p:nvPicPr>
        <p:blipFill>
          <a:blip r:embed="rId8">
            <a:lum bright="-20000"/>
          </a:blip>
          <a:srcRect r="13672" b="13672"/>
          <a:stretch>
            <a:fillRect/>
          </a:stretch>
        </p:blipFill>
        <p:spPr bwMode="auto">
          <a:xfrm>
            <a:off x="285750" y="4643438"/>
            <a:ext cx="2000250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5" name="Picture 10" descr="F:\2012-10-14 Старт Галичаночки\Старт Галичаночки 040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715125" y="3929063"/>
            <a:ext cx="209550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14688" y="285750"/>
            <a:ext cx="5643562" cy="428625"/>
          </a:xfrm>
        </p:spPr>
        <p:txBody>
          <a:bodyPr/>
          <a:lstStyle/>
          <a:p>
            <a:pPr eaLnBrk="1" hangingPunct="1">
              <a:defRPr/>
            </a:pPr>
            <a:r>
              <a:rPr lang="uk-UA" sz="2200" dirty="0" smtClean="0">
                <a:solidFill>
                  <a:schemeClr val="accent6">
                    <a:lumMod val="50000"/>
                  </a:schemeClr>
                </a:solidFill>
              </a:rPr>
              <a:t>Дитячі товариства</a:t>
            </a:r>
            <a:endParaRPr lang="ru-RU" sz="2200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 bwMode="auto">
          <a:xfrm>
            <a:off x="714375" y="714375"/>
            <a:ext cx="8001000" cy="1571625"/>
          </a:xfrm>
          <a:prstGeom prst="roundRect">
            <a:avLst/>
          </a:prstGeom>
          <a:ln>
            <a:headEnd type="none" w="med" len="med"/>
            <a:tailEnd type="none" w="med" len="med"/>
          </a:ln>
          <a:effec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indent="712788" algn="just">
              <a:defRPr/>
            </a:pP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Покликані здійснювати всебічне патріотичне виховання молоді, розвивати її моральні, духовні й фізичні риси, вишколювати на свідомих, відповідальних і повноцінних громадян України, плекати традиції предків, передавати молоді знання і розуміння їх історії, культури, змагань за ідеї.</a:t>
            </a:r>
          </a:p>
          <a:p>
            <a:pPr indent="712788" algn="just">
              <a:defRPr/>
            </a:pP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Головними моральними та ідейними засадами є вічні загальнолюдські цінності, які виражають ставлення особи до природи, суспільства і самої себе. </a:t>
            </a:r>
          </a:p>
          <a:p>
            <a:pPr algn="just">
              <a:defRPr/>
            </a:pPr>
            <a:endParaRPr lang="uk-UA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9699" name="Picture 5" descr="F:\DCIM\102_PANA\P1020996.JPG"/>
          <p:cNvPicPr>
            <a:picLocks noChangeAspect="1" noChangeArrowheads="1"/>
          </p:cNvPicPr>
          <p:nvPr/>
        </p:nvPicPr>
        <p:blipFill>
          <a:blip r:embed="rId2">
            <a:lum bright="-10000"/>
          </a:blip>
          <a:srcRect/>
          <a:stretch>
            <a:fillRect/>
          </a:stretch>
        </p:blipFill>
        <p:spPr bwMode="auto">
          <a:xfrm>
            <a:off x="285750" y="2357438"/>
            <a:ext cx="34290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4" descr="F:\DCIM\103_PANA\P1030018.JPG"/>
          <p:cNvPicPr>
            <a:picLocks noChangeAspect="1" noChangeArrowheads="1"/>
          </p:cNvPicPr>
          <p:nvPr/>
        </p:nvPicPr>
        <p:blipFill>
          <a:blip r:embed="rId3">
            <a:lum bright="-20000"/>
          </a:blip>
          <a:srcRect/>
          <a:stretch>
            <a:fillRect/>
          </a:stretch>
        </p:blipFill>
        <p:spPr bwMode="auto">
          <a:xfrm>
            <a:off x="785813" y="5000625"/>
            <a:ext cx="2286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6" descr="F:\DCIM\102_PANA\P1020982.JPG"/>
          <p:cNvPicPr>
            <a:picLocks noChangeAspect="1" noChangeArrowheads="1"/>
          </p:cNvPicPr>
          <p:nvPr/>
        </p:nvPicPr>
        <p:blipFill>
          <a:blip r:embed="rId4">
            <a:lum bright="-10000"/>
          </a:blip>
          <a:srcRect t="7314" r="9492"/>
          <a:stretch>
            <a:fillRect/>
          </a:stretch>
        </p:blipFill>
        <p:spPr bwMode="auto">
          <a:xfrm>
            <a:off x="3857625" y="2643188"/>
            <a:ext cx="2357438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3" descr="F:\DCIM\103_PANA\P1030007.JPG"/>
          <p:cNvPicPr>
            <a:picLocks noChangeAspect="1" noChangeArrowheads="1"/>
          </p:cNvPicPr>
          <p:nvPr/>
        </p:nvPicPr>
        <p:blipFill>
          <a:blip r:embed="rId5">
            <a:lum bright="-10000"/>
          </a:blip>
          <a:srcRect/>
          <a:stretch>
            <a:fillRect/>
          </a:stretch>
        </p:blipFill>
        <p:spPr bwMode="auto">
          <a:xfrm>
            <a:off x="3214688" y="4572000"/>
            <a:ext cx="2455862" cy="184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3" name="Picture 7" descr="\\Ruslana\files (d)\ДЕНЬ ВЧИтеля (фільм)\12 Зубрицька\1 масові заходи\сокільський змаг 1\P100038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57938" y="2500313"/>
            <a:ext cx="2071687" cy="15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4" name="Picture 8" descr="\\Ruslana\files (d)\ДЕНЬ ВЧИтеля (фільм)\12 Зубрицька\1 масові заходи\сокільський змаг 1\P1000389.JPG"/>
          <p:cNvPicPr>
            <a:picLocks noChangeAspect="1" noChangeArrowheads="1"/>
          </p:cNvPicPr>
          <p:nvPr/>
        </p:nvPicPr>
        <p:blipFill>
          <a:blip r:embed="rId7"/>
          <a:srcRect l="55592" t="18867" b="36658"/>
          <a:stretch>
            <a:fillRect/>
          </a:stretch>
        </p:blipFill>
        <p:spPr bwMode="auto">
          <a:xfrm>
            <a:off x="5786438" y="4214813"/>
            <a:ext cx="3138487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14688" y="357188"/>
            <a:ext cx="5572125" cy="500062"/>
          </a:xfrm>
        </p:spPr>
        <p:txBody>
          <a:bodyPr/>
          <a:lstStyle/>
          <a:p>
            <a:pPr algn="ctr" eaLnBrk="1" hangingPunct="1">
              <a:defRPr/>
            </a:pPr>
            <a:r>
              <a:rPr lang="uk-UA" dirty="0" smtClean="0">
                <a:solidFill>
                  <a:schemeClr val="accent6">
                    <a:lumMod val="50000"/>
                  </a:schemeClr>
                </a:solidFill>
              </a:rPr>
              <a:t>Районна ліга старшокласників</a:t>
            </a:r>
            <a:endParaRPr lang="ru-RU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785813" y="1857375"/>
            <a:ext cx="7000875" cy="85725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30723" name="Picture 3" descr="\\Ruslana\files (d)\Папки методистів ВЕРХ\Зубрицька Л М\Фото\2011_03_01\IMG_058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214313"/>
            <a:ext cx="28575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4448175"/>
            <a:ext cx="2786063" cy="214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3250" y="4429125"/>
            <a:ext cx="28321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 bwMode="auto">
          <a:xfrm>
            <a:off x="3214688" y="785813"/>
            <a:ext cx="5500687" cy="157162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indent="268288" algn="just">
              <a:defRPr/>
            </a:pP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Вважається, що лідерство – це мистецтво, навички якого можна здобути, навчаючись. Віра у це заснована головним чином на традиційному визначенні самого поняття "лідерство", суть якого перемішана з іншим - "менеджмент". Є чимало шляхів продемонструвати суть лідерства поза контекстом управління.</a:t>
            </a:r>
            <a:endParaRPr lang="uk-UA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3643313" y="2357438"/>
            <a:ext cx="5072062" cy="200025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uk-UA" sz="15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Робота районної ліги старшокласників у 2011/2012 </a:t>
            </a:r>
            <a:r>
              <a:rPr lang="uk-UA" sz="1500" b="1" u="sng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н.р</a:t>
            </a:r>
            <a:r>
              <a:rPr lang="uk-UA" sz="15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>
              <a:buFont typeface="Wingdings" pitchFamily="2" charset="2"/>
              <a:buChar char="ü"/>
              <a:defRPr/>
            </a:pPr>
            <a:r>
              <a:rPr lang="uk-UA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Конкурс на кращу модель учнівського самоврядування;</a:t>
            </a:r>
          </a:p>
          <a:p>
            <a:pPr algn="just">
              <a:buFont typeface="Wingdings" pitchFamily="2" charset="2"/>
              <a:buChar char="ü"/>
              <a:defRPr/>
            </a:pPr>
            <a:r>
              <a:rPr lang="uk-UA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зустрічі з органами виконавчої влади району;</a:t>
            </a:r>
          </a:p>
          <a:p>
            <a:pPr algn="just">
              <a:buFont typeface="Wingdings" pitchFamily="2" charset="2"/>
              <a:buChar char="ü"/>
              <a:defRPr/>
            </a:pPr>
            <a:r>
              <a:rPr lang="uk-UA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“круглі</a:t>
            </a:r>
            <a:r>
              <a:rPr lang="uk-UA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столи”</a:t>
            </a:r>
            <a:r>
              <a:rPr lang="uk-UA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з обміну досвідом з питань організації роботи  учнівського самоврядування;</a:t>
            </a:r>
          </a:p>
          <a:p>
            <a:pPr algn="just">
              <a:buFont typeface="Wingdings" pitchFamily="2" charset="2"/>
              <a:buChar char="ü"/>
              <a:defRPr/>
            </a:pPr>
            <a:r>
              <a:rPr lang="uk-UA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майстер-класи;</a:t>
            </a:r>
          </a:p>
          <a:p>
            <a:pPr algn="just">
              <a:buFont typeface="Wingdings" pitchFamily="2" charset="2"/>
              <a:buChar char="ü"/>
              <a:defRPr/>
            </a:pPr>
            <a:r>
              <a:rPr lang="uk-UA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дні учнівського самоврядування в школах;</a:t>
            </a:r>
          </a:p>
        </p:txBody>
      </p:sp>
      <p:pic>
        <p:nvPicPr>
          <p:cNvPr id="30728" name="Picture 2" descr="IMG_087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7250" y="2428875"/>
            <a:ext cx="2571750" cy="191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9" name="Picture 2" descr="C:\Documents and Settings\TEMP\Рабочий стол\Копич 1 МАН\IMGP411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72188" y="4429125"/>
            <a:ext cx="270827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 bwMode="auto">
          <a:xfrm>
            <a:off x="785813" y="1857375"/>
            <a:ext cx="7786687" cy="71437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3286125" y="1000125"/>
            <a:ext cx="5429250" cy="2286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buFont typeface="Wingdings" pitchFamily="2" charset="2"/>
              <a:buChar char="Ø"/>
              <a:defRPr/>
            </a:pPr>
            <a:r>
              <a:rPr lang="uk-UA" dirty="0">
                <a:solidFill>
                  <a:schemeClr val="tx1"/>
                </a:solidFill>
              </a:rPr>
              <a:t> </a:t>
            </a:r>
            <a:r>
              <a:rPr lang="uk-UA" sz="1600" dirty="0">
                <a:solidFill>
                  <a:schemeClr val="tx1">
                    <a:lumMod val="75000"/>
                  </a:schemeClr>
                </a:solidFill>
              </a:rPr>
              <a:t>Юнь </a:t>
            </a:r>
            <a:r>
              <a:rPr lang="uk-UA" sz="1600" dirty="0" err="1">
                <a:solidFill>
                  <a:schemeClr val="tx1">
                    <a:lumMod val="75000"/>
                  </a:schemeClr>
                </a:solidFill>
              </a:rPr>
              <a:t>Тернопілля</a:t>
            </a:r>
            <a:r>
              <a:rPr lang="uk-UA" sz="1600" dirty="0">
                <a:solidFill>
                  <a:schemeClr val="tx1">
                    <a:lumMod val="75000"/>
                  </a:schemeClr>
                </a:solidFill>
              </a:rPr>
              <a:t> за чисте довкілля;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uk-UA" sz="1600" dirty="0">
                <a:solidFill>
                  <a:schemeClr val="tx1">
                    <a:lumMod val="75000"/>
                  </a:schemeClr>
                </a:solidFill>
              </a:rPr>
              <a:t> Шкільна символіка;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uk-UA" sz="1600" dirty="0">
                <a:solidFill>
                  <a:schemeClr val="tx1">
                    <a:lumMod val="75000"/>
                  </a:schemeClr>
                </a:solidFill>
              </a:rPr>
              <a:t> Учнівська газета;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uk-UA" sz="1600" dirty="0">
                <a:solidFill>
                  <a:schemeClr val="tx1">
                    <a:lumMod val="75000"/>
                  </a:schemeClr>
                </a:solidFill>
              </a:rPr>
              <a:t> Моє село – краплина в морі, що Україною зоветься;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uk-UA" sz="1600" dirty="0">
                <a:solidFill>
                  <a:schemeClr val="tx1">
                    <a:lumMod val="75000"/>
                  </a:schemeClr>
                </a:solidFill>
              </a:rPr>
              <a:t> Лідерство - це дія;</a:t>
            </a:r>
          </a:p>
          <a:p>
            <a:pPr marL="1260475">
              <a:buFont typeface="Wingdings" pitchFamily="2" charset="2"/>
              <a:buChar char="Ø"/>
              <a:defRPr/>
            </a:pPr>
            <a:r>
              <a:rPr lang="uk-UA" sz="1600" dirty="0">
                <a:solidFill>
                  <a:schemeClr val="tx1">
                    <a:lumMod val="75000"/>
                  </a:schemeClr>
                </a:solidFill>
              </a:rPr>
              <a:t> Перетворімо школу на квітучий сад;</a:t>
            </a:r>
          </a:p>
          <a:p>
            <a:pPr marL="1260475">
              <a:buFont typeface="Wingdings" pitchFamily="2" charset="2"/>
              <a:buChar char="Ø"/>
              <a:defRPr/>
            </a:pPr>
            <a:r>
              <a:rPr lang="uk-UA" sz="1600" dirty="0">
                <a:solidFill>
                  <a:schemeClr val="tx1">
                    <a:lumMod val="75000"/>
                  </a:schemeClr>
                </a:solidFill>
              </a:rPr>
              <a:t> Музей у школі;</a:t>
            </a:r>
          </a:p>
          <a:p>
            <a:pPr marL="1260475">
              <a:buFont typeface="Wingdings" pitchFamily="2" charset="2"/>
              <a:buChar char="Ø"/>
              <a:defRPr/>
            </a:pPr>
            <a:r>
              <a:rPr lang="uk-UA" sz="1600" dirty="0">
                <a:solidFill>
                  <a:schemeClr val="tx1">
                    <a:lumMod val="75000"/>
                  </a:schemeClr>
                </a:solidFill>
              </a:rPr>
              <a:t> Випускний у вишиванках;</a:t>
            </a:r>
          </a:p>
          <a:p>
            <a:pPr marL="1260475">
              <a:buFont typeface="Wingdings" pitchFamily="2" charset="2"/>
              <a:buChar char="Ø"/>
              <a:defRPr/>
            </a:pPr>
            <a:r>
              <a:rPr lang="uk-UA" sz="1600" dirty="0">
                <a:solidFill>
                  <a:schemeClr val="tx1">
                    <a:lumMod val="75000"/>
                  </a:schemeClr>
                </a:solidFill>
              </a:rPr>
              <a:t> Видатні люди </a:t>
            </a:r>
            <a:r>
              <a:rPr lang="uk-UA" sz="1600" dirty="0" err="1">
                <a:solidFill>
                  <a:schemeClr val="tx1">
                    <a:lumMod val="75000"/>
                  </a:schemeClr>
                </a:solidFill>
              </a:rPr>
              <a:t>Гусятинщини</a:t>
            </a:r>
            <a:r>
              <a:rPr lang="uk-UA" sz="1600" dirty="0">
                <a:solidFill>
                  <a:schemeClr val="tx1">
                    <a:lumMod val="75000"/>
                  </a:schemeClr>
                </a:solidFill>
              </a:rPr>
              <a:t>.</a:t>
            </a:r>
            <a:endParaRPr lang="ru-RU" sz="16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43250" y="214313"/>
            <a:ext cx="5786438" cy="642937"/>
          </a:xfrm>
        </p:spPr>
        <p:txBody>
          <a:bodyPr/>
          <a:lstStyle/>
          <a:p>
            <a:pPr eaLnBrk="1" hangingPunct="1">
              <a:defRPr/>
            </a:pPr>
            <a:r>
              <a:rPr lang="uk-UA" sz="2200" dirty="0" smtClean="0">
                <a:solidFill>
                  <a:schemeClr val="accent6">
                    <a:lumMod val="50000"/>
                  </a:schemeClr>
                </a:solidFill>
              </a:rPr>
              <a:t>Реалізація </a:t>
            </a:r>
            <a:br>
              <a:rPr lang="uk-UA" sz="22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uk-UA" sz="2200" dirty="0" smtClean="0">
                <a:solidFill>
                  <a:schemeClr val="accent6">
                    <a:lumMod val="50000"/>
                  </a:schemeClr>
                </a:solidFill>
              </a:rPr>
              <a:t>педагогічних та учнівських проектів</a:t>
            </a:r>
            <a:endParaRPr lang="ru-RU" sz="2200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174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88913"/>
            <a:ext cx="28575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3" descr="\\Ruslana\files (d)\ДЕНЬ ВЧИтеля (фільм)\12 Зубрицька\2 семінари\м о класних керівників\мо перемилів 2\P101044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8888" y="3068638"/>
            <a:ext cx="2160587" cy="162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0" name="Picture 4" descr="\\Ruslana\files (d)\ДЕНЬ ВЧИтеля (фільм)\12 Зубрицька\2 семінари\м о класних керівників\мо перемилів 2\P101045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3" y="2432050"/>
            <a:ext cx="1500187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1" name="Picture 5" descr="\\Ruslana\files (d)\ДЕНЬ ВЧИтеля (фільм)\12 Зубрицька\2 семінари\семінар педагогів-організаторів\Фото Калагарівка 1\PICT0018.JPG"/>
          <p:cNvPicPr>
            <a:picLocks noChangeAspect="1" noChangeArrowheads="1"/>
          </p:cNvPicPr>
          <p:nvPr/>
        </p:nvPicPr>
        <p:blipFill>
          <a:blip r:embed="rId5">
            <a:lum bright="-10000"/>
          </a:blip>
          <a:srcRect/>
          <a:stretch>
            <a:fillRect/>
          </a:stretch>
        </p:blipFill>
        <p:spPr bwMode="auto">
          <a:xfrm>
            <a:off x="214313" y="4500563"/>
            <a:ext cx="28575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2" name="Picture 6" descr="\\Ruslana\files (d)\ДЕНЬ ВЧИтеля (фільм)\12 Зубрицька\2 семінари\семінар педагогів-організаторів\по личківці  3\P1010615.JPG"/>
          <p:cNvPicPr>
            <a:picLocks noChangeAspect="1" noChangeArrowheads="1"/>
          </p:cNvPicPr>
          <p:nvPr/>
        </p:nvPicPr>
        <p:blipFill>
          <a:blip r:embed="rId6">
            <a:lum bright="10000"/>
          </a:blip>
          <a:srcRect/>
          <a:stretch>
            <a:fillRect/>
          </a:stretch>
        </p:blipFill>
        <p:spPr bwMode="auto">
          <a:xfrm>
            <a:off x="3143250" y="4500563"/>
            <a:ext cx="28575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3" name="Picture 7" descr="C:\Documents and Settings\ViP\Рабочий стол\3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-1562779">
            <a:off x="5737225" y="3775075"/>
            <a:ext cx="2028825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4" name="Picture 8" descr="C:\Documents and Settings\ViP\Рабочий стол\2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1572122">
            <a:off x="6591300" y="3884613"/>
            <a:ext cx="1914525" cy="247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smtClean="0"/>
          </a:p>
        </p:txBody>
      </p:sp>
      <p:pic>
        <p:nvPicPr>
          <p:cNvPr id="32770" name="Picture 2" descr="C:\Documents and Settings\Администратор\Рабочий стол\САЙТ ГусВО\2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0438" y="0"/>
            <a:ext cx="5643562" cy="423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Picture 3" descr="C:\Documents and Settings\Администратор\Рабочий стол\САЙТ ГусВО\3.bmp"/>
          <p:cNvPicPr>
            <a:picLocks noChangeAspect="1" noChangeArrowheads="1"/>
          </p:cNvPicPr>
          <p:nvPr/>
        </p:nvPicPr>
        <p:blipFill>
          <a:blip r:embed="rId3"/>
          <a:srcRect t="7231"/>
          <a:stretch>
            <a:fillRect/>
          </a:stretch>
        </p:blipFill>
        <p:spPr bwMode="auto">
          <a:xfrm>
            <a:off x="3500438" y="2928938"/>
            <a:ext cx="5643562" cy="392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4" descr="C:\Documents and Settings\Администратор\Рабочий стол\САЙТ ГусВО\4.bm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3500438" cy="464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5" descr="C:\Documents and Settings\Администратор\Рабочий стол\САЙТ ГусВО\1.bmp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230688"/>
            <a:ext cx="3500438" cy="262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1"/>
          <p:cNvSpPr>
            <a:spLocks noChangeArrowheads="1"/>
          </p:cNvSpPr>
          <p:nvPr/>
        </p:nvSpPr>
        <p:spPr bwMode="auto">
          <a:xfrm>
            <a:off x="642910" y="928670"/>
            <a:ext cx="8072494" cy="428628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uk-UA" b="1" cap="all" dirty="0">
                <a:ln w="9000" cmpd="sng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Контактні дані:  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Rectangle 21"/>
          <p:cNvSpPr>
            <a:spLocks noChangeArrowheads="1"/>
          </p:cNvSpPr>
          <p:nvPr/>
        </p:nvSpPr>
        <p:spPr bwMode="auto">
          <a:xfrm>
            <a:off x="642910" y="1785926"/>
            <a:ext cx="3500462" cy="1571636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uk-UA" b="1" cap="all" dirty="0">
                <a:ln w="9000" cmpd="sng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Адреса: </a:t>
            </a:r>
          </a:p>
          <a:p>
            <a:pPr>
              <a:defRPr/>
            </a:pPr>
            <a:r>
              <a:rPr lang="uk-UA" dirty="0">
                <a:solidFill>
                  <a:schemeClr val="tx2">
                    <a:lumMod val="50000"/>
                  </a:schemeClr>
                </a:solidFill>
              </a:rPr>
              <a:t>48001</a:t>
            </a:r>
          </a:p>
          <a:p>
            <a:pPr>
              <a:defRPr/>
            </a:pPr>
            <a:r>
              <a:rPr lang="uk-UA" dirty="0">
                <a:solidFill>
                  <a:schemeClr val="tx2">
                    <a:lumMod val="50000"/>
                  </a:schemeClr>
                </a:solidFill>
              </a:rPr>
              <a:t>Пр. Незалежності, 14,</a:t>
            </a:r>
          </a:p>
          <a:p>
            <a:pPr>
              <a:defRPr/>
            </a:pPr>
            <a:r>
              <a:rPr lang="uk-UA" dirty="0" err="1">
                <a:solidFill>
                  <a:schemeClr val="tx2">
                    <a:lumMod val="50000"/>
                  </a:schemeClr>
                </a:solidFill>
              </a:rPr>
              <a:t>смт</a:t>
            </a:r>
            <a:r>
              <a:rPr lang="uk-UA" dirty="0">
                <a:solidFill>
                  <a:schemeClr val="tx2">
                    <a:lumMod val="50000"/>
                  </a:schemeClr>
                </a:solidFill>
              </a:rPr>
              <a:t>. </a:t>
            </a:r>
            <a:r>
              <a:rPr lang="uk-UA" dirty="0" err="1">
                <a:solidFill>
                  <a:schemeClr val="tx2">
                    <a:lumMod val="50000"/>
                  </a:schemeClr>
                </a:solidFill>
              </a:rPr>
              <a:t>Гусятин</a:t>
            </a:r>
            <a:r>
              <a:rPr lang="uk-UA" dirty="0">
                <a:solidFill>
                  <a:schemeClr val="tx2">
                    <a:lumMod val="50000"/>
                  </a:schemeClr>
                </a:solidFill>
              </a:rPr>
              <a:t>,</a:t>
            </a:r>
          </a:p>
          <a:p>
            <a:pPr>
              <a:defRPr/>
            </a:pPr>
            <a:r>
              <a:rPr lang="uk-UA" dirty="0">
                <a:solidFill>
                  <a:schemeClr val="tx2">
                    <a:lumMod val="50000"/>
                  </a:schemeClr>
                </a:solidFill>
              </a:rPr>
              <a:t>обл. Тернопільська</a:t>
            </a:r>
          </a:p>
        </p:txBody>
      </p:sp>
      <p:sp>
        <p:nvSpPr>
          <p:cNvPr id="7" name="Rectangle 21"/>
          <p:cNvSpPr>
            <a:spLocks noChangeArrowheads="1"/>
          </p:cNvSpPr>
          <p:nvPr/>
        </p:nvSpPr>
        <p:spPr bwMode="auto">
          <a:xfrm>
            <a:off x="642910" y="3571876"/>
            <a:ext cx="7858180" cy="1143008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marL="990600">
              <a:defRPr/>
            </a:pPr>
            <a:r>
              <a:rPr lang="uk-UA" b="1" cap="all" dirty="0">
                <a:ln w="9000" cmpd="sng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Телефон:</a:t>
            </a:r>
          </a:p>
          <a:p>
            <a:pPr marL="990600">
              <a:defRPr/>
            </a:pPr>
            <a:r>
              <a:rPr lang="uk-UA" dirty="0">
                <a:solidFill>
                  <a:schemeClr val="tx2">
                    <a:lumMod val="50000"/>
                  </a:schemeClr>
                </a:solidFill>
              </a:rPr>
              <a:t>03 557 2 1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4</a:t>
            </a:r>
            <a:r>
              <a:rPr lang="uk-UA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7</a:t>
            </a:r>
            <a:r>
              <a:rPr lang="uk-UA" dirty="0">
                <a:solidFill>
                  <a:schemeClr val="tx2">
                    <a:lumMod val="50000"/>
                  </a:schemeClr>
                </a:solidFill>
              </a:rPr>
              <a:t>9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 – </a:t>
            </a:r>
            <a:r>
              <a:rPr lang="uk-UA" i="1" dirty="0">
                <a:solidFill>
                  <a:schemeClr val="tx2">
                    <a:lumMod val="50000"/>
                  </a:schemeClr>
                </a:solidFill>
              </a:rPr>
              <a:t>завідувач райметодкабінету,</a:t>
            </a:r>
          </a:p>
          <a:p>
            <a:pPr marL="3048000" indent="-2057400">
              <a:defRPr/>
            </a:pPr>
            <a:r>
              <a:rPr lang="uk-UA" dirty="0">
                <a:solidFill>
                  <a:schemeClr val="tx2">
                    <a:lumMod val="50000"/>
                  </a:schemeClr>
                </a:solidFill>
              </a:rPr>
              <a:t>03 557 2 13 39 – </a:t>
            </a:r>
            <a:r>
              <a:rPr lang="uk-UA" i="1" dirty="0">
                <a:solidFill>
                  <a:schemeClr val="tx2">
                    <a:lumMod val="50000"/>
                  </a:schemeClr>
                </a:solidFill>
              </a:rPr>
              <a:t>методист з виховної та позашкільної  освіти</a:t>
            </a:r>
          </a:p>
          <a:p>
            <a:pPr marL="990600">
              <a:defRPr/>
            </a:pPr>
            <a:r>
              <a:rPr lang="uk-UA" b="1" cap="all" dirty="0">
                <a:ln w="9000" cmpd="sng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</a:p>
          <a:p>
            <a:pPr>
              <a:defRPr/>
            </a:pP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33796" name="Picture 2" descr="&amp;Fcy;&amp;acy;&amp;jcy;&amp;lcy;:&amp;Tcy;&amp;iecy;&amp;lcy;&amp;iecy;&amp;fcy;&amp;ocy;&amp;ncy;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3" y="3714750"/>
            <a:ext cx="7143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21"/>
          <p:cNvSpPr>
            <a:spLocks noChangeArrowheads="1"/>
          </p:cNvSpPr>
          <p:nvPr/>
        </p:nvSpPr>
        <p:spPr bwMode="auto">
          <a:xfrm>
            <a:off x="642910" y="4929198"/>
            <a:ext cx="7858180" cy="1285884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marL="990600">
              <a:defRPr/>
            </a:pPr>
            <a:r>
              <a:rPr lang="en-US" b="1" cap="all" dirty="0">
                <a:ln w="9000" cmpd="sng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E-mail</a:t>
            </a:r>
            <a:r>
              <a:rPr lang="uk-UA" b="1" cap="all" dirty="0">
                <a:ln w="9000" cmpd="sng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:</a:t>
            </a:r>
          </a:p>
          <a:p>
            <a:pPr marL="990600">
              <a:defRPr/>
            </a:pPr>
            <a:r>
              <a:rPr lang="uk-UA" dirty="0">
                <a:solidFill>
                  <a:schemeClr val="tx1">
                    <a:lumMod val="75000"/>
                  </a:schemeClr>
                </a:solidFill>
                <a:hlinkClick r:id="rId3"/>
              </a:rPr>
              <a:t>Відділ освіти  -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  <a:hlinkClick r:id="rId3"/>
              </a:rPr>
              <a:t> </a:t>
            </a:r>
            <a:r>
              <a:rPr lang="en-US" i="1" dirty="0">
                <a:hlinkClick r:id="rId4"/>
              </a:rPr>
              <a:t>rayvo@mail.ru</a:t>
            </a:r>
            <a:endParaRPr lang="en-US" i="1" dirty="0"/>
          </a:p>
          <a:p>
            <a:pPr marL="990600">
              <a:defRPr/>
            </a:pPr>
            <a:r>
              <a:rPr lang="uk-UA" dirty="0" err="1">
                <a:solidFill>
                  <a:schemeClr val="tx1">
                    <a:lumMod val="75000"/>
                  </a:schemeClr>
                </a:solidFill>
                <a:hlinkClick r:id="rId3"/>
              </a:rPr>
              <a:t>Гусятинський</a:t>
            </a:r>
            <a:r>
              <a:rPr lang="uk-UA" dirty="0">
                <a:solidFill>
                  <a:schemeClr val="tx1">
                    <a:lumMod val="75000"/>
                  </a:schemeClr>
                </a:solidFill>
                <a:hlinkClick r:id="rId3"/>
              </a:rPr>
              <a:t> </a:t>
            </a:r>
            <a:r>
              <a:rPr lang="uk-UA" dirty="0" err="1">
                <a:solidFill>
                  <a:schemeClr val="tx1">
                    <a:lumMod val="75000"/>
                  </a:schemeClr>
                </a:solidFill>
                <a:hlinkClick r:id="rId3"/>
              </a:rPr>
              <a:t>райметодкабінет</a:t>
            </a:r>
            <a:r>
              <a:rPr lang="uk-UA" dirty="0">
                <a:solidFill>
                  <a:schemeClr val="tx1">
                    <a:lumMod val="75000"/>
                  </a:schemeClr>
                </a:solidFill>
                <a:hlinkClick r:id="rId3"/>
              </a:rPr>
              <a:t> </a:t>
            </a:r>
            <a:r>
              <a:rPr lang="uk-UA" dirty="0">
                <a:hlinkClick r:id="rId3"/>
              </a:rPr>
              <a:t>- </a:t>
            </a:r>
            <a:r>
              <a:rPr lang="en-US" i="1" dirty="0">
                <a:hlinkClick r:id="rId5"/>
              </a:rPr>
              <a:t>husyatinrmk@mail.ru</a:t>
            </a:r>
            <a:endParaRPr lang="uk-UA" i="1" dirty="0"/>
          </a:p>
          <a:p>
            <a:pPr marL="990600">
              <a:defRPr/>
            </a:pPr>
            <a:r>
              <a:rPr lang="uk-UA" b="1" cap="all" dirty="0">
                <a:ln w="9000" cmpd="sng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</a:p>
          <a:p>
            <a:pPr marL="990600">
              <a:defRPr/>
            </a:pPr>
            <a:r>
              <a:rPr lang="uk-UA" b="1" cap="all" dirty="0">
                <a:ln w="9000" cmpd="sng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</a:p>
          <a:p>
            <a:pPr marL="990600">
              <a:defRPr/>
            </a:pPr>
            <a:endParaRPr lang="uk-UA" b="1" cap="all" dirty="0">
              <a:ln w="9000" cmpd="sng">
                <a:solidFill>
                  <a:schemeClr val="bg1"/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>
              <a:defRPr/>
            </a:pP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33798" name="Picture 4" descr="&amp;Fcy;&amp;acy;&amp;jcy;&amp;lcy;:Globe-email-graphic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500" y="5072063"/>
            <a:ext cx="1341438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D:\Семінар Вихов ПРЕЗЕНТ\Чагарі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336" y="2928934"/>
            <a:ext cx="2286086" cy="36786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2" descr="D:\Семінар Вихов ПРЕЗЕНТ\Сидорів.jpg"/>
          <p:cNvPicPr>
            <a:picLocks noChangeAspect="1" noChangeArrowheads="1"/>
          </p:cNvPicPr>
          <p:nvPr/>
        </p:nvPicPr>
        <p:blipFill>
          <a:blip r:embed="rId3"/>
          <a:srcRect r="5555"/>
          <a:stretch>
            <a:fillRect/>
          </a:stretch>
        </p:blipFill>
        <p:spPr bwMode="auto">
          <a:xfrm>
            <a:off x="2357422" y="4714884"/>
            <a:ext cx="2428892" cy="19288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428596" y="285728"/>
            <a:ext cx="8286808" cy="430887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200" b="1" cap="all" dirty="0">
                <a:ln w="3175">
                  <a:solidFill>
                    <a:srgbClr val="002060"/>
                  </a:solidFill>
                </a:ln>
                <a:solidFill>
                  <a:srgbClr val="3333CC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Запрошуємо у мандрівку </a:t>
            </a:r>
            <a:r>
              <a:rPr lang="uk-UA" sz="2200" b="1" cap="all" dirty="0" err="1">
                <a:ln w="3175">
                  <a:solidFill>
                    <a:srgbClr val="002060"/>
                  </a:solidFill>
                </a:ln>
                <a:solidFill>
                  <a:srgbClr val="3333CC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гусятинщиною</a:t>
            </a:r>
            <a:endParaRPr lang="ru-RU" sz="2200" b="1" cap="all" dirty="0">
              <a:ln w="3175">
                <a:solidFill>
                  <a:srgbClr val="002060"/>
                </a:solidFill>
              </a:ln>
              <a:solidFill>
                <a:srgbClr val="3333CC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1026" name="Picture 2" descr="D:\Семінар Вихов ПРЕЗЕНТ\Новая папка\76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98" y="857232"/>
            <a:ext cx="2786082" cy="19288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7" name="Picture 3" descr="D:\Семінар Вихов ПРЕЗЕНТ\Новая папка\5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4" y="857232"/>
            <a:ext cx="2786082" cy="19288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8" name="Picture 4" descr="D:\Семінар Вихов ПРЕЗЕНТ\Гусятин\фото\2.jpe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71802" y="857232"/>
            <a:ext cx="2861330" cy="19288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145" name="Picture 1" descr="D:\Семінар Вихов ПРЕЗЕНТ\Місцини\2.jpe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813301" y="3005134"/>
            <a:ext cx="2500331" cy="16430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146" name="Picture 2" descr="D:\Семінар Вихов ПРЕЗЕНТ\Місцини\6.jpe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883152" y="4733934"/>
            <a:ext cx="2381253" cy="19288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147" name="Picture 3" descr="D:\Семінар Вихов ПРЕЗЕНТ\Місцини\i.jpe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357422" y="3000372"/>
            <a:ext cx="2357454" cy="16430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148" name="Picture 4" descr="D:\Семінар Вихов ПРЕЗЕНТ\збруцький ідол\21.jpe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286644" y="3000372"/>
            <a:ext cx="1647831" cy="36510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 descr="IMG_088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714375"/>
            <a:ext cx="4286250" cy="3159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357158" y="214290"/>
            <a:ext cx="8501122" cy="430887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200" b="1" cap="all" dirty="0">
                <a:ln w="3175">
                  <a:solidFill>
                    <a:srgbClr val="002060"/>
                  </a:solidFill>
                </a:ln>
                <a:solidFill>
                  <a:srgbClr val="3333CC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Тут   наша   історія   і   </a:t>
            </a:r>
            <a:r>
              <a:rPr lang="uk-UA" sz="2200" b="1" cap="all" dirty="0" err="1">
                <a:ln w="3175">
                  <a:solidFill>
                    <a:srgbClr val="002060"/>
                  </a:solidFill>
                </a:ln>
                <a:solidFill>
                  <a:srgbClr val="3333CC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пам</a:t>
            </a:r>
            <a:r>
              <a:rPr lang="en-US" sz="2200" b="1" cap="all" dirty="0">
                <a:ln w="3175">
                  <a:solidFill>
                    <a:srgbClr val="002060"/>
                  </a:solidFill>
                </a:ln>
                <a:solidFill>
                  <a:srgbClr val="3333CC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’</a:t>
            </a:r>
            <a:r>
              <a:rPr lang="uk-UA" sz="2200" b="1" cap="all" dirty="0">
                <a:ln w="3175">
                  <a:solidFill>
                    <a:srgbClr val="002060"/>
                  </a:solidFill>
                </a:ln>
                <a:solidFill>
                  <a:srgbClr val="3333CC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ять</a:t>
            </a:r>
            <a:endParaRPr lang="ru-RU" sz="2200" b="1" cap="all" dirty="0">
              <a:ln w="3175">
                <a:solidFill>
                  <a:srgbClr val="002060"/>
                </a:solidFill>
              </a:ln>
              <a:solidFill>
                <a:srgbClr val="3333CC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857232"/>
            <a:ext cx="428628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uk-UA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Кімната-музей  Богдана  Лепкого </a:t>
            </a:r>
          </a:p>
          <a:p>
            <a:pPr algn="ctr">
              <a:defRPr/>
            </a:pPr>
            <a:r>
              <a:rPr lang="uk-UA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ЗОШ І-ІІ ст. </a:t>
            </a:r>
            <a:r>
              <a:rPr lang="uk-UA" b="1" i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с.Крогулець</a:t>
            </a:r>
            <a:endParaRPr lang="ru-RU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8" descr="IMG_0010"/>
          <p:cNvPicPr>
            <a:picLocks noChangeAspect="1" noChangeArrowheads="1"/>
          </p:cNvPicPr>
          <p:nvPr/>
        </p:nvPicPr>
        <p:blipFill>
          <a:blip r:embed="rId3"/>
          <a:srcRect l="7501"/>
          <a:stretch>
            <a:fillRect/>
          </a:stretch>
        </p:blipFill>
        <p:spPr bwMode="auto">
          <a:xfrm>
            <a:off x="5072066" y="3500438"/>
            <a:ext cx="3857652" cy="32147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 descr="x_0cc01ec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0" y="714375"/>
            <a:ext cx="4143375" cy="3000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4500562" y="857232"/>
            <a:ext cx="4643438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uk-UA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Музей </a:t>
            </a:r>
            <a:r>
              <a:rPr lang="uk-UA" b="1" i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пам</a:t>
            </a:r>
            <a:r>
              <a:rPr lang="en-US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’</a:t>
            </a:r>
            <a:r>
              <a:rPr lang="uk-UA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яті борців за волю України </a:t>
            </a:r>
          </a:p>
          <a:p>
            <a:pPr algn="ctr">
              <a:defRPr/>
            </a:pPr>
            <a:r>
              <a:rPr lang="uk-UA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ЗОШ І-ІІІ ст. №2 м. </a:t>
            </a:r>
            <a:r>
              <a:rPr lang="uk-UA" b="1" i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Копичинці</a:t>
            </a:r>
            <a:endParaRPr lang="ru-RU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4" descr="x_0d8a6ddb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19" y="3643314"/>
            <a:ext cx="4526180" cy="30361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Picture 7" descr="IMG_001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868" y="2214554"/>
            <a:ext cx="2786083" cy="230029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3" name="Прямоугольник 12"/>
          <p:cNvSpPr/>
          <p:nvPr/>
        </p:nvSpPr>
        <p:spPr>
          <a:xfrm>
            <a:off x="214282" y="3714752"/>
            <a:ext cx="4429156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uk-UA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Українознавчо-народознавчий музей </a:t>
            </a:r>
          </a:p>
          <a:p>
            <a:pPr algn="ctr">
              <a:defRPr/>
            </a:pPr>
            <a:r>
              <a:rPr lang="uk-UA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ЗОШ І-ІІІ ст. №2 </a:t>
            </a:r>
            <a:r>
              <a:rPr lang="uk-UA" b="1" i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м.Копичинці</a:t>
            </a:r>
            <a:endParaRPr lang="ru-RU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286380" y="3786190"/>
            <a:ext cx="357190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uk-UA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Музей історії с. </a:t>
            </a:r>
            <a:r>
              <a:rPr lang="uk-UA" b="1" i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Гадинківці</a:t>
            </a:r>
            <a:r>
              <a:rPr lang="uk-UA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  <a:p>
            <a:pPr algn="ctr">
              <a:defRPr/>
            </a:pPr>
            <a:r>
              <a:rPr lang="uk-UA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ЗОШ І-ІІ ст. </a:t>
            </a:r>
            <a:r>
              <a:rPr lang="uk-UA" b="1" i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сГадинківці</a:t>
            </a:r>
            <a:endParaRPr lang="ru-RU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8596" y="285728"/>
            <a:ext cx="8286808" cy="430887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200" b="1" cap="all" dirty="0">
                <a:ln w="3175">
                  <a:solidFill>
                    <a:srgbClr val="002060"/>
                  </a:solidFill>
                </a:ln>
                <a:solidFill>
                  <a:srgbClr val="3333CC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Наші  славетні  земляки</a:t>
            </a:r>
            <a:endParaRPr lang="ru-RU" sz="2200" b="1" cap="all" dirty="0">
              <a:ln w="3175">
                <a:solidFill>
                  <a:srgbClr val="002060"/>
                </a:solidFill>
              </a:ln>
              <a:solidFill>
                <a:srgbClr val="3333CC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19458" name="Picture 1" descr="D:\Семінар Вихов ПРЕЗЕНТ\Земляки\8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1000125"/>
            <a:ext cx="1449388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2" descr="D:\Семінар Вихов ПРЕЗЕНТ\Земляки\Puliui-Iva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813" y="1000125"/>
            <a:ext cx="1500187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3" descr="D:\Семінар Вихов ПРЕЗЕНТ\Земляки\Лепкий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6375" y="1000125"/>
            <a:ext cx="1643063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4" descr="D:\Семінар Вихов ПРЕЗЕНТ\Земляки\Лукіянович.jpeg"/>
          <p:cNvPicPr>
            <a:picLocks noChangeAspect="1" noChangeArrowheads="1"/>
          </p:cNvPicPr>
          <p:nvPr/>
        </p:nvPicPr>
        <p:blipFill>
          <a:blip r:embed="rId5"/>
          <a:srcRect b="9375"/>
          <a:stretch>
            <a:fillRect/>
          </a:stretch>
        </p:blipFill>
        <p:spPr bwMode="auto">
          <a:xfrm>
            <a:off x="3643313" y="1000125"/>
            <a:ext cx="1428750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5" descr="D:\Семінар Вихов ПРЕЗЕНТ\Земляки\Січинський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15188" y="1000125"/>
            <a:ext cx="1651000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6" descr="D:\Семінар Вихов ПРЕЗЕНТ\Земляки\galyabarda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0063" y="3714750"/>
            <a:ext cx="1285875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4" name="Picture 7" descr="D:\Семінар Вихов ПРЕЗЕНТ\Земляки\gladij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571750" y="3643313"/>
            <a:ext cx="1857375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5" name="Picture 8" descr="D:\Семінар Вихов ПРЕЗЕНТ\Земляки\Наталья Троценко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000625" y="3643313"/>
            <a:ext cx="3871913" cy="2452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285720" y="3071810"/>
            <a:ext cx="1500198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1600" b="1" i="1" dirty="0">
                <a:ln>
                  <a:solidFill>
                    <a:srgbClr val="00B0F0"/>
                  </a:solidFill>
                </a:ln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Северин </a:t>
            </a:r>
          </a:p>
          <a:p>
            <a:pPr algn="ctr">
              <a:defRPr/>
            </a:pPr>
            <a:r>
              <a:rPr lang="uk-UA" sz="1600" b="1" i="1" dirty="0">
                <a:ln>
                  <a:solidFill>
                    <a:srgbClr val="00B0F0"/>
                  </a:solidFill>
                </a:ln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Наливайко</a:t>
            </a:r>
            <a:endParaRPr lang="ru-RU" sz="1600" b="1" i="1" dirty="0">
              <a:ln>
                <a:solidFill>
                  <a:srgbClr val="00B0F0"/>
                </a:solidFill>
              </a:ln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286644" y="3071810"/>
            <a:ext cx="1500198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1600" b="1" i="1" dirty="0">
                <a:ln>
                  <a:solidFill>
                    <a:srgbClr val="00B0F0"/>
                  </a:solidFill>
                </a:ln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Денис Січинський</a:t>
            </a:r>
            <a:endParaRPr lang="ru-RU" sz="1600" b="1" i="1" dirty="0">
              <a:ln>
                <a:solidFill>
                  <a:srgbClr val="00B0F0"/>
                </a:solidFill>
              </a:ln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928794" y="3071810"/>
            <a:ext cx="1500198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1600" b="1" i="1" dirty="0">
                <a:ln>
                  <a:solidFill>
                    <a:srgbClr val="00B0F0"/>
                  </a:solidFill>
                </a:ln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Іван </a:t>
            </a:r>
          </a:p>
          <a:p>
            <a:pPr algn="ctr">
              <a:defRPr/>
            </a:pPr>
            <a:r>
              <a:rPr lang="uk-UA" sz="1600" b="1" i="1" dirty="0">
                <a:ln>
                  <a:solidFill>
                    <a:srgbClr val="00B0F0"/>
                  </a:solidFill>
                </a:ln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Пулюй</a:t>
            </a:r>
            <a:endParaRPr lang="ru-RU" sz="1600" b="1" i="1" dirty="0">
              <a:ln>
                <a:solidFill>
                  <a:srgbClr val="00B0F0"/>
                </a:solidFill>
              </a:ln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571868" y="3071810"/>
            <a:ext cx="1500198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1600" b="1" i="1" dirty="0">
                <a:ln>
                  <a:solidFill>
                    <a:srgbClr val="00B0F0"/>
                  </a:solidFill>
                </a:ln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Денис </a:t>
            </a:r>
            <a:r>
              <a:rPr lang="uk-UA" sz="1600" b="1" i="1" dirty="0" err="1">
                <a:ln>
                  <a:solidFill>
                    <a:srgbClr val="00B0F0"/>
                  </a:solidFill>
                </a:ln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Лукіянович</a:t>
            </a:r>
            <a:endParaRPr lang="ru-RU" sz="1600" b="1" i="1" dirty="0">
              <a:ln>
                <a:solidFill>
                  <a:srgbClr val="00B0F0"/>
                </a:solidFill>
              </a:ln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357818" y="3071810"/>
            <a:ext cx="1500198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1600" b="1" i="1" dirty="0">
                <a:ln>
                  <a:solidFill>
                    <a:srgbClr val="00B0F0"/>
                  </a:solidFill>
                </a:ln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Богдан Лепкий</a:t>
            </a:r>
            <a:endParaRPr lang="ru-RU" sz="1600" b="1" i="1" dirty="0">
              <a:ln>
                <a:solidFill>
                  <a:srgbClr val="00B0F0"/>
                </a:solidFill>
              </a:ln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28596" y="6072206"/>
            <a:ext cx="1500198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1600" b="1" i="1" dirty="0">
                <a:ln>
                  <a:solidFill>
                    <a:srgbClr val="00B0F0"/>
                  </a:solidFill>
                </a:ln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Степан </a:t>
            </a:r>
          </a:p>
          <a:p>
            <a:pPr algn="ctr">
              <a:defRPr/>
            </a:pPr>
            <a:r>
              <a:rPr lang="uk-UA" sz="1600" b="1" i="1" dirty="0">
                <a:ln>
                  <a:solidFill>
                    <a:srgbClr val="00B0F0"/>
                  </a:solidFill>
                </a:ln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Галябарда</a:t>
            </a:r>
            <a:endParaRPr lang="ru-RU" sz="1600" b="1" i="1" dirty="0">
              <a:ln>
                <a:solidFill>
                  <a:srgbClr val="00B0F0"/>
                </a:solidFill>
              </a:ln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714612" y="6072206"/>
            <a:ext cx="1500198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1600" b="1" i="1" dirty="0">
                <a:ln>
                  <a:solidFill>
                    <a:srgbClr val="00B0F0"/>
                  </a:solidFill>
                </a:ln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Григорій </a:t>
            </a:r>
          </a:p>
          <a:p>
            <a:pPr algn="ctr">
              <a:defRPr/>
            </a:pPr>
            <a:r>
              <a:rPr lang="uk-UA" sz="1600" b="1" i="1" dirty="0">
                <a:ln>
                  <a:solidFill>
                    <a:srgbClr val="00B0F0"/>
                  </a:solidFill>
                </a:ln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Гладій</a:t>
            </a:r>
            <a:endParaRPr lang="ru-RU" sz="1600" b="1" i="1" dirty="0">
              <a:ln>
                <a:solidFill>
                  <a:srgbClr val="00B0F0"/>
                </a:solidFill>
              </a:ln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215074" y="6072206"/>
            <a:ext cx="1500198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1600" b="1" i="1" dirty="0">
                <a:ln>
                  <a:solidFill>
                    <a:srgbClr val="00B0F0"/>
                  </a:solidFill>
                </a:ln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Наталія </a:t>
            </a:r>
          </a:p>
          <a:p>
            <a:pPr algn="ctr">
              <a:defRPr/>
            </a:pPr>
            <a:r>
              <a:rPr lang="uk-UA" sz="1600" b="1" i="1" dirty="0" err="1">
                <a:ln>
                  <a:solidFill>
                    <a:srgbClr val="00B0F0"/>
                  </a:solidFill>
                </a:ln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Троценко</a:t>
            </a:r>
            <a:endParaRPr lang="ru-RU" sz="1600" b="1" i="1" dirty="0">
              <a:ln>
                <a:solidFill>
                  <a:srgbClr val="00B0F0"/>
                </a:solidFill>
              </a:ln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Line 4"/>
          <p:cNvSpPr>
            <a:spLocks noChangeShapeType="1"/>
          </p:cNvSpPr>
          <p:nvPr/>
        </p:nvSpPr>
        <p:spPr bwMode="auto">
          <a:xfrm flipH="1">
            <a:off x="1571625" y="1214438"/>
            <a:ext cx="1357313" cy="503237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ffectLst>
            <a:prstShdw prst="shdw17" dist="17961" dir="2700000">
              <a:schemeClr val="tx2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3316" name="Text Box 5"/>
          <p:cNvSpPr txBox="1">
            <a:spLocks noChangeArrowheads="1"/>
          </p:cNvSpPr>
          <p:nvPr/>
        </p:nvSpPr>
        <p:spPr bwMode="auto">
          <a:xfrm>
            <a:off x="214282" y="1785926"/>
            <a:ext cx="3000396" cy="157163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>
              <a:spcBef>
                <a:spcPts val="0"/>
              </a:spcBef>
              <a:defRPr/>
            </a:pPr>
            <a:endParaRPr lang="uk-UA" sz="1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>
              <a:spcBef>
                <a:spcPts val="0"/>
              </a:spcBef>
              <a:defRPr/>
            </a:pPr>
            <a:r>
              <a:rPr lang="uk-UA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48 </a:t>
            </a:r>
          </a:p>
          <a:p>
            <a:pPr algn="ctr">
              <a:spcBef>
                <a:spcPts val="0"/>
              </a:spcBef>
              <a:defRPr/>
            </a:pPr>
            <a:r>
              <a:rPr lang="uk-UA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загальноосвітніх </a:t>
            </a:r>
          </a:p>
          <a:p>
            <a:pPr algn="ctr">
              <a:spcBef>
                <a:spcPts val="0"/>
              </a:spcBef>
              <a:defRPr/>
            </a:pPr>
            <a:r>
              <a:rPr lang="uk-UA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шкіл</a:t>
            </a:r>
          </a:p>
          <a:p>
            <a:pPr algn="ctr">
              <a:spcBef>
                <a:spcPts val="0"/>
              </a:spcBef>
              <a:defRPr/>
            </a:pPr>
            <a:endParaRPr lang="uk-UA" sz="1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3317" name="Text Box 6"/>
          <p:cNvSpPr txBox="1">
            <a:spLocks noChangeArrowheads="1"/>
          </p:cNvSpPr>
          <p:nvPr/>
        </p:nvSpPr>
        <p:spPr bwMode="auto">
          <a:xfrm>
            <a:off x="2071670" y="2714620"/>
            <a:ext cx="2928958" cy="156966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uk-UA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</a:t>
            </a:r>
          </a:p>
          <a:p>
            <a:pPr algn="ctr">
              <a:spcBef>
                <a:spcPts val="0"/>
              </a:spcBef>
              <a:defRPr/>
            </a:pPr>
            <a:r>
              <a:rPr lang="uk-UA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позашкільних навчальних </a:t>
            </a:r>
          </a:p>
          <a:p>
            <a:pPr algn="ctr">
              <a:spcBef>
                <a:spcPts val="0"/>
              </a:spcBef>
              <a:defRPr/>
            </a:pPr>
            <a:r>
              <a:rPr lang="uk-UA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заклади</a:t>
            </a:r>
          </a:p>
        </p:txBody>
      </p:sp>
      <p:sp>
        <p:nvSpPr>
          <p:cNvPr id="13318" name="Text Box 7"/>
          <p:cNvSpPr txBox="1">
            <a:spLocks noChangeArrowheads="1"/>
          </p:cNvSpPr>
          <p:nvPr/>
        </p:nvSpPr>
        <p:spPr bwMode="auto">
          <a:xfrm>
            <a:off x="4357686" y="3500438"/>
            <a:ext cx="3000396" cy="156966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</a:t>
            </a:r>
            <a:endParaRPr lang="uk-UA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>
              <a:spcBef>
                <a:spcPts val="0"/>
              </a:spcBef>
              <a:defRPr/>
            </a:pPr>
            <a:r>
              <a:rPr lang="uk-UA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дитячо-юнацька спортивна школа</a:t>
            </a:r>
          </a:p>
          <a:p>
            <a:pPr algn="ctr">
              <a:spcBef>
                <a:spcPts val="0"/>
              </a:spcBef>
              <a:defRPr/>
            </a:pPr>
            <a:endParaRPr lang="uk-UA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9400" name="Line 8"/>
          <p:cNvSpPr>
            <a:spLocks noChangeShapeType="1"/>
          </p:cNvSpPr>
          <p:nvPr/>
        </p:nvSpPr>
        <p:spPr bwMode="auto">
          <a:xfrm flipH="1">
            <a:off x="3643313" y="1214438"/>
            <a:ext cx="714375" cy="142875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ffectLst>
            <a:prstShdw prst="shdw17" dist="17961" dir="2700000">
              <a:schemeClr val="tx2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9401" name="Line 9"/>
          <p:cNvSpPr>
            <a:spLocks noChangeShapeType="1"/>
          </p:cNvSpPr>
          <p:nvPr/>
        </p:nvSpPr>
        <p:spPr bwMode="auto">
          <a:xfrm>
            <a:off x="6215063" y="1214438"/>
            <a:ext cx="2500312" cy="34290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ffectLst>
            <a:prstShdw prst="shdw17" dist="17961" dir="2700000">
              <a:schemeClr val="tx2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28596" y="642918"/>
            <a:ext cx="8286808" cy="430887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200" b="1" cap="all" dirty="0" err="1">
                <a:ln w="3175">
                  <a:solidFill>
                    <a:srgbClr val="002060"/>
                  </a:solidFill>
                </a:ln>
                <a:solidFill>
                  <a:srgbClr val="3333CC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Освітньо-виховний</a:t>
            </a:r>
            <a:r>
              <a:rPr lang="uk-UA" sz="2200" b="1" cap="all" dirty="0">
                <a:ln w="3175">
                  <a:solidFill>
                    <a:srgbClr val="002060"/>
                  </a:solidFill>
                </a:ln>
                <a:solidFill>
                  <a:srgbClr val="3333CC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простір </a:t>
            </a:r>
            <a:r>
              <a:rPr lang="uk-UA" sz="2200" b="1" cap="all" dirty="0" err="1">
                <a:ln w="3175">
                  <a:solidFill>
                    <a:srgbClr val="002060"/>
                  </a:solidFill>
                </a:ln>
                <a:solidFill>
                  <a:srgbClr val="3333CC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гусятинщини</a:t>
            </a:r>
            <a:endParaRPr lang="ru-RU" sz="2200" b="1" cap="all" dirty="0">
              <a:ln w="3175">
                <a:solidFill>
                  <a:srgbClr val="002060"/>
                </a:solidFill>
              </a:ln>
              <a:solidFill>
                <a:srgbClr val="3333CC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6000760" y="4714884"/>
            <a:ext cx="2928958" cy="156966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</a:t>
            </a:r>
            <a:endParaRPr lang="uk-UA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>
              <a:spcBef>
                <a:spcPts val="0"/>
              </a:spcBef>
              <a:defRPr/>
            </a:pPr>
            <a:r>
              <a:rPr lang="uk-UA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дитяча музична  школа</a:t>
            </a:r>
          </a:p>
          <a:p>
            <a:pPr algn="ctr">
              <a:spcBef>
                <a:spcPts val="0"/>
              </a:spcBef>
              <a:defRPr/>
            </a:pPr>
            <a:endParaRPr lang="uk-UA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1" name="Line 8"/>
          <p:cNvSpPr>
            <a:spLocks noChangeShapeType="1"/>
          </p:cNvSpPr>
          <p:nvPr/>
        </p:nvSpPr>
        <p:spPr bwMode="auto">
          <a:xfrm>
            <a:off x="5214938" y="1214438"/>
            <a:ext cx="928687" cy="2214562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ffectLst>
            <a:prstShdw prst="shdw17" dist="17961" dir="2700000">
              <a:schemeClr val="tx2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4"/>
          <p:cNvSpPr>
            <a:spLocks noGrp="1" noChangeArrowheads="1"/>
          </p:cNvSpPr>
          <p:nvPr>
            <p:ph type="title"/>
          </p:nvPr>
        </p:nvSpPr>
        <p:spPr>
          <a:xfrm>
            <a:off x="500063" y="500063"/>
            <a:ext cx="8229600" cy="1000125"/>
          </a:xfrm>
        </p:spPr>
        <p:txBody>
          <a:bodyPr/>
          <a:lstStyle/>
          <a:p>
            <a:pPr algn="l" eaLnBrk="1" hangingPunct="1"/>
            <a:r>
              <a:rPr lang="uk-UA" sz="3600" smtClean="0">
                <a:solidFill>
                  <a:srgbClr val="10542C"/>
                </a:solidFill>
                <a:latin typeface="Comic Sans MS" pitchFamily="66" charset="0"/>
              </a:rPr>
              <a:t>Зубрицька Людмила Михайлівна – </a:t>
            </a:r>
            <a:r>
              <a:rPr lang="uk-UA" sz="1700" b="1" smtClean="0">
                <a:solidFill>
                  <a:srgbClr val="10542C"/>
                </a:solidFill>
                <a:latin typeface="Comic Sans MS" pitchFamily="66" charset="0"/>
              </a:rPr>
              <a:t>методист з виховної роботи та позашкільної освіти Гусятинського РМ</a:t>
            </a:r>
            <a:r>
              <a:rPr lang="uk-UA" sz="1800" b="1" smtClean="0">
                <a:solidFill>
                  <a:srgbClr val="10542C"/>
                </a:solidFill>
                <a:latin typeface="Comic Sans MS" pitchFamily="66" charset="0"/>
              </a:rPr>
              <a:t>К</a:t>
            </a:r>
            <a:endParaRPr lang="ru-RU" sz="1800" b="1" smtClean="0">
              <a:solidFill>
                <a:srgbClr val="10542C"/>
              </a:solidFill>
              <a:latin typeface="Comic Sans MS" pitchFamily="66" charset="0"/>
            </a:endParaRP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357188" y="2071688"/>
            <a:ext cx="4429125" cy="4227512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uk-UA" sz="3600" u="sng" dirty="0" smtClean="0">
                <a:solidFill>
                  <a:srgbClr val="00B050"/>
                </a:solidFill>
              </a:rPr>
              <a:t>Життєве кредо:</a:t>
            </a:r>
          </a:p>
          <a:p>
            <a:pPr marL="0" indent="0" eaLnBrk="1" hangingPunct="1">
              <a:buFontTx/>
              <a:buNone/>
              <a:defRPr/>
            </a:pPr>
            <a:endParaRPr lang="uk-UA" sz="2400" b="1" i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0" indent="0" eaLnBrk="1" hangingPunct="1">
              <a:buFontTx/>
              <a:buNone/>
              <a:defRPr/>
            </a:pPr>
            <a:r>
              <a:rPr lang="uk-UA" sz="24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Я впевнена, </a:t>
            </a:r>
          </a:p>
          <a:p>
            <a:pPr marL="0" indent="0" eaLnBrk="1" hangingPunct="1">
              <a:buFontTx/>
              <a:buNone/>
              <a:defRPr/>
            </a:pPr>
            <a:r>
              <a:rPr lang="uk-UA" sz="24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що сенс людського життя у беззавітному служінні людству, безмежній відданості батьківщині, невтомній творчій праці  </a:t>
            </a:r>
            <a:r>
              <a:rPr lang="uk-UA" sz="2400" dirty="0" smtClean="0">
                <a:solidFill>
                  <a:srgbClr val="00B050"/>
                </a:solidFill>
              </a:rPr>
              <a:t> </a:t>
            </a:r>
            <a:endParaRPr lang="ru-RU" sz="2400" dirty="0" smtClean="0">
              <a:solidFill>
                <a:srgbClr val="00B050"/>
              </a:solidFill>
            </a:endParaRPr>
          </a:p>
        </p:txBody>
      </p:sp>
      <p:pic>
        <p:nvPicPr>
          <p:cNvPr id="21507" name="Picture 11" descr="http://wiki.ippo.edu.te.ua/images/e/e0/%D0%97%D1%83%D0%B1%D1%80%D0%B8%D1%86%D1%8C%D0%BA%D0%B0_%D0%9B.%D0%9C.%2C_%D0%9C%D0%B5%D1%82%D0%BE%D0%B4%D0%B8%D1%81%D1%82_%D0%A0%D0%9C%D0%9A.jpg"/>
          <p:cNvPicPr>
            <a:picLocks noChangeAspect="1" noChangeArrowheads="1"/>
          </p:cNvPicPr>
          <p:nvPr/>
        </p:nvPicPr>
        <p:blipFill>
          <a:blip r:embed="rId2"/>
          <a:srcRect t="3340"/>
          <a:stretch>
            <a:fillRect/>
          </a:stretch>
        </p:blipFill>
        <p:spPr bwMode="auto">
          <a:xfrm>
            <a:off x="5000625" y="1500188"/>
            <a:ext cx="3675063" cy="497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 Box 4"/>
          <p:cNvSpPr txBox="1">
            <a:spLocks noChangeArrowheads="1"/>
          </p:cNvSpPr>
          <p:nvPr/>
        </p:nvSpPr>
        <p:spPr bwMode="auto">
          <a:xfrm>
            <a:off x="1285875" y="642938"/>
            <a:ext cx="76723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3600" b="1">
                <a:latin typeface="Tahoma" pitchFamily="34" charset="0"/>
              </a:rPr>
              <a:t>Проблема, над якою працюю:</a:t>
            </a:r>
            <a:endParaRPr lang="ru-RU" sz="3600" b="1">
              <a:latin typeface="Tahoma" pitchFamily="34" charset="0"/>
            </a:endParaRPr>
          </a:p>
        </p:txBody>
      </p:sp>
      <p:sp>
        <p:nvSpPr>
          <p:cNvPr id="22530" name="Text Box 5"/>
          <p:cNvSpPr txBox="1">
            <a:spLocks noChangeArrowheads="1"/>
          </p:cNvSpPr>
          <p:nvPr/>
        </p:nvSpPr>
        <p:spPr bwMode="auto">
          <a:xfrm>
            <a:off x="755650" y="2133600"/>
            <a:ext cx="7705725" cy="374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4000" b="1" i="1">
                <a:solidFill>
                  <a:srgbClr val="003300"/>
                </a:solidFill>
                <a:latin typeface="Calisto MT" pitchFamily="18" charset="0"/>
              </a:rPr>
              <a:t>Науково-методичний супровід розвитку соціальної компетентності школярів шляхом залучення</a:t>
            </a:r>
            <a:r>
              <a:rPr lang="en-US" sz="4000" b="1" i="1">
                <a:solidFill>
                  <a:srgbClr val="003300"/>
                </a:solidFill>
                <a:latin typeface="Calisto MT" pitchFamily="18" charset="0"/>
              </a:rPr>
              <a:t> </a:t>
            </a:r>
            <a:r>
              <a:rPr lang="uk-UA" sz="4000" b="1" i="1">
                <a:solidFill>
                  <a:srgbClr val="003300"/>
                </a:solidFill>
                <a:latin typeface="Calisto MT" pitchFamily="18" charset="0"/>
              </a:rPr>
              <a:t>їх до участі </a:t>
            </a:r>
          </a:p>
          <a:p>
            <a:pPr algn="ctr"/>
            <a:r>
              <a:rPr lang="uk-UA" sz="4000" b="1" i="1">
                <a:solidFill>
                  <a:srgbClr val="003300"/>
                </a:solidFill>
                <a:latin typeface="Calisto MT" pitchFamily="18" charset="0"/>
              </a:rPr>
              <a:t>у громадському житті</a:t>
            </a:r>
            <a:endParaRPr lang="ru-RU" sz="4000" b="1" i="1">
              <a:solidFill>
                <a:srgbClr val="003300"/>
              </a:solidFill>
              <a:latin typeface="Calisto MT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4"/>
          <p:cNvSpPr txBox="1">
            <a:spLocks noChangeArrowheads="1"/>
          </p:cNvSpPr>
          <p:nvPr/>
        </p:nvSpPr>
        <p:spPr bwMode="auto">
          <a:xfrm>
            <a:off x="1285875" y="642938"/>
            <a:ext cx="7672388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2800" b="1">
                <a:latin typeface="Tahoma" pitchFamily="34" charset="0"/>
              </a:rPr>
              <a:t>Реалізація проблеми через методичну роботу з педагогами-виховниками:</a:t>
            </a:r>
            <a:endParaRPr lang="ru-RU" sz="2800" b="1">
              <a:latin typeface="Tahoma" pitchFamily="34" charset="0"/>
            </a:endParaRP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1285875" y="1714500"/>
            <a:ext cx="76723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uk-UA" sz="2800" b="1">
              <a:latin typeface="Tahoma" pitchFamily="34" charset="0"/>
            </a:endParaRPr>
          </a:p>
        </p:txBody>
      </p:sp>
      <p:graphicFrame>
        <p:nvGraphicFramePr>
          <p:cNvPr id="2050" name="Object 3"/>
          <p:cNvGraphicFramePr>
            <a:graphicFrameLocks noChangeAspect="1"/>
          </p:cNvGraphicFramePr>
          <p:nvPr/>
        </p:nvGraphicFramePr>
        <p:xfrm>
          <a:off x="928688" y="1620838"/>
          <a:ext cx="7953375" cy="4991100"/>
        </p:xfrm>
        <a:graphic>
          <a:graphicData uri="http://schemas.openxmlformats.org/presentationml/2006/ole">
            <p:oleObj spid="_x0000_s2050" name="Document" r:id="rId4" imgW="9971224" imgH="6258398" progId="Word.Document.8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0" name="AutoShape 12"/>
          <p:cNvSpPr>
            <a:spLocks noChangeShapeType="1"/>
          </p:cNvSpPr>
          <p:nvPr/>
        </p:nvSpPr>
        <p:spPr bwMode="auto">
          <a:xfrm>
            <a:off x="2428875" y="2428875"/>
            <a:ext cx="1092200" cy="279400"/>
          </a:xfrm>
          <a:prstGeom prst="straightConnector1">
            <a:avLst/>
          </a:prstGeom>
          <a:noFill/>
          <a:ln w="9525">
            <a:solidFill>
              <a:schemeClr val="accent4">
                <a:lumMod val="75000"/>
                <a:lumOff val="25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059" name="AutoShape 11"/>
          <p:cNvSpPr>
            <a:spLocks noChangeShapeType="1"/>
          </p:cNvSpPr>
          <p:nvPr/>
        </p:nvSpPr>
        <p:spPr bwMode="auto">
          <a:xfrm flipH="1">
            <a:off x="5786438" y="2357438"/>
            <a:ext cx="1152525" cy="225425"/>
          </a:xfrm>
          <a:prstGeom prst="straightConnector1">
            <a:avLst/>
          </a:prstGeom>
          <a:noFill/>
          <a:ln w="9525">
            <a:solidFill>
              <a:schemeClr val="accent4">
                <a:lumMod val="75000"/>
                <a:lumOff val="25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058" name="AutoShape 10"/>
          <p:cNvSpPr>
            <a:spLocks noChangeShapeType="1"/>
          </p:cNvSpPr>
          <p:nvPr/>
        </p:nvSpPr>
        <p:spPr bwMode="auto">
          <a:xfrm flipH="1">
            <a:off x="6286500" y="3357563"/>
            <a:ext cx="368300" cy="0"/>
          </a:xfrm>
          <a:prstGeom prst="straightConnector1">
            <a:avLst/>
          </a:prstGeom>
          <a:noFill/>
          <a:ln w="9525">
            <a:solidFill>
              <a:schemeClr val="accent4">
                <a:lumMod val="75000"/>
                <a:lumOff val="25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6715140" y="3071810"/>
            <a:ext cx="2066925" cy="546100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uk-UA" sz="1400" b="1">
                <a:solidFill>
                  <a:srgbClr val="004D4D"/>
                </a:solidFill>
                <a:cs typeface="Times New Roman" pitchFamily="18" charset="0"/>
              </a:rPr>
              <a:t>«</a:t>
            </a:r>
            <a:r>
              <a:rPr lang="uk-UA" sz="1400" b="1">
                <a:solidFill>
                  <a:srgbClr val="004D4D"/>
                </a:solidFill>
                <a:latin typeface="Times New Roman" pitchFamily="18" charset="0"/>
                <a:cs typeface="Times New Roman" pitchFamily="18" charset="0"/>
              </a:rPr>
              <a:t>Шкільне лісництво</a:t>
            </a:r>
            <a:r>
              <a:rPr lang="uk-UA" sz="1400" b="1">
                <a:solidFill>
                  <a:srgbClr val="004D4D"/>
                </a:solidFill>
                <a:cs typeface="Times New Roman" pitchFamily="18" charset="0"/>
              </a:rPr>
              <a:t>»</a:t>
            </a:r>
            <a:endParaRPr lang="uk-UA" sz="800" b="1">
              <a:solidFill>
                <a:srgbClr val="004D4D"/>
              </a:solidFill>
              <a:latin typeface="Arial" charset="0"/>
            </a:endParaRPr>
          </a:p>
          <a:p>
            <a:pPr algn="ctr" eaLnBrk="0" hangingPunct="0">
              <a:defRPr/>
            </a:pPr>
            <a:r>
              <a:rPr lang="uk-UA" sz="1400" b="1">
                <a:solidFill>
                  <a:srgbClr val="004D4D"/>
                </a:solidFill>
                <a:latin typeface="Times New Roman" pitchFamily="18" charset="0"/>
                <a:cs typeface="Times New Roman" pitchFamily="18" charset="0"/>
              </a:rPr>
              <a:t>з 2000 р.</a:t>
            </a:r>
            <a:endParaRPr lang="uk-UA" b="1">
              <a:solidFill>
                <a:srgbClr val="004D4D"/>
              </a:solidFill>
              <a:latin typeface="Arial" charset="0"/>
            </a:endParaRPr>
          </a:p>
        </p:txBody>
      </p:sp>
      <p:sp>
        <p:nvSpPr>
          <p:cNvPr id="2056" name="AutoShape 8"/>
          <p:cNvSpPr>
            <a:spLocks noChangeShapeType="1"/>
          </p:cNvSpPr>
          <p:nvPr/>
        </p:nvSpPr>
        <p:spPr bwMode="auto">
          <a:xfrm>
            <a:off x="2786063" y="3286125"/>
            <a:ext cx="409575" cy="0"/>
          </a:xfrm>
          <a:prstGeom prst="straightConnector1">
            <a:avLst/>
          </a:prstGeom>
          <a:noFill/>
          <a:ln w="9525">
            <a:solidFill>
              <a:schemeClr val="accent4">
                <a:lumMod val="75000"/>
                <a:lumOff val="25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428596" y="3000372"/>
            <a:ext cx="2286016" cy="546100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uk-UA" sz="1400" b="1">
                <a:solidFill>
                  <a:srgbClr val="004D4D"/>
                </a:solidFill>
                <a:cs typeface="Times New Roman" pitchFamily="18" charset="0"/>
              </a:rPr>
              <a:t>«</a:t>
            </a:r>
            <a:r>
              <a:rPr lang="uk-UA" sz="1400" b="1">
                <a:solidFill>
                  <a:srgbClr val="004D4D"/>
                </a:solidFill>
                <a:latin typeface="Times New Roman" pitchFamily="18" charset="0"/>
                <a:cs typeface="Times New Roman" pitchFamily="18" charset="0"/>
              </a:rPr>
              <a:t>Козацько-стрілецьке</a:t>
            </a:r>
            <a:r>
              <a:rPr lang="uk-UA" sz="1400" b="1">
                <a:solidFill>
                  <a:srgbClr val="004D4D"/>
                </a:solidFill>
                <a:cs typeface="Times New Roman" pitchFamily="18" charset="0"/>
              </a:rPr>
              <a:t>»</a:t>
            </a:r>
            <a:endParaRPr lang="uk-UA" sz="800" b="1">
              <a:solidFill>
                <a:srgbClr val="004D4D"/>
              </a:solidFill>
              <a:latin typeface="Arial" charset="0"/>
            </a:endParaRPr>
          </a:p>
          <a:p>
            <a:pPr algn="ctr" eaLnBrk="0" hangingPunct="0">
              <a:defRPr/>
            </a:pPr>
            <a:r>
              <a:rPr lang="uk-UA" sz="1400" b="1">
                <a:solidFill>
                  <a:srgbClr val="004D4D"/>
                </a:solidFill>
                <a:latin typeface="Times New Roman" pitchFamily="18" charset="0"/>
                <a:cs typeface="Times New Roman" pitchFamily="18" charset="0"/>
              </a:rPr>
              <a:t>з 1992 р.</a:t>
            </a:r>
            <a:endParaRPr lang="uk-UA" b="1">
              <a:solidFill>
                <a:srgbClr val="004D4D"/>
              </a:solidFill>
              <a:latin typeface="Arial" charset="0"/>
            </a:endParaRPr>
          </a:p>
        </p:txBody>
      </p:sp>
      <p:sp>
        <p:nvSpPr>
          <p:cNvPr id="2054" name="AutoShape 6"/>
          <p:cNvSpPr>
            <a:spLocks noChangeShapeType="1"/>
          </p:cNvSpPr>
          <p:nvPr/>
        </p:nvSpPr>
        <p:spPr bwMode="auto">
          <a:xfrm flipV="1">
            <a:off x="2071688" y="4143375"/>
            <a:ext cx="1193800" cy="344488"/>
          </a:xfrm>
          <a:prstGeom prst="straightConnector1">
            <a:avLst/>
          </a:prstGeom>
          <a:noFill/>
          <a:ln w="9525">
            <a:solidFill>
              <a:schemeClr val="accent4">
                <a:lumMod val="75000"/>
                <a:lumOff val="25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053" name="AutoShape 5"/>
          <p:cNvSpPr>
            <a:spLocks noChangeShapeType="1"/>
          </p:cNvSpPr>
          <p:nvPr/>
        </p:nvSpPr>
        <p:spPr bwMode="auto">
          <a:xfrm flipH="1" flipV="1">
            <a:off x="6215063" y="4143375"/>
            <a:ext cx="1235075" cy="344488"/>
          </a:xfrm>
          <a:prstGeom prst="straightConnector1">
            <a:avLst/>
          </a:prstGeom>
          <a:noFill/>
          <a:ln w="9525">
            <a:solidFill>
              <a:schemeClr val="accent4">
                <a:lumMod val="75000"/>
                <a:lumOff val="25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052" name="AutoShape 4"/>
          <p:cNvSpPr>
            <a:spLocks noChangeShapeType="1"/>
          </p:cNvSpPr>
          <p:nvPr/>
        </p:nvSpPr>
        <p:spPr bwMode="auto">
          <a:xfrm flipV="1">
            <a:off x="4786313" y="4714875"/>
            <a:ext cx="0" cy="571500"/>
          </a:xfrm>
          <a:prstGeom prst="straightConnector1">
            <a:avLst/>
          </a:prstGeom>
          <a:noFill/>
          <a:ln w="9525">
            <a:solidFill>
              <a:schemeClr val="accent4">
                <a:lumMod val="75000"/>
                <a:lumOff val="25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642910" y="4572008"/>
            <a:ext cx="2786063" cy="546100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uk-UA" sz="1400" b="1">
                <a:solidFill>
                  <a:srgbClr val="004D4D"/>
                </a:solidFill>
                <a:cs typeface="Times New Roman" pitchFamily="18" charset="0"/>
              </a:rPr>
              <a:t>«</a:t>
            </a:r>
            <a:r>
              <a:rPr lang="uk-UA" sz="1400" b="1">
                <a:solidFill>
                  <a:srgbClr val="004D4D"/>
                </a:solidFill>
                <a:latin typeface="Times New Roman" pitchFamily="18" charset="0"/>
                <a:cs typeface="Times New Roman" pitchFamily="18" charset="0"/>
              </a:rPr>
              <a:t>Стежиною батьківського краю</a:t>
            </a:r>
            <a:r>
              <a:rPr lang="uk-UA" sz="1400" b="1">
                <a:solidFill>
                  <a:srgbClr val="004D4D"/>
                </a:solidFill>
                <a:cs typeface="Times New Roman" pitchFamily="18" charset="0"/>
              </a:rPr>
              <a:t>»</a:t>
            </a:r>
            <a:r>
              <a:rPr lang="uk-UA" sz="1400" b="1">
                <a:solidFill>
                  <a:srgbClr val="004D4D"/>
                </a:solidFill>
                <a:latin typeface="Times New Roman" pitchFamily="18" charset="0"/>
                <a:cs typeface="Times New Roman" pitchFamily="18" charset="0"/>
              </a:rPr>
              <a:t>  з 1992 р.</a:t>
            </a:r>
            <a:endParaRPr lang="uk-UA" b="1">
              <a:solidFill>
                <a:srgbClr val="004D4D"/>
              </a:solidFill>
              <a:latin typeface="Arial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6286512" y="4572008"/>
            <a:ext cx="2143140" cy="546100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uk-UA" sz="1400" b="1">
                <a:solidFill>
                  <a:srgbClr val="004D4D"/>
                </a:solidFill>
                <a:cs typeface="Times New Roman" pitchFamily="18" charset="0"/>
              </a:rPr>
              <a:t>«</a:t>
            </a:r>
            <a:r>
              <a:rPr lang="uk-UA" sz="1400" b="1">
                <a:solidFill>
                  <a:srgbClr val="004D4D"/>
                </a:solidFill>
                <a:latin typeface="Times New Roman" pitchFamily="18" charset="0"/>
                <a:cs typeface="Times New Roman" pitchFamily="18" charset="0"/>
              </a:rPr>
              <a:t>Пласт</a:t>
            </a:r>
            <a:r>
              <a:rPr lang="uk-UA" sz="1400" b="1">
                <a:solidFill>
                  <a:srgbClr val="004D4D"/>
                </a:solidFill>
                <a:cs typeface="Times New Roman" pitchFamily="18" charset="0"/>
              </a:rPr>
              <a:t>»</a:t>
            </a:r>
            <a:r>
              <a:rPr lang="uk-UA" sz="1400" b="1">
                <a:solidFill>
                  <a:srgbClr val="004D4D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defRPr/>
            </a:pPr>
            <a:r>
              <a:rPr lang="uk-UA" sz="1400" b="1">
                <a:solidFill>
                  <a:srgbClr val="004D4D"/>
                </a:solidFill>
                <a:latin typeface="Times New Roman" pitchFamily="18" charset="0"/>
                <a:cs typeface="Times New Roman" pitchFamily="18" charset="0"/>
              </a:rPr>
              <a:t>з  2007 р.</a:t>
            </a:r>
            <a:endParaRPr lang="uk-UA" b="1">
              <a:solidFill>
                <a:srgbClr val="004D4D"/>
              </a:solidFill>
              <a:latin typeface="Arial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3571868" y="5357826"/>
            <a:ext cx="2500330" cy="546100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uk-UA" sz="1400" b="1">
                <a:solidFill>
                  <a:srgbClr val="004D4D"/>
                </a:solidFill>
                <a:cs typeface="Times New Roman" pitchFamily="18" charset="0"/>
              </a:rPr>
              <a:t>«</a:t>
            </a:r>
            <a:r>
              <a:rPr lang="uk-UA" sz="1400" b="1">
                <a:solidFill>
                  <a:srgbClr val="004D4D"/>
                </a:solidFill>
                <a:latin typeface="Times New Roman" pitchFamily="18" charset="0"/>
                <a:cs typeface="Times New Roman" pitchFamily="18" charset="0"/>
              </a:rPr>
              <a:t>Галичаночка</a:t>
            </a:r>
            <a:r>
              <a:rPr lang="uk-UA" sz="1400" b="1">
                <a:solidFill>
                  <a:srgbClr val="004D4D"/>
                </a:solidFill>
                <a:cs typeface="Times New Roman" pitchFamily="18" charset="0"/>
              </a:rPr>
              <a:t>»</a:t>
            </a:r>
            <a:r>
              <a:rPr lang="uk-UA" sz="1400" b="1">
                <a:solidFill>
                  <a:srgbClr val="004D4D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defRPr/>
            </a:pPr>
            <a:r>
              <a:rPr lang="uk-UA" sz="1400" b="1">
                <a:solidFill>
                  <a:srgbClr val="004D4D"/>
                </a:solidFill>
                <a:latin typeface="Times New Roman" pitchFamily="18" charset="0"/>
                <a:cs typeface="Times New Roman" pitchFamily="18" charset="0"/>
              </a:rPr>
              <a:t>з 1992 р.</a:t>
            </a:r>
            <a:endParaRPr lang="uk-UA" b="1">
              <a:solidFill>
                <a:srgbClr val="004D4D"/>
              </a:solidFill>
              <a:latin typeface="Arial" charset="0"/>
            </a:endParaRPr>
          </a:p>
        </p:txBody>
      </p:sp>
      <p:sp>
        <p:nvSpPr>
          <p:cNvPr id="26647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uk-UA"/>
          </a:p>
        </p:txBody>
      </p:sp>
      <p:sp>
        <p:nvSpPr>
          <p:cNvPr id="2069" name="Rectangle 21"/>
          <p:cNvSpPr>
            <a:spLocks noChangeArrowheads="1"/>
          </p:cNvSpPr>
          <p:nvPr/>
        </p:nvSpPr>
        <p:spPr bwMode="auto">
          <a:xfrm>
            <a:off x="785786" y="1714488"/>
            <a:ext cx="2571768" cy="546100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uk-UA" sz="1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«Сокіл»</a:t>
            </a:r>
          </a:p>
          <a:p>
            <a:pPr algn="ctr">
              <a:defRPr/>
            </a:pPr>
            <a:r>
              <a:rPr lang="uk-UA" sz="1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з 1995 р.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Arial" pitchFamily="34" charset="0"/>
            </a:endParaRPr>
          </a:p>
        </p:txBody>
      </p:sp>
      <p:sp>
        <p:nvSpPr>
          <p:cNvPr id="2070" name="Rectangle 22"/>
          <p:cNvSpPr>
            <a:spLocks noChangeArrowheads="1"/>
          </p:cNvSpPr>
          <p:nvPr/>
        </p:nvSpPr>
        <p:spPr bwMode="auto">
          <a:xfrm>
            <a:off x="5643570" y="1714488"/>
            <a:ext cx="2782888" cy="546100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uk-UA" sz="1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«Молода Просвіта»</a:t>
            </a:r>
          </a:p>
          <a:p>
            <a:pPr algn="ctr">
              <a:defRPr/>
            </a:pPr>
            <a:r>
              <a:rPr lang="uk-UA" sz="1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з 1996 р.</a:t>
            </a:r>
          </a:p>
          <a:p>
            <a:pPr>
              <a:defRPr/>
            </a:pPr>
            <a:endParaRPr lang="ru-RU" dirty="0">
              <a:solidFill>
                <a:schemeClr val="tx1"/>
              </a:solidFill>
              <a:latin typeface="Arial" pitchFamily="34" charset="0"/>
            </a:endParaRPr>
          </a:p>
        </p:txBody>
      </p:sp>
      <p:pic>
        <p:nvPicPr>
          <p:cNvPr id="2071" name="Picture 23" descr="C:\Documents and Settings\Admin\Рабочий стол\Савуляк\34e2ca32bc5851b8031e39691de0f9a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678" y="2571744"/>
            <a:ext cx="3048000" cy="2038350"/>
          </a:xfrm>
          <a:prstGeom prst="ellipse">
            <a:avLst/>
          </a:prstGeom>
          <a:ln w="63500" cap="rnd">
            <a:solidFill>
              <a:schemeClr val="accent6">
                <a:lumMod val="5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9" name="Rectangle 21"/>
          <p:cNvSpPr>
            <a:spLocks noChangeArrowheads="1"/>
          </p:cNvSpPr>
          <p:nvPr/>
        </p:nvSpPr>
        <p:spPr bwMode="auto">
          <a:xfrm>
            <a:off x="1000100" y="357166"/>
            <a:ext cx="7358114" cy="107157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uk-UA" b="1" cap="all" dirty="0">
                <a:ln w="9000" cmpd="sng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Формування соціальних компетентностей учнівської молоді району через участь у дитячих товариствах та організаціях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2822</TotalTime>
  <Words>372</Words>
  <Application>Microsoft Office PowerPoint</Application>
  <PresentationFormat>Экран (4:3)</PresentationFormat>
  <Paragraphs>67</Paragraphs>
  <Slides>16</Slides>
  <Notes>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Шаблон оформления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7" baseType="lpstr">
      <vt:lpstr>Arial</vt:lpstr>
      <vt:lpstr>Calibri</vt:lpstr>
      <vt:lpstr>Arial Narrow</vt:lpstr>
      <vt:lpstr>Comic Sans MS</vt:lpstr>
      <vt:lpstr>Tahoma</vt:lpstr>
      <vt:lpstr>Calisto MT</vt:lpstr>
      <vt:lpstr>Times New Roman</vt:lpstr>
      <vt:lpstr>Wingdings</vt:lpstr>
      <vt:lpstr>Тема Office</vt:lpstr>
      <vt:lpstr>Тема Office</vt:lpstr>
      <vt:lpstr>Document</vt:lpstr>
      <vt:lpstr>Слайд 1</vt:lpstr>
      <vt:lpstr>Слайд 2</vt:lpstr>
      <vt:lpstr>Слайд 3</vt:lpstr>
      <vt:lpstr>Слайд 4</vt:lpstr>
      <vt:lpstr>Слайд 5</vt:lpstr>
      <vt:lpstr>Зубрицька Людмила Михайлівна – методист з виховної роботи та позашкільної освіти Гусятинського РМК</vt:lpstr>
      <vt:lpstr>Слайд 7</vt:lpstr>
      <vt:lpstr>Слайд 8</vt:lpstr>
      <vt:lpstr>Слайд 9</vt:lpstr>
      <vt:lpstr>Слайд 10</vt:lpstr>
      <vt:lpstr>Районна гра-подорож “Галичаночка”</vt:lpstr>
      <vt:lpstr>Дитячі товариства</vt:lpstr>
      <vt:lpstr>Районна ліга старшокласників</vt:lpstr>
      <vt:lpstr>Реалізація  педагогічних та учнівських проектів</vt:lpstr>
      <vt:lpstr>Слайд 15</vt:lpstr>
      <vt:lpstr>Слайд 16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Формування іміджу освіти в системі роботи органів місцевого самоврядування</dc:title>
  <dc:creator>XTreme</dc:creator>
  <cp:lastModifiedBy>User</cp:lastModifiedBy>
  <cp:revision>409</cp:revision>
  <dcterms:created xsi:type="dcterms:W3CDTF">2009-10-22T18:58:21Z</dcterms:created>
  <dcterms:modified xsi:type="dcterms:W3CDTF">2012-12-25T14:44:50Z</dcterms:modified>
</cp:coreProperties>
</file>