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359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512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477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5824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336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0172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543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0926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06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5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134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195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958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520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896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686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379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939C17-66E7-4BE7-92FF-021F177D38A0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0A661E5-9696-4DE6-9636-94E09D8FF1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67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Degrees_of_Comparison_of_Adjectives/Comparatives_hy1520771xx" TargetMode="External"/><Relationship Id="rId2" Type="http://schemas.openxmlformats.org/officeDocument/2006/relationships/hyperlink" Target="https://wordwall.net/resource/5854968/degrees-comparison-disne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DEGREES OF COMPARISON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Oksana </a:t>
            </a:r>
            <a:r>
              <a:rPr lang="en-US" smtClean="0"/>
              <a:t>solodka</a:t>
            </a:r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455" y="1025237"/>
            <a:ext cx="4990410" cy="508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47251"/>
      </p:ext>
    </p:extLst>
  </p:cSld>
  <p:clrMapOvr>
    <a:masterClrMapping/>
  </p:clrMapOvr>
  <p:transition spd="slow">
    <p:randomBar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Degree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sz="3200" dirty="0" smtClean="0"/>
              <a:t>1)London is </a:t>
            </a:r>
            <a:r>
              <a:rPr lang="en-US" sz="3200" dirty="0" smtClean="0">
                <a:solidFill>
                  <a:schemeClr val="tx1"/>
                </a:solidFill>
              </a:rPr>
              <a:t>a </a:t>
            </a:r>
            <a:r>
              <a:rPr lang="en-US" sz="3200" b="1" u="sng" dirty="0">
                <a:solidFill>
                  <a:schemeClr val="accent2">
                    <a:lumMod val="75000"/>
                  </a:schemeClr>
                </a:solidFill>
              </a:rPr>
              <a:t>big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city.</a:t>
            </a:r>
          </a:p>
          <a:p>
            <a:r>
              <a:rPr lang="en-US" sz="3200" dirty="0" smtClean="0"/>
              <a:t>2) I live in a 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small</a:t>
            </a:r>
            <a:r>
              <a:rPr lang="en-US" sz="3200" dirty="0" smtClean="0"/>
              <a:t> village.</a:t>
            </a:r>
          </a:p>
          <a:p>
            <a:r>
              <a:rPr lang="en-US" sz="3200" dirty="0" smtClean="0"/>
              <a:t>3) This farmhouse is really 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remote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4) My house is 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as spacious as </a:t>
            </a:r>
            <a:r>
              <a:rPr lang="en-US" sz="3200" dirty="0" smtClean="0"/>
              <a:t>a palace!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772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Degree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en-US" sz="3200" dirty="0" smtClean="0"/>
              <a:t>1) London is 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big</a:t>
            </a:r>
            <a:r>
              <a:rPr lang="en-US" sz="3200" b="1" u="sng" dirty="0" smtClean="0">
                <a:solidFill>
                  <a:schemeClr val="accent1">
                    <a:lumMod val="50000"/>
                  </a:schemeClr>
                </a:solidFill>
              </a:rPr>
              <a:t>ger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 than </a:t>
            </a:r>
            <a:r>
              <a:rPr lang="en-US" sz="3200" dirty="0" smtClean="0"/>
              <a:t>Kyiv.</a:t>
            </a:r>
          </a:p>
          <a:p>
            <a:r>
              <a:rPr lang="en-US" sz="3200" dirty="0" smtClean="0"/>
              <a:t>2) My village is 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small</a:t>
            </a:r>
            <a:r>
              <a:rPr lang="en-US" sz="3200" b="1" u="sng" dirty="0" smtClean="0">
                <a:solidFill>
                  <a:schemeClr val="accent1">
                    <a:lumMod val="50000"/>
                  </a:schemeClr>
                </a:solidFill>
              </a:rPr>
              <a:t>er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 than </a:t>
            </a:r>
            <a:r>
              <a:rPr lang="en-US" sz="3200" dirty="0" smtClean="0"/>
              <a:t>a town.</a:t>
            </a:r>
          </a:p>
          <a:p>
            <a:r>
              <a:rPr lang="en-US" sz="3200" dirty="0" smtClean="0"/>
              <a:t>3) My house is </a:t>
            </a:r>
            <a:r>
              <a:rPr lang="en-US" sz="3200" b="1" u="sng" dirty="0" smtClean="0">
                <a:solidFill>
                  <a:schemeClr val="accent1">
                    <a:lumMod val="50000"/>
                  </a:schemeClr>
                </a:solidFill>
              </a:rPr>
              <a:t>more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 remote </a:t>
            </a:r>
            <a:r>
              <a:rPr lang="en-US" sz="3200" dirty="0" smtClean="0"/>
              <a:t>than my friend’s one.</a:t>
            </a:r>
          </a:p>
          <a:p>
            <a:r>
              <a:rPr lang="en-US" sz="3200" dirty="0" smtClean="0"/>
              <a:t>4) My new school is </a:t>
            </a:r>
            <a:r>
              <a:rPr lang="en-US" sz="3200" b="1" u="sng" dirty="0" smtClean="0">
                <a:solidFill>
                  <a:schemeClr val="accent1">
                    <a:lumMod val="50000"/>
                  </a:schemeClr>
                </a:solidFill>
              </a:rPr>
              <a:t>more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</a:rPr>
              <a:t> spacious than </a:t>
            </a:r>
            <a:r>
              <a:rPr lang="en-US" sz="3200" dirty="0" smtClean="0"/>
              <a:t>the old one.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67456060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Superlative Degree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dirty="0" smtClean="0"/>
              <a:t>1)London is 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big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gest </a:t>
            </a:r>
            <a:r>
              <a:rPr lang="en-US" dirty="0" smtClean="0"/>
              <a:t>city in Europe.</a:t>
            </a:r>
          </a:p>
          <a:p>
            <a:r>
              <a:rPr lang="en-US" dirty="0" smtClean="0"/>
              <a:t>2) My village is 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small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est </a:t>
            </a:r>
            <a:r>
              <a:rPr lang="en-US" dirty="0" smtClean="0"/>
              <a:t>in the region.</a:t>
            </a:r>
          </a:p>
          <a:p>
            <a:r>
              <a:rPr lang="en-US" dirty="0" smtClean="0"/>
              <a:t>3) This island is 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the most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remote </a:t>
            </a:r>
            <a:r>
              <a:rPr lang="en-US" dirty="0" smtClean="0"/>
              <a:t>from the mainland.</a:t>
            </a:r>
          </a:p>
          <a:p>
            <a:r>
              <a:rPr lang="en-US" dirty="0" smtClean="0"/>
              <a:t>4) This is 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the most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spacious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mansion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/>
              <a:t>I’ve ever seen!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241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44" y="0"/>
            <a:ext cx="11526982" cy="6678067"/>
          </a:xfrm>
        </p:spPr>
      </p:pic>
    </p:spTree>
    <p:extLst>
      <p:ext uri="{BB962C8B-B14F-4D97-AF65-F5344CB8AC3E}">
        <p14:creationId xmlns:p14="http://schemas.microsoft.com/office/powerpoint/2010/main" val="361875557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wordwall.net/resource/5854968/degrees-comparison-disney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https://www.liveworksheets.com/worksheets/en/English_as_a_Second_Language_(ESL)/</a:t>
            </a:r>
            <a:r>
              <a:rPr lang="en-US" sz="2800" dirty="0" smtClean="0">
                <a:hlinkClick r:id="rId3"/>
              </a:rPr>
              <a:t>Degrees_of_Comparison_of_Adjectives/Comparatives_hy1520771xx</a:t>
            </a:r>
            <a:endParaRPr lang="en-US" sz="2800" dirty="0" smtClean="0"/>
          </a:p>
          <a:p>
            <a:r>
              <a:rPr lang="en-US" sz="2800" dirty="0" err="1" smtClean="0"/>
              <a:t>Hometask</a:t>
            </a:r>
            <a:r>
              <a:rPr lang="en-US" sz="2800" dirty="0" smtClean="0"/>
              <a:t>: ex. 1,2, p. 41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9644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кстура гран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151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Совет директоров</vt:lpstr>
      <vt:lpstr>DEGREES OF COMPARISON</vt:lpstr>
      <vt:lpstr>Positive Degree</vt:lpstr>
      <vt:lpstr>Comparative Degree</vt:lpstr>
      <vt:lpstr>Superlative Degree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DEGREES OF COMPARISON</dc:title>
  <dc:creator>Солодкі</dc:creator>
  <cp:lastModifiedBy>Солодкі</cp:lastModifiedBy>
  <cp:revision>6</cp:revision>
  <dcterms:created xsi:type="dcterms:W3CDTF">2021-04-18T18:08:33Z</dcterms:created>
  <dcterms:modified xsi:type="dcterms:W3CDTF">2022-11-14T09:45:33Z</dcterms:modified>
</cp:coreProperties>
</file>