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4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6" r:id="rId1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EF4F9-9E84-4B2F-A7D0-49F859A356AD}" type="datetimeFigureOut">
              <a:rPr lang="uk-UA" smtClean="0"/>
              <a:t>18.05.2021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F7862-772C-4969-AB26-C8D2EEA9E072}" type="slidenum">
              <a:rPr lang="uk-UA" smtClean="0"/>
              <a:t>‹#›</a:t>
            </a:fld>
            <a:endParaRPr lang="uk-UA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75413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EF4F9-9E84-4B2F-A7D0-49F859A356AD}" type="datetimeFigureOut">
              <a:rPr lang="uk-UA" smtClean="0"/>
              <a:t>18.05.2021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F7862-772C-4969-AB26-C8D2EEA9E07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28220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EF4F9-9E84-4B2F-A7D0-49F859A356AD}" type="datetimeFigureOut">
              <a:rPr lang="uk-UA" smtClean="0"/>
              <a:t>18.05.2021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F7862-772C-4969-AB26-C8D2EEA9E07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58780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EF4F9-9E84-4B2F-A7D0-49F859A356AD}" type="datetimeFigureOut">
              <a:rPr lang="uk-UA" smtClean="0"/>
              <a:t>18.05.2021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F7862-772C-4969-AB26-C8D2EEA9E07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63469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EF4F9-9E84-4B2F-A7D0-49F859A356AD}" type="datetimeFigureOut">
              <a:rPr lang="uk-UA" smtClean="0"/>
              <a:t>18.05.2021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F7862-772C-4969-AB26-C8D2EEA9E072}" type="slidenum">
              <a:rPr lang="uk-UA" smtClean="0"/>
              <a:t>‹#›</a:t>
            </a:fld>
            <a:endParaRPr lang="uk-UA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0287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EF4F9-9E84-4B2F-A7D0-49F859A356AD}" type="datetimeFigureOut">
              <a:rPr lang="uk-UA" smtClean="0"/>
              <a:t>18.05.2021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F7862-772C-4969-AB26-C8D2EEA9E07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170155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EF4F9-9E84-4B2F-A7D0-49F859A356AD}" type="datetimeFigureOut">
              <a:rPr lang="uk-UA" smtClean="0"/>
              <a:t>18.05.2021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F7862-772C-4969-AB26-C8D2EEA9E07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63530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EF4F9-9E84-4B2F-A7D0-49F859A356AD}" type="datetimeFigureOut">
              <a:rPr lang="uk-UA" smtClean="0"/>
              <a:t>18.05.2021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F7862-772C-4969-AB26-C8D2EEA9E07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8414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EF4F9-9E84-4B2F-A7D0-49F859A356AD}" type="datetimeFigureOut">
              <a:rPr lang="uk-UA" smtClean="0"/>
              <a:t>18.05.2021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F7862-772C-4969-AB26-C8D2EEA9E07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69003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EAFEF4F9-9E84-4B2F-A7D0-49F859A356AD}" type="datetimeFigureOut">
              <a:rPr lang="uk-UA" smtClean="0"/>
              <a:t>18.05.2021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7FF7862-772C-4969-AB26-C8D2EEA9E07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1006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EF4F9-9E84-4B2F-A7D0-49F859A356AD}" type="datetimeFigureOut">
              <a:rPr lang="uk-UA" smtClean="0"/>
              <a:t>18.05.2021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F7862-772C-4969-AB26-C8D2EEA9E07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78262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EAFEF4F9-9E84-4B2F-A7D0-49F859A356AD}" type="datetimeFigureOut">
              <a:rPr lang="uk-UA" smtClean="0"/>
              <a:t>18.05.2021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7FF7862-772C-4969-AB26-C8D2EEA9E072}" type="slidenum">
              <a:rPr lang="uk-UA" smtClean="0"/>
              <a:t>‹#›</a:t>
            </a:fld>
            <a:endParaRPr lang="uk-UA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7273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enti.com/tqk4sz75os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ordwall.net/community" TargetMode="External"/><Relationship Id="rId2" Type="http://schemas.openxmlformats.org/officeDocument/2006/relationships/hyperlink" Target="https://www.liveworksheets.com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b="1" dirty="0" smtClean="0"/>
              <a:t>ЗМІШАНЕ НАВЧАННЯ: виклики часу</a:t>
            </a:r>
            <a:endParaRPr lang="uk-UA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7854" y="4470400"/>
            <a:ext cx="7823201" cy="1089891"/>
          </a:xfrm>
        </p:spPr>
        <p:txBody>
          <a:bodyPr>
            <a:normAutofit fontScale="55000" lnSpcReduction="20000"/>
          </a:bodyPr>
          <a:lstStyle/>
          <a:p>
            <a:r>
              <a:rPr lang="uk-UA" sz="4400" b="1" dirty="0" smtClean="0"/>
              <a:t>Планування, </a:t>
            </a:r>
            <a:r>
              <a:rPr lang="uk-UA" sz="4400" b="1" dirty="0" err="1" smtClean="0"/>
              <a:t>оцінюванння</a:t>
            </a:r>
            <a:r>
              <a:rPr lang="uk-UA" sz="4400" b="1" dirty="0" smtClean="0"/>
              <a:t>, рефлексія</a:t>
            </a:r>
          </a:p>
          <a:p>
            <a:r>
              <a:rPr lang="uk-UA" sz="3300" b="1" u="sng" dirty="0" smtClean="0"/>
              <a:t>Підготувала:</a:t>
            </a:r>
            <a:r>
              <a:rPr lang="uk-UA" sz="3300" b="1" dirty="0" smtClean="0"/>
              <a:t> консультант ЦПРПП </a:t>
            </a:r>
          </a:p>
          <a:p>
            <a:r>
              <a:rPr lang="uk-UA" sz="3300" b="1" dirty="0"/>
              <a:t> </a:t>
            </a:r>
            <a:r>
              <a:rPr lang="uk-UA" sz="3300" b="1" dirty="0" smtClean="0"/>
              <a:t>                       Солодка </a:t>
            </a:r>
            <a:r>
              <a:rPr lang="uk-UA" sz="3300" b="1" dirty="0" err="1" smtClean="0"/>
              <a:t>оксана</a:t>
            </a:r>
            <a:endParaRPr lang="uk-UA" sz="33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243" y="3057237"/>
            <a:ext cx="4425478" cy="3209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09210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Рефлексія</a:t>
            </a:r>
            <a:endParaRPr lang="uk-UA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637" y="1597891"/>
            <a:ext cx="10123054" cy="5024582"/>
          </a:xfrm>
        </p:spPr>
      </p:pic>
    </p:spTree>
    <p:extLst>
      <p:ext uri="{BB962C8B-B14F-4D97-AF65-F5344CB8AC3E}">
        <p14:creationId xmlns:p14="http://schemas.microsoft.com/office/powerpoint/2010/main" val="372765800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144" y="163341"/>
            <a:ext cx="11441349" cy="6459131"/>
          </a:xfrm>
        </p:spPr>
      </p:pic>
    </p:spTree>
    <p:extLst>
      <p:ext uri="{BB962C8B-B14F-4D97-AF65-F5344CB8AC3E}">
        <p14:creationId xmlns:p14="http://schemas.microsoft.com/office/powerpoint/2010/main" val="3251674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МЕТА:</a:t>
            </a:r>
            <a:endParaRPr lang="uk-UA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7280" y="1737360"/>
            <a:ext cx="6347229" cy="4072313"/>
          </a:xfrm>
        </p:spPr>
        <p:txBody>
          <a:bodyPr/>
          <a:lstStyle/>
          <a:p>
            <a:r>
              <a:rPr lang="uk-UA" sz="2800" dirty="0" smtClean="0"/>
              <a:t>- ознайомитися з особливостями змішаного навчання в ЗЗСО;</a:t>
            </a:r>
          </a:p>
          <a:p>
            <a:r>
              <a:rPr lang="uk-UA" sz="2800" dirty="0" smtClean="0"/>
              <a:t>- проаналізувати цифрові застосунки та сайти для здійснення змішаного навчання;</a:t>
            </a:r>
          </a:p>
          <a:p>
            <a:r>
              <a:rPr lang="uk-UA" sz="2800" dirty="0" smtClean="0"/>
              <a:t>- обговорити практичне використання технологій змішаного навчання на </a:t>
            </a:r>
            <a:r>
              <a:rPr lang="uk-UA" sz="2800" dirty="0" err="1" smtClean="0"/>
              <a:t>уроках</a:t>
            </a:r>
            <a:r>
              <a:rPr lang="uk-UA" sz="2800" dirty="0" smtClean="0"/>
              <a:t> іноземної мови;</a:t>
            </a:r>
          </a:p>
          <a:p>
            <a:endParaRPr lang="uk-UA" dirty="0" smtClean="0"/>
          </a:p>
          <a:p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3600" y="591127"/>
            <a:ext cx="4867564" cy="5532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03592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>
                <a:hlinkClick r:id="rId2"/>
              </a:rPr>
              <a:t>https://</a:t>
            </a:r>
            <a:r>
              <a:rPr lang="en-US" sz="2800" dirty="0" smtClean="0">
                <a:hlinkClick r:id="rId2"/>
              </a:rPr>
              <a:t>www.menti.com/tqk4sz75os</a:t>
            </a:r>
            <a:endParaRPr lang="en-US" sz="2800" dirty="0" smtClean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45711244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ЩО ТАКЕ ЗМІШАНЕ НАВЧАННЯ?</a:t>
            </a:r>
            <a:endParaRPr lang="uk-UA" b="1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736" y="1856508"/>
            <a:ext cx="8285223" cy="4387273"/>
          </a:xfrm>
        </p:spPr>
      </p:pic>
    </p:spTree>
    <p:extLst>
      <p:ext uri="{BB962C8B-B14F-4D97-AF65-F5344CB8AC3E}">
        <p14:creationId xmlns:p14="http://schemas.microsoft.com/office/powerpoint/2010/main" val="147644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/>
              <a:t>ДЛЯ ЧОГО ПОТРІБНЕ ЗМІШАНЕ НАВЧАННЯ?</a:t>
            </a:r>
            <a:endParaRPr lang="uk-UA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uk-UA" sz="2800" dirty="0" smtClean="0"/>
              <a:t>Гнучкість для всіх учасників освітнього процесу.</a:t>
            </a:r>
          </a:p>
          <a:p>
            <a:pPr marL="457200" indent="-457200">
              <a:buFont typeface="+mj-lt"/>
              <a:buAutoNum type="arabicPeriod"/>
            </a:pPr>
            <a:r>
              <a:rPr lang="uk-UA" sz="2800" dirty="0" smtClean="0"/>
              <a:t>Вчитель не є джерелом інформації, а лише фасилітатором процесу.</a:t>
            </a:r>
          </a:p>
          <a:p>
            <a:pPr marL="457200" indent="-457200">
              <a:buFont typeface="+mj-lt"/>
              <a:buAutoNum type="arabicPeriod"/>
            </a:pPr>
            <a:r>
              <a:rPr lang="uk-UA" sz="2800" dirty="0" smtClean="0"/>
              <a:t>Підсилює цифрові навички дітей та спонукає їх бути самостійними здобувачами освіти.</a:t>
            </a:r>
          </a:p>
          <a:p>
            <a:pPr marL="457200" indent="-457200">
              <a:buFont typeface="+mj-lt"/>
              <a:buAutoNum type="arabicPeriod"/>
            </a:pPr>
            <a:r>
              <a:rPr lang="uk-UA" sz="2800" dirty="0" smtClean="0"/>
              <a:t>Дає вчителям нагоду зробити навчання більш індивідуальним </a:t>
            </a:r>
            <a:r>
              <a:rPr lang="en-US" sz="2800" dirty="0" smtClean="0"/>
              <a:t>(personal feedback).</a:t>
            </a:r>
            <a:endParaRPr lang="uk-UA" sz="2800" dirty="0" smtClean="0"/>
          </a:p>
          <a:p>
            <a:pPr marL="457200" indent="-457200">
              <a:buFont typeface="+mj-lt"/>
              <a:buAutoNum type="arabicPeriod"/>
            </a:pPr>
            <a:r>
              <a:rPr lang="uk-UA" sz="2800" dirty="0" smtClean="0"/>
              <a:t>Полегшує відслідковування результатів.</a:t>
            </a:r>
          </a:p>
          <a:p>
            <a:pPr marL="457200" indent="-457200">
              <a:buFont typeface="+mj-lt"/>
              <a:buAutoNum type="arabicPeriod"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814928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554182"/>
            <a:ext cx="10058400" cy="1183178"/>
          </a:xfrm>
        </p:spPr>
        <p:txBody>
          <a:bodyPr>
            <a:normAutofit/>
          </a:bodyPr>
          <a:lstStyle/>
          <a:p>
            <a:r>
              <a:rPr lang="uk-UA" b="1" dirty="0" smtClean="0"/>
              <a:t>ПЕРЕВАГИ:</a:t>
            </a:r>
            <a:endParaRPr lang="uk-UA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663" y="2028825"/>
            <a:ext cx="9525000" cy="3657600"/>
          </a:xfrm>
        </p:spPr>
      </p:pic>
    </p:spTree>
    <p:extLst>
      <p:ext uri="{BB962C8B-B14F-4D97-AF65-F5344CB8AC3E}">
        <p14:creationId xmlns:p14="http://schemas.microsoft.com/office/powerpoint/2010/main" val="2532956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НЕДОЛІКИ: ???</a:t>
            </a:r>
            <a:endParaRPr lang="uk-UA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uk-UA" dirty="0" smtClean="0"/>
              <a:t>Потребує відповідних цифрових вмінь та навичок, постійної самоосвіти.</a:t>
            </a:r>
          </a:p>
          <a:p>
            <a:pPr marL="457200" indent="-457200">
              <a:buFont typeface="+mj-lt"/>
              <a:buAutoNum type="arabicPeriod"/>
            </a:pPr>
            <a:r>
              <a:rPr lang="uk-UA" dirty="0" smtClean="0"/>
              <a:t>Потребує відповідного обладнання, часто вартісного.</a:t>
            </a:r>
          </a:p>
          <a:p>
            <a:pPr marL="457200" indent="-457200">
              <a:buFont typeface="+mj-lt"/>
              <a:buAutoNum type="arabicPeriod"/>
            </a:pPr>
            <a:r>
              <a:rPr lang="uk-UA" dirty="0" smtClean="0"/>
              <a:t>Підвищує навантаження на вчителя (</a:t>
            </a:r>
            <a:r>
              <a:rPr lang="en-US" dirty="0" smtClean="0"/>
              <a:t>more time-consuming).</a:t>
            </a:r>
          </a:p>
          <a:p>
            <a:pPr marL="457200" indent="-457200">
              <a:buFont typeface="+mj-lt"/>
              <a:buAutoNum type="arabicPeriod"/>
            </a:pPr>
            <a:r>
              <a:rPr lang="uk-UA" dirty="0" smtClean="0"/>
              <a:t>Збільшує когнітивну роботу здобувачів освіти (</a:t>
            </a:r>
            <a:r>
              <a:rPr lang="en-US" dirty="0" smtClean="0"/>
              <a:t>students are responsible for their own learning)</a:t>
            </a:r>
            <a:endParaRPr lang="uk-UA" dirty="0" smtClean="0"/>
          </a:p>
          <a:p>
            <a:pPr marL="457200" indent="-457200">
              <a:buFont typeface="+mj-lt"/>
              <a:buAutoNum type="arabicPeriod"/>
            </a:pPr>
            <a:r>
              <a:rPr lang="uk-UA" dirty="0" smtClean="0"/>
              <a:t>???</a:t>
            </a:r>
            <a:endParaRPr lang="uk-UA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258" y="4346478"/>
            <a:ext cx="3392287" cy="22615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8693" y="3719945"/>
            <a:ext cx="3833668" cy="191683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509" y="4290220"/>
            <a:ext cx="3628174" cy="245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982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ЩО ВИКОРИСТОВУЄМО ПІД ЧАС ЗН?</a:t>
            </a:r>
            <a:endParaRPr lang="uk-UA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lphaLcParenR"/>
            </a:pPr>
            <a:r>
              <a:rPr lang="uk-UA" dirty="0" smtClean="0"/>
              <a:t>Перевернутий клас (</a:t>
            </a:r>
            <a:r>
              <a:rPr lang="en-US" dirty="0" smtClean="0"/>
              <a:t>Flipped Classroom )</a:t>
            </a:r>
          </a:p>
          <a:p>
            <a:pPr marL="457200" indent="-457200">
              <a:buFont typeface="+mj-lt"/>
              <a:buAutoNum type="alphaLcParenR"/>
            </a:pPr>
            <a:r>
              <a:rPr lang="uk-UA" dirty="0" smtClean="0"/>
              <a:t>Новий розклад (можливе розширення чи зменшення уроку, інтегроване навчання)</a:t>
            </a:r>
          </a:p>
          <a:p>
            <a:pPr marL="457200" indent="-457200">
              <a:buFont typeface="+mj-lt"/>
              <a:buAutoNum type="alphaLcParenR"/>
            </a:pPr>
            <a:r>
              <a:rPr lang="uk-UA" dirty="0" smtClean="0"/>
              <a:t>Доступ до цифрових технологій та застосунків</a:t>
            </a:r>
          </a:p>
          <a:p>
            <a:pPr marL="457200" indent="-457200">
              <a:buFont typeface="+mj-lt"/>
              <a:buAutoNum type="alphaLcParenR"/>
            </a:pPr>
            <a:r>
              <a:rPr lang="uk-UA" dirty="0" smtClean="0"/>
              <a:t>Прозоре планування та оцінювання</a:t>
            </a:r>
          </a:p>
          <a:p>
            <a:pPr marL="457200" indent="-457200">
              <a:buFont typeface="+mj-lt"/>
              <a:buAutoNum type="alphaLcParenR"/>
            </a:pPr>
            <a:r>
              <a:rPr lang="uk-UA" dirty="0" smtClean="0"/>
              <a:t>Співпраця з батьками</a:t>
            </a:r>
          </a:p>
          <a:p>
            <a:pPr marL="457200" indent="-457200">
              <a:buFont typeface="+mj-lt"/>
              <a:buAutoNum type="alphaLcParenR"/>
            </a:pPr>
            <a:r>
              <a:rPr lang="uk-UA" dirty="0" smtClean="0"/>
              <a:t>«Відкрита школа»  (</a:t>
            </a:r>
            <a:r>
              <a:rPr lang="en-US" dirty="0" smtClean="0"/>
              <a:t>Open Space)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2546" y="3117171"/>
            <a:ext cx="2144950" cy="112252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546" y="3117171"/>
            <a:ext cx="2027772" cy="137888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4907" y="4522741"/>
            <a:ext cx="1466850" cy="145472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9236" y="4711335"/>
            <a:ext cx="1599594" cy="159959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4711335"/>
            <a:ext cx="1664941" cy="166494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7879" y="4711335"/>
            <a:ext cx="1517244" cy="151724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816" y="4675930"/>
            <a:ext cx="1783840" cy="1647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735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Практичні застосунки</a:t>
            </a:r>
            <a:endParaRPr lang="uk-UA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400" dirty="0">
                <a:hlinkClick r:id="rId2"/>
              </a:rPr>
              <a:t>https://</a:t>
            </a:r>
            <a:r>
              <a:rPr lang="en-US" sz="4400" dirty="0" smtClean="0">
                <a:hlinkClick r:id="rId2"/>
              </a:rPr>
              <a:t>www.liveworksheets.com</a:t>
            </a:r>
            <a:endParaRPr lang="uk-UA" sz="4400" dirty="0" smtClean="0"/>
          </a:p>
          <a:p>
            <a:r>
              <a:rPr lang="en-US" sz="4400" dirty="0">
                <a:hlinkClick r:id="rId3"/>
              </a:rPr>
              <a:t>https://</a:t>
            </a:r>
            <a:r>
              <a:rPr lang="en-US" sz="4400" dirty="0" smtClean="0">
                <a:hlinkClick r:id="rId3"/>
              </a:rPr>
              <a:t>wordwall.net/community</a:t>
            </a:r>
            <a:endParaRPr lang="en-US" sz="4400" dirty="0" smtClean="0"/>
          </a:p>
          <a:p>
            <a:endParaRPr lang="uk-UA" dirty="0" smtClean="0"/>
          </a:p>
        </p:txBody>
      </p:sp>
    </p:spTree>
    <p:extLst>
      <p:ext uri="{BB962C8B-B14F-4D97-AF65-F5344CB8AC3E}">
        <p14:creationId xmlns:p14="http://schemas.microsoft.com/office/powerpoint/2010/main" val="655479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Ретро</Template>
  <TotalTime>177</TotalTime>
  <Words>209</Words>
  <Application>Microsoft Office PowerPoint</Application>
  <PresentationFormat>Широкоэкранный</PresentationFormat>
  <Paragraphs>35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Calibri</vt:lpstr>
      <vt:lpstr>Calibri Light</vt:lpstr>
      <vt:lpstr>Ретро</vt:lpstr>
      <vt:lpstr>ЗМІШАНЕ НАВЧАННЯ: виклики часу</vt:lpstr>
      <vt:lpstr>МЕТА:</vt:lpstr>
      <vt:lpstr> </vt:lpstr>
      <vt:lpstr>ЩО ТАКЕ ЗМІШАНЕ НАВЧАННЯ?</vt:lpstr>
      <vt:lpstr>ДЛЯ ЧОГО ПОТРІБНЕ ЗМІШАНЕ НАВЧАННЯ?</vt:lpstr>
      <vt:lpstr>ПЕРЕВАГИ:</vt:lpstr>
      <vt:lpstr>НЕДОЛІКИ: ???</vt:lpstr>
      <vt:lpstr>ЩО ВИКОРИСТОВУЄМО ПІД ЧАС ЗН?</vt:lpstr>
      <vt:lpstr>Практичні застосунки</vt:lpstr>
      <vt:lpstr>Рефлексія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ЗМІШАНЕ НАВЧАННЯ: виклики часу</dc:title>
  <dc:creator>Солодкі</dc:creator>
  <cp:lastModifiedBy>Солодкі</cp:lastModifiedBy>
  <cp:revision>14</cp:revision>
  <dcterms:created xsi:type="dcterms:W3CDTF">2021-04-23T06:39:00Z</dcterms:created>
  <dcterms:modified xsi:type="dcterms:W3CDTF">2021-05-18T06:19:44Z</dcterms:modified>
</cp:coreProperties>
</file>