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70" r:id="rId14"/>
    <p:sldId id="269" r:id="rId1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4F2-C609-44EA-BE26-0394AAD9B846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956C6A6-95F1-43A2-A585-11A9A2FEB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68248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4F2-C609-44EA-BE26-0394AAD9B846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C6A6-95F1-43A2-A585-11A9A2FEB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4920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4F2-C609-44EA-BE26-0394AAD9B846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C6A6-95F1-43A2-A585-11A9A2FEB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6651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4F2-C609-44EA-BE26-0394AAD9B846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C6A6-95F1-43A2-A585-11A9A2FEB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906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FE0CB4F2-C609-44EA-BE26-0394AAD9B846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uk-UA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956C6A6-95F1-43A2-A585-11A9A2FEB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0480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4F2-C609-44EA-BE26-0394AAD9B846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C6A6-95F1-43A2-A585-11A9A2FEB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676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4F2-C609-44EA-BE26-0394AAD9B846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C6A6-95F1-43A2-A585-11A9A2FEB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017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4F2-C609-44EA-BE26-0394AAD9B846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C6A6-95F1-43A2-A585-11A9A2FEB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488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4F2-C609-44EA-BE26-0394AAD9B846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C6A6-95F1-43A2-A585-11A9A2FEB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2892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4F2-C609-44EA-BE26-0394AAD9B846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C6A6-95F1-43A2-A585-11A9A2FEB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9072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CB4F2-C609-44EA-BE26-0394AAD9B846}" type="datetimeFigureOut">
              <a:rPr lang="uk-UA" smtClean="0"/>
              <a:t>28.12.2021</a:t>
            </a:fld>
            <a:endParaRPr lang="uk-UA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C6A6-95F1-43A2-A585-11A9A2FEB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071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FE0CB4F2-C609-44EA-BE26-0394AAD9B846}" type="datetimeFigureOut">
              <a:rPr lang="uk-UA" smtClean="0"/>
              <a:t>28.12.2021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956C6A6-95F1-43A2-A585-11A9A2FEB8CF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6079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achertoolkit.co.uk/teachertoolkit-membership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5minute lesson plan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Ross McGill </a:t>
            </a:r>
            <a:r>
              <a:rPr lang="en-US" dirty="0">
                <a:hlinkClick r:id="rId2"/>
              </a:rPr>
              <a:t>https://www.teachertoolkit.co.uk/teachertoolkit-membership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82986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КЛЮЧОВІ СЛОВА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299855"/>
            <a:ext cx="4527388" cy="3872345"/>
          </a:xfrm>
        </p:spPr>
        <p:txBody>
          <a:bodyPr>
            <a:normAutofit fontScale="92500"/>
          </a:bodyPr>
          <a:lstStyle/>
          <a:p>
            <a:r>
              <a:rPr lang="uk-UA" sz="2400" b="1" dirty="0" smtClean="0"/>
              <a:t>ЧИТАТИ</a:t>
            </a:r>
            <a:r>
              <a:rPr lang="uk-UA" sz="2400" dirty="0" smtClean="0"/>
              <a:t> (заохочуйте дітей читати, класи мають стати </a:t>
            </a:r>
            <a:r>
              <a:rPr lang="uk-UA" sz="2400" dirty="0" err="1" smtClean="0"/>
              <a:t>мовною</a:t>
            </a:r>
            <a:r>
              <a:rPr lang="uk-UA" sz="2400" dirty="0" smtClean="0"/>
              <a:t> спільнотою)</a:t>
            </a:r>
          </a:p>
          <a:p>
            <a:r>
              <a:rPr lang="uk-UA" sz="2400" b="1" dirty="0" smtClean="0"/>
              <a:t>ПИСАТИ</a:t>
            </a:r>
            <a:r>
              <a:rPr lang="uk-UA" sz="2400" dirty="0" smtClean="0"/>
              <a:t> (практикуйте навички писемного мовлення)</a:t>
            </a:r>
          </a:p>
          <a:p>
            <a:r>
              <a:rPr lang="uk-UA" sz="2400" b="1" dirty="0" smtClean="0"/>
              <a:t>РОЗУМІТИ</a:t>
            </a:r>
            <a:r>
              <a:rPr lang="uk-UA" sz="2400" dirty="0" smtClean="0"/>
              <a:t> (усі вчителі , незалежно предмету від предмету викладання, повинні навчати математичних навичок, логіки)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236" y="2093976"/>
            <a:ext cx="5883564" cy="395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542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ДИФЕРЕНЦІАЦІЯ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915886"/>
            <a:ext cx="10058400" cy="4256314"/>
          </a:xfrm>
        </p:spPr>
        <p:txBody>
          <a:bodyPr/>
          <a:lstStyle/>
          <a:p>
            <a:r>
              <a:rPr lang="uk-UA" dirty="0" smtClean="0"/>
              <a:t>Заплануйте одне завдання для обдарованих учнів.</a:t>
            </a:r>
          </a:p>
          <a:p>
            <a:r>
              <a:rPr lang="uk-UA" dirty="0" smtClean="0"/>
              <a:t>Які завдання ввести для дітей з особливими потребами, якщо є такі у класі?</a:t>
            </a:r>
          </a:p>
          <a:p>
            <a:r>
              <a:rPr lang="uk-UA" dirty="0" smtClean="0"/>
              <a:t>Уявно поділіть своїх учнів на три рівні і підготуйте завдання для кожного з них!</a:t>
            </a:r>
          </a:p>
          <a:p>
            <a:pPr marL="0" indent="0">
              <a:buNone/>
            </a:pPr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063" y="3113053"/>
            <a:ext cx="7812948" cy="350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3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ЕПІЗОДИ УРОКУ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85850"/>
            <a:ext cx="4669101" cy="3986349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Порожні віконечка –це основні елементи уроку, їх може бути більше/менше.</a:t>
            </a:r>
          </a:p>
          <a:p>
            <a:r>
              <a:rPr lang="uk-UA" dirty="0" smtClean="0"/>
              <a:t>Визначте, коли вчитель буде в центрі уваги, а коли учні один в одного.</a:t>
            </a:r>
          </a:p>
          <a:p>
            <a:r>
              <a:rPr lang="uk-UA" dirty="0" smtClean="0"/>
              <a:t>Обдумайте наявний час, що можна встигнути за 45 хвилин.</a:t>
            </a:r>
          </a:p>
          <a:p>
            <a:r>
              <a:rPr lang="uk-UA" dirty="0" smtClean="0"/>
              <a:t>Подумайте про паузи, емоційний відпочинок.</a:t>
            </a:r>
          </a:p>
          <a:p>
            <a:r>
              <a:rPr lang="uk-UA" dirty="0" smtClean="0"/>
              <a:t>Обдумайте свої інструкції, учні повинні їх чітко виконувати!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571" y="400186"/>
            <a:ext cx="3200400" cy="2295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376" y="2329951"/>
            <a:ext cx="3007859" cy="20015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430" y="3979375"/>
            <a:ext cx="3979818" cy="262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04" y="484632"/>
            <a:ext cx="11618844" cy="227844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Приклад уроку з іноземної мови (англійська мова, 6 клас)</a:t>
            </a:r>
            <a:endParaRPr lang="uk-UA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2" y="1839590"/>
            <a:ext cx="3196046" cy="4696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2" y="2554332"/>
            <a:ext cx="5808617" cy="326734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53917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енадцатиугольник 3"/>
          <p:cNvSpPr/>
          <p:nvPr/>
        </p:nvSpPr>
        <p:spPr>
          <a:xfrm>
            <a:off x="417444" y="480291"/>
            <a:ext cx="3323284" cy="2299855"/>
          </a:xfrm>
          <a:prstGeom prst="do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Покупки. Типи магазинів</a:t>
            </a: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>
            <a:off x="3740727" y="1422400"/>
            <a:ext cx="1173018" cy="729674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Волна 6"/>
          <p:cNvSpPr/>
          <p:nvPr/>
        </p:nvSpPr>
        <p:spPr>
          <a:xfrm>
            <a:off x="4492487" y="1023731"/>
            <a:ext cx="2798833" cy="2028888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Практикувати вживання нових </a:t>
            </a:r>
            <a:r>
              <a:rPr lang="uk-UA" b="1" dirty="0" err="1" smtClean="0"/>
              <a:t>л.о</a:t>
            </a:r>
            <a:r>
              <a:rPr lang="uk-UA" b="1" dirty="0" smtClean="0"/>
              <a:t>. у власних висловлюваннях</a:t>
            </a: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5400000" flipH="1" flipV="1">
            <a:off x="6936509" y="1704107"/>
            <a:ext cx="757382" cy="628073"/>
          </a:xfrm>
          <a:prstGeom prst="bentConnector3">
            <a:avLst>
              <a:gd name="adj1" fmla="val 378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8-конечная звезда 11"/>
          <p:cNvSpPr/>
          <p:nvPr/>
        </p:nvSpPr>
        <p:spPr>
          <a:xfrm>
            <a:off x="7457578" y="484907"/>
            <a:ext cx="2549236" cy="1967346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Журнал, зубна паста, таблетки, булочка, іграшка</a:t>
            </a:r>
          </a:p>
        </p:txBody>
      </p:sp>
      <p:cxnSp>
        <p:nvCxnSpPr>
          <p:cNvPr id="15" name="Скругленная соединительная линия 14"/>
          <p:cNvCxnSpPr/>
          <p:nvPr/>
        </p:nvCxnSpPr>
        <p:spPr>
          <a:xfrm flipV="1">
            <a:off x="9646599" y="822037"/>
            <a:ext cx="526472" cy="32327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нутый угол 16"/>
          <p:cNvSpPr/>
          <p:nvPr/>
        </p:nvSpPr>
        <p:spPr>
          <a:xfrm>
            <a:off x="10173071" y="341744"/>
            <a:ext cx="1861912" cy="1810329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Типи магазинів, репліки для діалогів у магазині</a:t>
            </a: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10845059" y="2152073"/>
            <a:ext cx="672686" cy="1002141"/>
          </a:xfrm>
          <a:prstGeom prst="curved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9442174" y="3052618"/>
            <a:ext cx="2592809" cy="163945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Усне опитування, письмові відповіді (доповнення діалогів), онлайн тестування</a:t>
            </a:r>
          </a:p>
        </p:txBody>
      </p:sp>
      <p:cxnSp>
        <p:nvCxnSpPr>
          <p:cNvPr id="24" name="Скругленная соединительная линия 23"/>
          <p:cNvCxnSpPr/>
          <p:nvPr/>
        </p:nvCxnSpPr>
        <p:spPr>
          <a:xfrm rot="10800000">
            <a:off x="8996219" y="3482110"/>
            <a:ext cx="650381" cy="480293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794685" y="3149471"/>
            <a:ext cx="3196562" cy="1209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Читати слова та діалоги, складати діалоги за зразком, співвідносити малюнки зі словами</a:t>
            </a:r>
          </a:p>
        </p:txBody>
      </p:sp>
      <p:cxnSp>
        <p:nvCxnSpPr>
          <p:cNvPr id="28" name="Скругленная соединительная линия 27"/>
          <p:cNvCxnSpPr/>
          <p:nvPr/>
        </p:nvCxnSpPr>
        <p:spPr>
          <a:xfrm rot="10800000" flipV="1">
            <a:off x="4889089" y="3814618"/>
            <a:ext cx="976002" cy="14778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подготовка 28"/>
          <p:cNvSpPr/>
          <p:nvPr/>
        </p:nvSpPr>
        <p:spPr>
          <a:xfrm>
            <a:off x="655984" y="2937162"/>
            <a:ext cx="4233104" cy="1754911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Для тих, хто швидше справиться з діалогами – онлайн тестування!</a:t>
            </a:r>
            <a:endParaRPr lang="uk-UA" b="1" dirty="0"/>
          </a:p>
        </p:txBody>
      </p:sp>
      <p:sp>
        <p:nvSpPr>
          <p:cNvPr id="30" name="Выгнутая влево стрелка 29"/>
          <p:cNvSpPr/>
          <p:nvPr/>
        </p:nvSpPr>
        <p:spPr>
          <a:xfrm>
            <a:off x="1170223" y="4678861"/>
            <a:ext cx="1173812" cy="832426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2223369" y="5011875"/>
            <a:ext cx="2318932" cy="87491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b="1" dirty="0" smtClean="0"/>
              <a:t>Введення нових </a:t>
            </a:r>
            <a:r>
              <a:rPr lang="uk-UA" sz="1600" b="1" dirty="0" err="1" smtClean="0"/>
              <a:t>л.о</a:t>
            </a:r>
            <a:r>
              <a:rPr lang="uk-UA" sz="1600" b="1" dirty="0" smtClean="0"/>
              <a:t>. (малюнки)</a:t>
            </a:r>
            <a:endParaRPr lang="uk-UA" sz="1600" b="1" dirty="0"/>
          </a:p>
        </p:txBody>
      </p:sp>
      <p:sp>
        <p:nvSpPr>
          <p:cNvPr id="33" name="Объект 32"/>
          <p:cNvSpPr>
            <a:spLocks noGrp="1"/>
          </p:cNvSpPr>
          <p:nvPr>
            <p:ph idx="1"/>
          </p:nvPr>
        </p:nvSpPr>
        <p:spPr>
          <a:xfrm>
            <a:off x="5310562" y="4694637"/>
            <a:ext cx="3363351" cy="123222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ЕПІЗОДИ УРОКУ</a:t>
            </a:r>
            <a:endParaRPr lang="uk-UA" b="1" dirty="0"/>
          </a:p>
        </p:txBody>
      </p:sp>
      <p:sp>
        <p:nvSpPr>
          <p:cNvPr id="34" name="Овал 33"/>
          <p:cNvSpPr/>
          <p:nvPr/>
        </p:nvSpPr>
        <p:spPr>
          <a:xfrm>
            <a:off x="8661366" y="5909500"/>
            <a:ext cx="1948183" cy="84131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Складання діалогів за опорою</a:t>
            </a:r>
            <a:endParaRPr lang="uk-UA" sz="1400" b="1" dirty="0"/>
          </a:p>
        </p:txBody>
      </p:sp>
      <p:sp>
        <p:nvSpPr>
          <p:cNvPr id="40" name="Стрелка вправо с вырезом 39"/>
          <p:cNvSpPr/>
          <p:nvPr/>
        </p:nvSpPr>
        <p:spPr>
          <a:xfrm>
            <a:off x="4560112" y="5310747"/>
            <a:ext cx="920414" cy="401080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трелка вправо с вырезом 40"/>
          <p:cNvSpPr/>
          <p:nvPr/>
        </p:nvSpPr>
        <p:spPr>
          <a:xfrm>
            <a:off x="8606598" y="5279794"/>
            <a:ext cx="1010821" cy="401080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/>
          <p:cNvSpPr/>
          <p:nvPr/>
        </p:nvSpPr>
        <p:spPr>
          <a:xfrm>
            <a:off x="4084023" y="5981907"/>
            <a:ext cx="1837250" cy="78397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Читання діалогів у підручнику</a:t>
            </a:r>
            <a:endParaRPr lang="uk-UA" sz="1400" b="1" dirty="0"/>
          </a:p>
        </p:txBody>
      </p:sp>
      <p:sp>
        <p:nvSpPr>
          <p:cNvPr id="23" name="Овал 22"/>
          <p:cNvSpPr/>
          <p:nvPr/>
        </p:nvSpPr>
        <p:spPr>
          <a:xfrm>
            <a:off x="6438250" y="6090047"/>
            <a:ext cx="1706139" cy="675837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Презентація діалогів</a:t>
            </a:r>
            <a:endParaRPr lang="uk-UA" sz="1400" b="1" dirty="0"/>
          </a:p>
        </p:txBody>
      </p:sp>
      <p:sp>
        <p:nvSpPr>
          <p:cNvPr id="26" name="Овал 25"/>
          <p:cNvSpPr/>
          <p:nvPr/>
        </p:nvSpPr>
        <p:spPr>
          <a:xfrm>
            <a:off x="9535146" y="5011875"/>
            <a:ext cx="1948183" cy="841315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/>
              <a:t>Онлайн тестування на </a:t>
            </a:r>
            <a:r>
              <a:rPr lang="en-US" sz="1400" b="1" dirty="0" err="1" smtClean="0"/>
              <a:t>Wordwall</a:t>
            </a:r>
            <a:endParaRPr lang="uk-UA" sz="1400" b="1" dirty="0"/>
          </a:p>
        </p:txBody>
      </p:sp>
      <p:sp>
        <p:nvSpPr>
          <p:cNvPr id="2" name="Стрелка углом вверх 1"/>
          <p:cNvSpPr/>
          <p:nvPr/>
        </p:nvSpPr>
        <p:spPr>
          <a:xfrm>
            <a:off x="5921273" y="5926858"/>
            <a:ext cx="668370" cy="501107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елка углом вверх 4"/>
          <p:cNvSpPr/>
          <p:nvPr/>
        </p:nvSpPr>
        <p:spPr>
          <a:xfrm>
            <a:off x="8144389" y="5711826"/>
            <a:ext cx="302664" cy="639277"/>
          </a:xfrm>
          <a:prstGeom prst="bent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Стрелка влево 9"/>
          <p:cNvSpPr/>
          <p:nvPr/>
        </p:nvSpPr>
        <p:spPr>
          <a:xfrm rot="998276">
            <a:off x="8386984" y="5696042"/>
            <a:ext cx="593227" cy="27463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2743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eachers Are More Stressed Out Than You Probably Think | gadflyonthewallblo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5" y="571718"/>
            <a:ext cx="7412154" cy="555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s://lh6.googleusercontent.com/6D4eCMfhlA2tFUYWNSwD324lXkPouF3DDdvrSkCOYQFcKDSWJh4sRIjfAFBPX1MICZAVmvGhRLG5x0uGRJOXdAfaXSy6qUtgUnLhg1_uil50m2VlTLfnRlVzJiVcUTOGNI-1fwE=s16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91" y="940960"/>
            <a:ext cx="5327385" cy="499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41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енадцатиугольник 3"/>
          <p:cNvSpPr/>
          <p:nvPr/>
        </p:nvSpPr>
        <p:spPr>
          <a:xfrm>
            <a:off x="1339272" y="480291"/>
            <a:ext cx="2401455" cy="2299855"/>
          </a:xfrm>
          <a:prstGeom prst="dodec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The Big Picture</a:t>
            </a:r>
            <a:endParaRPr lang="uk-UA" sz="28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>
            <a:off x="3740727" y="1422400"/>
            <a:ext cx="1173018" cy="729674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Волна 6"/>
          <p:cNvSpPr/>
          <p:nvPr/>
        </p:nvSpPr>
        <p:spPr>
          <a:xfrm>
            <a:off x="4623586" y="981359"/>
            <a:ext cx="2479179" cy="1821875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Objectives</a:t>
            </a:r>
            <a:endParaRPr lang="uk-UA" sz="2400" b="1" dirty="0"/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5400000" flipH="1" flipV="1">
            <a:off x="6936509" y="1704107"/>
            <a:ext cx="757382" cy="628073"/>
          </a:xfrm>
          <a:prstGeom prst="bentConnector3">
            <a:avLst>
              <a:gd name="adj1" fmla="val 378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8-конечная звезда 11"/>
          <p:cNvSpPr/>
          <p:nvPr/>
        </p:nvSpPr>
        <p:spPr>
          <a:xfrm>
            <a:off x="7457578" y="484907"/>
            <a:ext cx="2549236" cy="1967346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Engagement</a:t>
            </a:r>
            <a:endParaRPr lang="uk-UA" sz="2000" b="1" dirty="0"/>
          </a:p>
        </p:txBody>
      </p:sp>
      <p:cxnSp>
        <p:nvCxnSpPr>
          <p:cNvPr id="15" name="Скругленная соединительная линия 14"/>
          <p:cNvCxnSpPr/>
          <p:nvPr/>
        </p:nvCxnSpPr>
        <p:spPr>
          <a:xfrm flipV="1">
            <a:off x="9646599" y="822037"/>
            <a:ext cx="526472" cy="32327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нутый угол 16"/>
          <p:cNvSpPr/>
          <p:nvPr/>
        </p:nvSpPr>
        <p:spPr>
          <a:xfrm>
            <a:off x="10173071" y="341744"/>
            <a:ext cx="1861912" cy="1810329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/>
              <a:t>Stickability</a:t>
            </a:r>
            <a:endParaRPr lang="uk-UA" sz="2000" b="1" dirty="0"/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10819616" y="2152073"/>
            <a:ext cx="672686" cy="1002141"/>
          </a:xfrm>
          <a:prstGeom prst="curvedLef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9646599" y="3052618"/>
            <a:ext cx="2166710" cy="1353127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Assessment for learning</a:t>
            </a:r>
            <a:endParaRPr lang="uk-UA" sz="2000" b="1" dirty="0"/>
          </a:p>
        </p:txBody>
      </p:sp>
      <p:cxnSp>
        <p:nvCxnSpPr>
          <p:cNvPr id="24" name="Скругленная соединительная линия 23"/>
          <p:cNvCxnSpPr/>
          <p:nvPr/>
        </p:nvCxnSpPr>
        <p:spPr>
          <a:xfrm rot="10800000">
            <a:off x="8996219" y="3482110"/>
            <a:ext cx="650381" cy="480293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932798" y="3154214"/>
            <a:ext cx="3094183" cy="102523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Key Words</a:t>
            </a:r>
            <a:endParaRPr lang="uk-UA" sz="2000" b="1" dirty="0"/>
          </a:p>
        </p:txBody>
      </p:sp>
      <p:cxnSp>
        <p:nvCxnSpPr>
          <p:cNvPr id="28" name="Скругленная соединительная линия 27"/>
          <p:cNvCxnSpPr/>
          <p:nvPr/>
        </p:nvCxnSpPr>
        <p:spPr>
          <a:xfrm rot="10800000" flipV="1">
            <a:off x="4889089" y="3814618"/>
            <a:ext cx="976002" cy="14778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подготовка 28"/>
          <p:cNvSpPr/>
          <p:nvPr/>
        </p:nvSpPr>
        <p:spPr>
          <a:xfrm>
            <a:off x="1496291" y="2937162"/>
            <a:ext cx="3392796" cy="1754911"/>
          </a:xfrm>
          <a:prstGeom prst="flowChartPrepar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Differentiation</a:t>
            </a:r>
          </a:p>
          <a:p>
            <a:pPr algn="ctr"/>
            <a:r>
              <a:rPr lang="en-US" b="1" dirty="0" smtClean="0"/>
              <a:t>Level1…</a:t>
            </a:r>
          </a:p>
          <a:p>
            <a:pPr algn="ctr"/>
            <a:r>
              <a:rPr lang="en-US" b="1" dirty="0" smtClean="0"/>
              <a:t>Level 2…</a:t>
            </a:r>
          </a:p>
          <a:p>
            <a:pPr algn="ctr"/>
            <a:r>
              <a:rPr lang="en-US" b="1" dirty="0" smtClean="0"/>
              <a:t>Level …</a:t>
            </a:r>
            <a:endParaRPr lang="uk-UA" b="1" dirty="0"/>
          </a:p>
        </p:txBody>
      </p:sp>
      <p:sp>
        <p:nvSpPr>
          <p:cNvPr id="30" name="Выгнутая влево стрелка 29"/>
          <p:cNvSpPr/>
          <p:nvPr/>
        </p:nvSpPr>
        <p:spPr>
          <a:xfrm>
            <a:off x="1163390" y="4692073"/>
            <a:ext cx="1045670" cy="669644"/>
          </a:xfrm>
          <a:prstGeom prst="curv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848842" y="4973790"/>
            <a:ext cx="2706254" cy="119149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Объект 32"/>
          <p:cNvSpPr>
            <a:spLocks noGrp="1"/>
          </p:cNvSpPr>
          <p:nvPr>
            <p:ph idx="1"/>
          </p:nvPr>
        </p:nvSpPr>
        <p:spPr>
          <a:xfrm>
            <a:off x="5144655" y="5019959"/>
            <a:ext cx="3066472" cy="120015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smtClean="0"/>
              <a:t>Learning episodes</a:t>
            </a:r>
            <a:endParaRPr lang="uk-UA" b="1" dirty="0"/>
          </a:p>
        </p:txBody>
      </p:sp>
      <p:sp>
        <p:nvSpPr>
          <p:cNvPr id="34" name="Овал 33"/>
          <p:cNvSpPr/>
          <p:nvPr/>
        </p:nvSpPr>
        <p:spPr>
          <a:xfrm>
            <a:off x="8867258" y="5061523"/>
            <a:ext cx="2706254" cy="1191491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8" name="Стрелка вправо с вырезом 37"/>
          <p:cNvSpPr/>
          <p:nvPr/>
        </p:nvSpPr>
        <p:spPr>
          <a:xfrm>
            <a:off x="4446961" y="5534746"/>
            <a:ext cx="737340" cy="282002"/>
          </a:xfrm>
          <a:prstGeom prst="notched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Стрелка вправо с вырезом 39"/>
          <p:cNvSpPr/>
          <p:nvPr/>
        </p:nvSpPr>
        <p:spPr>
          <a:xfrm>
            <a:off x="4446961" y="5532581"/>
            <a:ext cx="737340" cy="282002"/>
          </a:xfrm>
          <a:prstGeom prst="notch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трелка вправо с вырезом 40"/>
          <p:cNvSpPr/>
          <p:nvPr/>
        </p:nvSpPr>
        <p:spPr>
          <a:xfrm>
            <a:off x="8129918" y="5532581"/>
            <a:ext cx="737340" cy="282002"/>
          </a:xfrm>
          <a:prstGeom prst="notched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0852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венадцатиугольник 3"/>
          <p:cNvSpPr/>
          <p:nvPr/>
        </p:nvSpPr>
        <p:spPr>
          <a:xfrm>
            <a:off x="417444" y="480291"/>
            <a:ext cx="3323284" cy="2299855"/>
          </a:xfrm>
          <a:prstGeom prst="dodecag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ТЕМА</a:t>
            </a:r>
          </a:p>
          <a:p>
            <a:pPr algn="ctr"/>
            <a:r>
              <a:rPr lang="uk-UA" sz="28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(</a:t>
            </a:r>
            <a:r>
              <a:rPr lang="uk-UA" sz="20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уроку, тижня, циклу уроків</a:t>
            </a:r>
            <a:r>
              <a:rPr lang="uk-UA" sz="28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)</a:t>
            </a:r>
            <a:endParaRPr lang="uk-UA" sz="28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cxnSp>
        <p:nvCxnSpPr>
          <p:cNvPr id="6" name="Соединительная линия уступом 5"/>
          <p:cNvCxnSpPr/>
          <p:nvPr/>
        </p:nvCxnSpPr>
        <p:spPr>
          <a:xfrm>
            <a:off x="3740727" y="1422400"/>
            <a:ext cx="1173018" cy="729674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Волна 6"/>
          <p:cNvSpPr/>
          <p:nvPr/>
        </p:nvSpPr>
        <p:spPr>
          <a:xfrm>
            <a:off x="4461161" y="1246908"/>
            <a:ext cx="2479179" cy="1821875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ЦІЛІ</a:t>
            </a:r>
          </a:p>
          <a:p>
            <a:pPr algn="ctr"/>
            <a:r>
              <a:rPr lang="uk-UA" sz="2400" b="1" dirty="0" smtClean="0"/>
              <a:t>(</a:t>
            </a:r>
            <a:r>
              <a:rPr lang="uk-UA" sz="2000" b="1" dirty="0" smtClean="0"/>
              <a:t>чіткі, короткі</a:t>
            </a:r>
            <a:r>
              <a:rPr lang="uk-UA" sz="2400" b="1" dirty="0" smtClean="0"/>
              <a:t>)</a:t>
            </a:r>
            <a:endParaRPr lang="uk-UA" sz="2400" b="1" dirty="0"/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 rot="5400000" flipH="1" flipV="1">
            <a:off x="6936509" y="1704107"/>
            <a:ext cx="757382" cy="628073"/>
          </a:xfrm>
          <a:prstGeom prst="bentConnector3">
            <a:avLst>
              <a:gd name="adj1" fmla="val 3780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8-конечная звезда 11"/>
          <p:cNvSpPr/>
          <p:nvPr/>
        </p:nvSpPr>
        <p:spPr>
          <a:xfrm>
            <a:off x="7457578" y="484907"/>
            <a:ext cx="2549236" cy="1967346"/>
          </a:xfrm>
          <a:prstGeom prst="star8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МОТИВАЦІЯ</a:t>
            </a:r>
          </a:p>
          <a:p>
            <a:pPr algn="ctr"/>
            <a:r>
              <a:rPr lang="uk-UA" sz="2000" b="1" dirty="0" smtClean="0"/>
              <a:t>(те, що приверне увагу)</a:t>
            </a:r>
            <a:endParaRPr lang="uk-UA" sz="2000" b="1" dirty="0"/>
          </a:p>
        </p:txBody>
      </p:sp>
      <p:cxnSp>
        <p:nvCxnSpPr>
          <p:cNvPr id="15" name="Скругленная соединительная линия 14"/>
          <p:cNvCxnSpPr/>
          <p:nvPr/>
        </p:nvCxnSpPr>
        <p:spPr>
          <a:xfrm flipV="1">
            <a:off x="9646599" y="822037"/>
            <a:ext cx="526472" cy="323272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нутый угол 16"/>
          <p:cNvSpPr/>
          <p:nvPr/>
        </p:nvSpPr>
        <p:spPr>
          <a:xfrm>
            <a:off x="10173071" y="341744"/>
            <a:ext cx="1861912" cy="1810329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«СТІКЕРИ»</a:t>
            </a:r>
          </a:p>
          <a:p>
            <a:pPr algn="ctr"/>
            <a:r>
              <a:rPr lang="uk-UA" sz="2000" b="1" dirty="0" smtClean="0"/>
              <a:t>(‘’’’’’що </a:t>
            </a:r>
            <a:r>
              <a:rPr lang="uk-UA" sz="2000" b="1" dirty="0" smtClean="0"/>
              <a:t>має </a:t>
            </a:r>
            <a:r>
              <a:rPr lang="uk-UA" sz="2000" b="1" dirty="0" err="1" smtClean="0"/>
              <a:t>зилишитися</a:t>
            </a:r>
            <a:r>
              <a:rPr lang="uk-UA" sz="2000" b="1" dirty="0" smtClean="0"/>
              <a:t> в учнів в голові)</a:t>
            </a:r>
            <a:endParaRPr lang="uk-UA" sz="2000" b="1" dirty="0"/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10845059" y="2152073"/>
            <a:ext cx="672686" cy="1002141"/>
          </a:xfrm>
          <a:prstGeom prst="curved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9646598" y="3052618"/>
            <a:ext cx="2388385" cy="163945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ОЦІНЮВАННЯ</a:t>
            </a:r>
          </a:p>
          <a:p>
            <a:pPr algn="ctr"/>
            <a:r>
              <a:rPr lang="uk-UA" sz="2000" b="1" dirty="0" smtClean="0"/>
              <a:t>(формувальне або підсумкове)</a:t>
            </a:r>
            <a:endParaRPr lang="uk-UA" sz="2000" b="1" dirty="0"/>
          </a:p>
        </p:txBody>
      </p:sp>
      <p:cxnSp>
        <p:nvCxnSpPr>
          <p:cNvPr id="24" name="Скругленная соединительная линия 23"/>
          <p:cNvCxnSpPr/>
          <p:nvPr/>
        </p:nvCxnSpPr>
        <p:spPr>
          <a:xfrm rot="10800000">
            <a:off x="8996219" y="3482110"/>
            <a:ext cx="650381" cy="480293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794685" y="3149471"/>
            <a:ext cx="3196562" cy="12090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КЛЮЧОВІ СЛОВА</a:t>
            </a:r>
          </a:p>
          <a:p>
            <a:pPr algn="ctr"/>
            <a:r>
              <a:rPr lang="uk-UA" sz="2000" b="1" dirty="0" smtClean="0"/>
              <a:t>(читати, писати, розуміти)</a:t>
            </a:r>
            <a:endParaRPr lang="uk-UA" sz="2000" b="1" dirty="0"/>
          </a:p>
        </p:txBody>
      </p:sp>
      <p:cxnSp>
        <p:nvCxnSpPr>
          <p:cNvPr id="28" name="Скругленная соединительная линия 27"/>
          <p:cNvCxnSpPr/>
          <p:nvPr/>
        </p:nvCxnSpPr>
        <p:spPr>
          <a:xfrm rot="10800000" flipV="1">
            <a:off x="4889089" y="3814618"/>
            <a:ext cx="976002" cy="147786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подготовка 28"/>
          <p:cNvSpPr/>
          <p:nvPr/>
        </p:nvSpPr>
        <p:spPr>
          <a:xfrm>
            <a:off x="1163390" y="2937162"/>
            <a:ext cx="3725697" cy="1754911"/>
          </a:xfrm>
          <a:prstGeom prst="flowChartPreparati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ДИФЕРЕНЦІАЦІЯ</a:t>
            </a:r>
            <a:endParaRPr lang="uk-UA" b="1" dirty="0"/>
          </a:p>
          <a:p>
            <a:pPr algn="ctr"/>
            <a:r>
              <a:rPr lang="uk-UA" b="1" dirty="0" smtClean="0"/>
              <a:t>(тим, кому важко і тим, кому мало)</a:t>
            </a:r>
            <a:endParaRPr lang="uk-UA" b="1" dirty="0"/>
          </a:p>
        </p:txBody>
      </p:sp>
      <p:sp>
        <p:nvSpPr>
          <p:cNvPr id="30" name="Выгнутая влево стрелка 29"/>
          <p:cNvSpPr/>
          <p:nvPr/>
        </p:nvSpPr>
        <p:spPr>
          <a:xfrm>
            <a:off x="933284" y="4700155"/>
            <a:ext cx="1173812" cy="832426"/>
          </a:xfrm>
          <a:prstGeom prst="curv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1673111" y="5255493"/>
            <a:ext cx="2706254" cy="119149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???</a:t>
            </a:r>
            <a:endParaRPr lang="uk-UA" sz="2000" b="1" dirty="0"/>
          </a:p>
        </p:txBody>
      </p:sp>
      <p:sp>
        <p:nvSpPr>
          <p:cNvPr id="33" name="Объект 32"/>
          <p:cNvSpPr>
            <a:spLocks noGrp="1"/>
          </p:cNvSpPr>
          <p:nvPr>
            <p:ph idx="1"/>
          </p:nvPr>
        </p:nvSpPr>
        <p:spPr>
          <a:xfrm>
            <a:off x="5184300" y="5023682"/>
            <a:ext cx="3363351" cy="123222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ЕПІЗОДИ УРОКУ</a:t>
            </a:r>
            <a:endParaRPr lang="uk-UA" b="1" dirty="0"/>
          </a:p>
        </p:txBody>
      </p:sp>
      <p:sp>
        <p:nvSpPr>
          <p:cNvPr id="34" name="Овал 33"/>
          <p:cNvSpPr/>
          <p:nvPr/>
        </p:nvSpPr>
        <p:spPr>
          <a:xfrm>
            <a:off x="9243278" y="5182405"/>
            <a:ext cx="2706254" cy="1191491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/>
              <a:t>???</a:t>
            </a:r>
            <a:endParaRPr lang="uk-UA" sz="2000" b="1" dirty="0"/>
          </a:p>
        </p:txBody>
      </p:sp>
      <p:sp>
        <p:nvSpPr>
          <p:cNvPr id="40" name="Стрелка вправо с вырезом 39"/>
          <p:cNvSpPr/>
          <p:nvPr/>
        </p:nvSpPr>
        <p:spPr>
          <a:xfrm>
            <a:off x="4321626" y="5577611"/>
            <a:ext cx="920414" cy="401080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Стрелка вправо с вырезом 40"/>
          <p:cNvSpPr/>
          <p:nvPr/>
        </p:nvSpPr>
        <p:spPr>
          <a:xfrm>
            <a:off x="8250773" y="5577612"/>
            <a:ext cx="1010821" cy="401080"/>
          </a:xfrm>
          <a:prstGeom prst="notched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388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6000" b="1" dirty="0" smtClean="0"/>
              <a:t>ТЕМА</a:t>
            </a:r>
            <a:r>
              <a:rPr lang="uk-UA" dirty="0" smtClean="0"/>
              <a:t> </a:t>
            </a:r>
            <a:r>
              <a:rPr lang="uk-UA" sz="3600" dirty="0" smtClean="0"/>
              <a:t>(загальна картина уроку)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093976"/>
            <a:ext cx="6457788" cy="4066679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r>
              <a:rPr lang="uk-UA" sz="2400" dirty="0" smtClean="0"/>
              <a:t>Як тема уроку вписується в цикл уроків, навчальну програму, тижневий план, тощо?</a:t>
            </a:r>
          </a:p>
          <a:p>
            <a:r>
              <a:rPr lang="uk-UA" sz="2400" dirty="0" smtClean="0"/>
              <a:t>Із якими знаннями, вміннями приходять учні на урок?</a:t>
            </a:r>
          </a:p>
          <a:p>
            <a:r>
              <a:rPr lang="uk-UA" sz="2400" dirty="0" smtClean="0"/>
              <a:t>Що вчили на попередньому </a:t>
            </a:r>
            <a:r>
              <a:rPr lang="uk-UA" sz="2400" dirty="0" err="1" smtClean="0"/>
              <a:t>уроці</a:t>
            </a:r>
            <a:r>
              <a:rPr lang="uk-UA" sz="2400" dirty="0" smtClean="0"/>
              <a:t>?</a:t>
            </a:r>
          </a:p>
          <a:p>
            <a:r>
              <a:rPr lang="uk-UA" sz="2400" dirty="0" smtClean="0"/>
              <a:t>Які компетентності зможете навчити на цьому </a:t>
            </a:r>
            <a:r>
              <a:rPr lang="uk-UA" sz="2400" dirty="0" err="1" smtClean="0"/>
              <a:t>уроці</a:t>
            </a:r>
            <a:r>
              <a:rPr lang="uk-UA" sz="2400" dirty="0" smtClean="0"/>
              <a:t>?</a:t>
            </a:r>
          </a:p>
          <a:p>
            <a:r>
              <a:rPr lang="uk-UA" sz="2400" b="1" dirty="0" smtClean="0"/>
              <a:t>Опишіть свій урок за 30 секунд! 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564" y="3339305"/>
            <a:ext cx="4424217" cy="294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07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ЦІЛІ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2161308"/>
            <a:ext cx="5912843" cy="4010891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Які ваші цілі на поточному </a:t>
            </a:r>
            <a:r>
              <a:rPr lang="uk-UA" sz="2400" dirty="0" err="1" smtClean="0"/>
              <a:t>уроці</a:t>
            </a:r>
            <a:r>
              <a:rPr lang="uk-UA" sz="2400" dirty="0" smtClean="0"/>
              <a:t>?</a:t>
            </a:r>
          </a:p>
          <a:p>
            <a:r>
              <a:rPr lang="uk-UA" sz="2400" dirty="0" smtClean="0"/>
              <a:t>Подумайте про те, чого ви хочете навчити учнів на даному </a:t>
            </a:r>
            <a:r>
              <a:rPr lang="uk-UA" sz="2400" dirty="0" err="1" smtClean="0"/>
              <a:t>уроці</a:t>
            </a:r>
            <a:r>
              <a:rPr lang="uk-UA" sz="2400" dirty="0" smtClean="0"/>
              <a:t>.</a:t>
            </a:r>
          </a:p>
          <a:p>
            <a:r>
              <a:rPr lang="uk-UA" sz="2400" dirty="0" smtClean="0"/>
              <a:t>Навіщо це дитині?</a:t>
            </a:r>
          </a:p>
          <a:p>
            <a:r>
              <a:rPr lang="uk-UA" sz="2400" b="1" dirty="0" smtClean="0"/>
              <a:t>Опишіть цілі своїми словами коротко і чітко!</a:t>
            </a:r>
            <a:endParaRPr lang="uk-UA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164" y="1099128"/>
            <a:ext cx="4733636" cy="473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9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МОТИВАЦІЯ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967345"/>
            <a:ext cx="6005207" cy="4204855"/>
          </a:xfrm>
        </p:spPr>
        <p:txBody>
          <a:bodyPr>
            <a:normAutofit/>
          </a:bodyPr>
          <a:lstStyle/>
          <a:p>
            <a:r>
              <a:rPr lang="uk-UA" sz="2400" dirty="0" smtClean="0"/>
              <a:t>Як привернути увагу школяра?</a:t>
            </a:r>
          </a:p>
          <a:p>
            <a:r>
              <a:rPr lang="uk-UA" sz="2400" dirty="0" smtClean="0"/>
              <a:t>Що зробить для них даний урок цікавим?</a:t>
            </a:r>
          </a:p>
          <a:p>
            <a:r>
              <a:rPr lang="uk-UA" sz="2400" dirty="0" smtClean="0"/>
              <a:t>Таким </a:t>
            </a:r>
            <a:r>
              <a:rPr lang="uk-UA" sz="2400" b="1" dirty="0" smtClean="0"/>
              <a:t>«гачком» </a:t>
            </a:r>
            <a:r>
              <a:rPr lang="uk-UA" sz="2400" dirty="0" smtClean="0"/>
              <a:t>для учнів може стати якийсь цікавий реквізит, </a:t>
            </a:r>
            <a:r>
              <a:rPr lang="uk-UA" sz="2400" dirty="0" err="1" smtClean="0"/>
              <a:t>постер</a:t>
            </a:r>
            <a:r>
              <a:rPr lang="uk-UA" sz="2400" dirty="0" smtClean="0"/>
              <a:t>, відео, музика, або навіть несподівана історія, розказана вчителем!</a:t>
            </a:r>
          </a:p>
          <a:p>
            <a:r>
              <a:rPr lang="uk-UA" sz="2400" b="1" dirty="0" smtClean="0"/>
              <a:t>«Живі» </a:t>
            </a:r>
            <a:r>
              <a:rPr lang="uk-UA" sz="2400" dirty="0" smtClean="0"/>
              <a:t>історії викликають найбільший інтерес до предмету!</a:t>
            </a:r>
            <a:endParaRPr lang="uk-UA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128" y="1446322"/>
            <a:ext cx="3694545" cy="369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98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«СТІКЕРИ»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874982"/>
            <a:ext cx="5848188" cy="4297218"/>
          </a:xfrm>
        </p:spPr>
        <p:txBody>
          <a:bodyPr>
            <a:noAutofit/>
          </a:bodyPr>
          <a:lstStyle/>
          <a:p>
            <a:r>
              <a:rPr lang="uk-UA" sz="2800" dirty="0" smtClean="0"/>
              <a:t>Що </a:t>
            </a:r>
            <a:r>
              <a:rPr lang="uk-UA" sz="2800" b="1" dirty="0" smtClean="0"/>
              <a:t>«приклеїться» </a:t>
            </a:r>
            <a:r>
              <a:rPr lang="uk-UA" sz="2800" dirty="0" smtClean="0"/>
              <a:t>до школярів з матеріалу на </a:t>
            </a:r>
            <a:r>
              <a:rPr lang="uk-UA" sz="2800" dirty="0" err="1" smtClean="0"/>
              <a:t>уроці</a:t>
            </a:r>
            <a:r>
              <a:rPr lang="uk-UA" sz="2800" dirty="0" smtClean="0"/>
              <a:t>?</a:t>
            </a:r>
          </a:p>
          <a:p>
            <a:r>
              <a:rPr lang="uk-UA" sz="2800" dirty="0" smtClean="0"/>
              <a:t>Як зробити, щоб контент уроку </a:t>
            </a:r>
            <a:r>
              <a:rPr lang="uk-UA" sz="2800" b="1" dirty="0" smtClean="0"/>
              <a:t>«прилипав»?</a:t>
            </a:r>
          </a:p>
          <a:p>
            <a:r>
              <a:rPr lang="uk-UA" sz="2800" dirty="0" smtClean="0"/>
              <a:t>Як резюмувати в кінці уроку?</a:t>
            </a:r>
          </a:p>
          <a:p>
            <a:r>
              <a:rPr lang="uk-UA" sz="2800" dirty="0" smtClean="0"/>
              <a:t>Враховуємо вправи для повторення під час уроку; можна запитати, чого вони дізналися на минулому </a:t>
            </a:r>
            <a:r>
              <a:rPr lang="uk-UA" sz="2800" dirty="0" err="1" smtClean="0"/>
              <a:t>уроці</a:t>
            </a:r>
            <a:r>
              <a:rPr lang="uk-UA" sz="2800" dirty="0" smtClean="0"/>
              <a:t>, що </a:t>
            </a:r>
            <a:r>
              <a:rPr lang="uk-UA" sz="2800" dirty="0" err="1" smtClean="0"/>
              <a:t>запам</a:t>
            </a:r>
            <a:r>
              <a:rPr lang="en-US" sz="2800" dirty="0" smtClean="0"/>
              <a:t>’</a:t>
            </a:r>
            <a:r>
              <a:rPr lang="uk-UA" sz="2800" dirty="0" err="1" smtClean="0"/>
              <a:t>яталося</a:t>
            </a:r>
            <a:r>
              <a:rPr lang="uk-UA" sz="2800" dirty="0" smtClean="0"/>
              <a:t> найбільше?!</a:t>
            </a:r>
            <a:endParaRPr lang="uk-UA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98" y="2093976"/>
            <a:ext cx="4752975" cy="410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31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ОЦІНЮВАННЯ</a:t>
            </a: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6218" y="1669104"/>
            <a:ext cx="4939884" cy="4078224"/>
          </a:xfrm>
        </p:spPr>
        <p:txBody>
          <a:bodyPr/>
          <a:lstStyle/>
          <a:p>
            <a:r>
              <a:rPr lang="uk-UA" sz="2800" dirty="0" smtClean="0"/>
              <a:t>Яке має бути оцінювання: </a:t>
            </a:r>
            <a:r>
              <a:rPr lang="uk-UA" sz="2800" b="1" dirty="0" smtClean="0"/>
              <a:t>формувальне</a:t>
            </a:r>
            <a:r>
              <a:rPr lang="uk-UA" sz="2800" dirty="0" smtClean="0"/>
              <a:t> чи </a:t>
            </a:r>
            <a:r>
              <a:rPr lang="uk-UA" sz="2800" b="1" dirty="0" smtClean="0"/>
              <a:t>підсумкове</a:t>
            </a:r>
            <a:r>
              <a:rPr lang="uk-UA" sz="2800" dirty="0" smtClean="0"/>
              <a:t>?</a:t>
            </a:r>
          </a:p>
          <a:p>
            <a:r>
              <a:rPr lang="uk-UA" sz="2800" dirty="0" smtClean="0"/>
              <a:t>У якій формі має бути оцінювання? (усне, письмове, онлайн, ігрове)</a:t>
            </a: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1967921"/>
            <a:ext cx="3860801" cy="26188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27" y="4029075"/>
            <a:ext cx="3223491" cy="280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432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230</TotalTime>
  <Words>550</Words>
  <Application>Microsoft Office PowerPoint</Application>
  <PresentationFormat>Широкоэкранный</PresentationFormat>
  <Paragraphs>83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Cambria</vt:lpstr>
      <vt:lpstr>Rockwell</vt:lpstr>
      <vt:lpstr>Rockwell Condensed</vt:lpstr>
      <vt:lpstr>Wingdings</vt:lpstr>
      <vt:lpstr>Дерево</vt:lpstr>
      <vt:lpstr>The 5minute lesson plan</vt:lpstr>
      <vt:lpstr>Презентация PowerPoint</vt:lpstr>
      <vt:lpstr>Презентация PowerPoint</vt:lpstr>
      <vt:lpstr>Презентация PowerPoint</vt:lpstr>
      <vt:lpstr>ТЕМА (загальна картина уроку)</vt:lpstr>
      <vt:lpstr>ЦІЛІ</vt:lpstr>
      <vt:lpstr>МОТИВАЦІЯ</vt:lpstr>
      <vt:lpstr>«СТІКЕРИ»</vt:lpstr>
      <vt:lpstr>ОЦІНЮВАННЯ</vt:lpstr>
      <vt:lpstr>КЛЮЧОВІ СЛОВА</vt:lpstr>
      <vt:lpstr>ДИФЕРЕНЦІАЦІЯ</vt:lpstr>
      <vt:lpstr>ЕПІЗОДИ УРОКУ</vt:lpstr>
      <vt:lpstr>Приклад уроку з іноземної мови (англійська мова, 6 клас)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5minute lesson plan</dc:title>
  <dc:creator>Солодкі</dc:creator>
  <cp:lastModifiedBy>Солодкі</cp:lastModifiedBy>
  <cp:revision>19</cp:revision>
  <dcterms:created xsi:type="dcterms:W3CDTF">2021-05-14T06:11:48Z</dcterms:created>
  <dcterms:modified xsi:type="dcterms:W3CDTF">2021-12-28T18:41:13Z</dcterms:modified>
</cp:coreProperties>
</file>