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34184-84EC-40A8-BD4B-95781A711E4E}" type="datetimeFigureOut">
              <a:rPr lang="uk-UA" smtClean="0"/>
              <a:t>20.09.2021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A5C0F-6659-4E59-A6CB-658E9A4A4FE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02953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34184-84EC-40A8-BD4B-95781A711E4E}" type="datetimeFigureOut">
              <a:rPr lang="uk-UA" smtClean="0"/>
              <a:t>20.09.2021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A5C0F-6659-4E59-A6CB-658E9A4A4FE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83545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34184-84EC-40A8-BD4B-95781A711E4E}" type="datetimeFigureOut">
              <a:rPr lang="uk-UA" smtClean="0"/>
              <a:t>20.09.2021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A5C0F-6659-4E59-A6CB-658E9A4A4FE3}" type="slidenum">
              <a:rPr lang="uk-UA" smtClean="0"/>
              <a:t>‹#›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009421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34184-84EC-40A8-BD4B-95781A711E4E}" type="datetimeFigureOut">
              <a:rPr lang="uk-UA" smtClean="0"/>
              <a:t>20.09.2021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A5C0F-6659-4E59-A6CB-658E9A4A4FE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614971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34184-84EC-40A8-BD4B-95781A711E4E}" type="datetimeFigureOut">
              <a:rPr lang="uk-UA" smtClean="0"/>
              <a:t>20.09.2021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A5C0F-6659-4E59-A6CB-658E9A4A4FE3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700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34184-84EC-40A8-BD4B-95781A711E4E}" type="datetimeFigureOut">
              <a:rPr lang="uk-UA" smtClean="0"/>
              <a:t>20.09.2021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A5C0F-6659-4E59-A6CB-658E9A4A4FE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657724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34184-84EC-40A8-BD4B-95781A711E4E}" type="datetimeFigureOut">
              <a:rPr lang="uk-UA" smtClean="0"/>
              <a:t>20.09.2021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A5C0F-6659-4E59-A6CB-658E9A4A4FE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772934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34184-84EC-40A8-BD4B-95781A711E4E}" type="datetimeFigureOut">
              <a:rPr lang="uk-UA" smtClean="0"/>
              <a:t>20.09.2021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A5C0F-6659-4E59-A6CB-658E9A4A4FE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64777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34184-84EC-40A8-BD4B-95781A711E4E}" type="datetimeFigureOut">
              <a:rPr lang="uk-UA" smtClean="0"/>
              <a:t>20.09.2021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A5C0F-6659-4E59-A6CB-658E9A4A4FE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62726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34184-84EC-40A8-BD4B-95781A711E4E}" type="datetimeFigureOut">
              <a:rPr lang="uk-UA" smtClean="0"/>
              <a:t>20.09.2021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A5C0F-6659-4E59-A6CB-658E9A4A4FE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45476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34184-84EC-40A8-BD4B-95781A711E4E}" type="datetimeFigureOut">
              <a:rPr lang="uk-UA" smtClean="0"/>
              <a:t>20.09.2021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A5C0F-6659-4E59-A6CB-658E9A4A4FE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133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34184-84EC-40A8-BD4B-95781A711E4E}" type="datetimeFigureOut">
              <a:rPr lang="uk-UA" smtClean="0"/>
              <a:t>20.09.2021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A5C0F-6659-4E59-A6CB-658E9A4A4FE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66622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34184-84EC-40A8-BD4B-95781A711E4E}" type="datetimeFigureOut">
              <a:rPr lang="uk-UA" smtClean="0"/>
              <a:t>20.09.2021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A5C0F-6659-4E59-A6CB-658E9A4A4FE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6758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34184-84EC-40A8-BD4B-95781A711E4E}" type="datetimeFigureOut">
              <a:rPr lang="uk-UA" smtClean="0"/>
              <a:t>20.09.2021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A5C0F-6659-4E59-A6CB-658E9A4A4FE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500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34184-84EC-40A8-BD4B-95781A711E4E}" type="datetimeFigureOut">
              <a:rPr lang="uk-UA" smtClean="0"/>
              <a:t>20.09.2021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A5C0F-6659-4E59-A6CB-658E9A4A4FE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8674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34184-84EC-40A8-BD4B-95781A711E4E}" type="datetimeFigureOut">
              <a:rPr lang="uk-UA" smtClean="0"/>
              <a:t>20.09.2021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A5C0F-6659-4E59-A6CB-658E9A4A4FE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71207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34184-84EC-40A8-BD4B-95781A711E4E}" type="datetimeFigureOut">
              <a:rPr lang="uk-UA" smtClean="0"/>
              <a:t>20.09.2021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4DA5C0F-6659-4E59-A6CB-658E9A4A4FE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33135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Ibsn_8A3OxKKuqTlh6JWGhGRMk1qNuETLgKbOlUgmFc/edi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on.gov.ua/storage/app/media/zagalna%20serednya/programy-1-4-klas/2020/11/20/Savchenko.pdf" TargetMode="External"/><Relationship Id="rId2" Type="http://schemas.openxmlformats.org/officeDocument/2006/relationships/hyperlink" Target="https://mon.gov.ua/storage/app/media/zagalna%20serednya/programy-1-4-klas/2019/11/1-2-dodatki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7729" y="3030582"/>
            <a:ext cx="7766936" cy="2448459"/>
          </a:xfrm>
        </p:spPr>
        <p:txBody>
          <a:bodyPr/>
          <a:lstStyle/>
          <a:p>
            <a:pPr algn="ctr"/>
            <a:r>
              <a:rPr lang="uk-UA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Виклики НУШ: особливості планування, вчителювання, оцінювання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Підготувала: консультант ЦПРПП, Оксана Солодка</a:t>
            </a:r>
            <a:endParaRPr lang="uk-UA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458794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docs.google.com/document/d/1Ibsn_8A3OxKKuqTlh6JWGhGRMk1qNuETLgKbOlUgmFc/edit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63822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План:</a:t>
            </a:r>
            <a:endPara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dirty="0" smtClean="0"/>
              <a:t>1. Особливості викладання ІМ в початковій школі в умовах НУШ.</a:t>
            </a:r>
          </a:p>
          <a:p>
            <a:r>
              <a:rPr lang="uk-UA" sz="2800" dirty="0" smtClean="0"/>
              <a:t>2. Виклики формувального оцінювання та шляхи їх подолання.</a:t>
            </a:r>
          </a:p>
          <a:p>
            <a:r>
              <a:rPr lang="uk-UA" sz="2800" dirty="0" smtClean="0"/>
              <a:t>3. Організація роботи із щоденником спостережень.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263472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Особливості (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issues):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1775685"/>
          </a:xfrm>
        </p:spPr>
        <p:txBody>
          <a:bodyPr>
            <a:noAutofit/>
          </a:bodyPr>
          <a:lstStyle/>
          <a:p>
            <a:r>
              <a:rPr lang="uk-UA" sz="2800" dirty="0" smtClean="0"/>
              <a:t>Специфіка уроку в тому, що метою його є </a:t>
            </a:r>
            <a:r>
              <a:rPr lang="uk-UA" sz="2800" b="1" i="1" u="sng" dirty="0" smtClean="0"/>
              <a:t>формування комунікативної компетенції у здобувачів освіти</a:t>
            </a:r>
            <a:r>
              <a:rPr lang="uk-UA" sz="2800" dirty="0" smtClean="0"/>
              <a:t>;</a:t>
            </a:r>
          </a:p>
          <a:p>
            <a:r>
              <a:rPr lang="uk-UA" sz="2800" dirty="0" smtClean="0"/>
              <a:t>Психологічні аспекти молодшого шкільного віку (</a:t>
            </a:r>
            <a:r>
              <a:rPr lang="en-US" sz="2800" dirty="0" smtClean="0"/>
              <a:t>pick up the language)</a:t>
            </a:r>
            <a:r>
              <a:rPr lang="uk-UA" sz="2800" dirty="0" smtClean="0"/>
              <a:t>;</a:t>
            </a:r>
          </a:p>
          <a:p>
            <a:r>
              <a:rPr lang="uk-UA" sz="2800" dirty="0" smtClean="0"/>
              <a:t>Ігрова діяльність як провідна у системі побудови уроків.</a:t>
            </a:r>
          </a:p>
          <a:p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955745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кінець початкової школи (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Learning Outcomes)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854925"/>
            <a:ext cx="8196700" cy="4807131"/>
          </a:xfrm>
        </p:spPr>
        <p:txBody>
          <a:bodyPr>
            <a:normAutofit fontScale="92500" lnSpcReduction="10000"/>
          </a:bodyPr>
          <a:lstStyle/>
          <a:p>
            <a:r>
              <a:rPr lang="uk-UA" dirty="0"/>
              <a:t>р</a:t>
            </a:r>
            <a:r>
              <a:rPr lang="uk-UA" dirty="0" smtClean="0"/>
              <a:t>озуміють на слух мову вчителя та однолітків;</a:t>
            </a:r>
          </a:p>
          <a:p>
            <a:r>
              <a:rPr lang="uk-UA" dirty="0"/>
              <a:t>б</a:t>
            </a:r>
            <a:r>
              <a:rPr lang="uk-UA" dirty="0" smtClean="0"/>
              <a:t>еруть участь у діалогічному спілкуванні;</a:t>
            </a:r>
          </a:p>
          <a:p>
            <a:r>
              <a:rPr lang="uk-UA" dirty="0"/>
              <a:t>к</a:t>
            </a:r>
            <a:r>
              <a:rPr lang="uk-UA" dirty="0" smtClean="0"/>
              <a:t>оротко висловлюються на задані теми, відтворюють </a:t>
            </a:r>
            <a:r>
              <a:rPr lang="uk-UA" dirty="0" err="1" smtClean="0"/>
              <a:t>напам</a:t>
            </a:r>
            <a:r>
              <a:rPr lang="en-US" dirty="0" smtClean="0"/>
              <a:t>’</a:t>
            </a:r>
            <a:r>
              <a:rPr lang="uk-UA" dirty="0" smtClean="0"/>
              <a:t>ять римовані твори дитячого фольклору;</a:t>
            </a:r>
          </a:p>
          <a:p>
            <a:r>
              <a:rPr lang="uk-UA" dirty="0"/>
              <a:t>в</a:t>
            </a:r>
            <a:r>
              <a:rPr lang="uk-UA" dirty="0" smtClean="0"/>
              <a:t>олодіють технікою читання вголос, читання про себе, ознайомлювального читання;</a:t>
            </a:r>
          </a:p>
          <a:p>
            <a:r>
              <a:rPr lang="uk-UA" dirty="0"/>
              <a:t>п</a:t>
            </a:r>
            <a:r>
              <a:rPr lang="uk-UA" dirty="0" smtClean="0"/>
              <a:t>ишуть короткі привітання та особисті листи з опорою на зразок; заповнюють анкету;</a:t>
            </a:r>
          </a:p>
          <a:p>
            <a:r>
              <a:rPr lang="uk-UA" dirty="0" smtClean="0"/>
              <a:t>Правильно вимовляють та розрізняють іншомовні звуки, слова, словосполучення;</a:t>
            </a:r>
          </a:p>
          <a:p>
            <a:r>
              <a:rPr lang="uk-UA" dirty="0" smtClean="0"/>
              <a:t>Володіють найбільш уживаною лексикою в рамках тем, які вивчаються (не менше 600 одиниць)</a:t>
            </a:r>
          </a:p>
          <a:p>
            <a:r>
              <a:rPr lang="uk-UA" dirty="0" smtClean="0"/>
              <a:t>Отримують уявлення про граматичні структури мови, розпізнають їх при мовленні;</a:t>
            </a:r>
          </a:p>
          <a:p>
            <a:r>
              <a:rPr lang="uk-UA" dirty="0" smtClean="0"/>
              <a:t>Освоюють елементарні відомості про країну, мова якої вивчається.</a:t>
            </a:r>
          </a:p>
          <a:p>
            <a:endParaRPr lang="uk-UA" dirty="0" smtClean="0"/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7903" y="106952"/>
            <a:ext cx="3810000" cy="253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668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Типові освітні програми для 1-4 класів</a:t>
            </a:r>
            <a:endPara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2160589"/>
            <a:ext cx="9328815" cy="3378062"/>
          </a:xfrm>
        </p:spPr>
        <p:txBody>
          <a:bodyPr>
            <a:normAutofit fontScale="55000" lnSpcReduction="20000"/>
          </a:bodyPr>
          <a:lstStyle/>
          <a:p>
            <a:r>
              <a:rPr lang="en-US" sz="4600" dirty="0">
                <a:hlinkClick r:id="rId2"/>
              </a:rPr>
              <a:t>https://</a:t>
            </a:r>
            <a:r>
              <a:rPr lang="en-US" sz="4600" dirty="0" smtClean="0">
                <a:hlinkClick r:id="rId2"/>
              </a:rPr>
              <a:t>mon.gov.ua/storage/app/media/zagalna%20serednya/programy-1-4-klas/2019/11/1-2-dodatki.pdf</a:t>
            </a:r>
            <a:endParaRPr lang="uk-UA" sz="4600" dirty="0" smtClean="0"/>
          </a:p>
          <a:p>
            <a:r>
              <a:rPr lang="en-US" sz="4600" dirty="0">
                <a:hlinkClick r:id="rId3"/>
              </a:rPr>
              <a:t>https://</a:t>
            </a:r>
            <a:r>
              <a:rPr lang="en-US" sz="4600" dirty="0" smtClean="0">
                <a:hlinkClick r:id="rId3"/>
              </a:rPr>
              <a:t>mon.gov.ua/storage/app/media/zagalna%20serednya/programy-1-4-klas/2020/11/20/Savchenko.pdf</a:t>
            </a:r>
            <a:endParaRPr lang="uk-UA" sz="4600" dirty="0" smtClean="0"/>
          </a:p>
          <a:p>
            <a:r>
              <a:rPr lang="ru-RU" sz="4800" b="1" dirty="0" err="1"/>
              <a:t>Навчальна</a:t>
            </a:r>
            <a:r>
              <a:rPr lang="ru-RU" sz="4800" b="1" dirty="0"/>
              <a:t> </a:t>
            </a:r>
            <a:r>
              <a:rPr lang="ru-RU" sz="4800" b="1" dirty="0" err="1"/>
              <a:t>програма</a:t>
            </a:r>
            <a:r>
              <a:rPr lang="ru-RU" sz="4800" b="1" dirty="0"/>
              <a:t> є </a:t>
            </a:r>
            <a:r>
              <a:rPr lang="ru-RU" sz="4800" b="1" dirty="0" err="1"/>
              <a:t>рамковою</a:t>
            </a:r>
            <a:r>
              <a:rPr lang="ru-RU" sz="4800" b="1" dirty="0"/>
              <a:t>, а </a:t>
            </a:r>
            <a:r>
              <a:rPr lang="ru-RU" sz="4800" b="1" dirty="0" err="1"/>
              <a:t>відтак</a:t>
            </a:r>
            <a:r>
              <a:rPr lang="ru-RU" sz="4800" b="1" dirty="0"/>
              <a:t> не </a:t>
            </a:r>
            <a:r>
              <a:rPr lang="ru-RU" sz="4800" b="1" dirty="0" err="1"/>
              <a:t>обмежує</a:t>
            </a:r>
            <a:r>
              <a:rPr lang="ru-RU" sz="4800" b="1" dirty="0"/>
              <a:t> </a:t>
            </a:r>
            <a:r>
              <a:rPr lang="ru-RU" sz="4800" b="1" dirty="0" err="1"/>
              <a:t>діяльність</a:t>
            </a:r>
            <a:r>
              <a:rPr lang="ru-RU" sz="4800" b="1" dirty="0"/>
              <a:t> </a:t>
            </a:r>
            <a:r>
              <a:rPr lang="ru-RU" sz="4800" b="1" dirty="0" err="1"/>
              <a:t>учителів</a:t>
            </a:r>
            <a:r>
              <a:rPr lang="ru-RU" sz="4800" b="1" dirty="0"/>
              <a:t> у </a:t>
            </a:r>
            <a:r>
              <a:rPr lang="ru-RU" sz="4800" b="1" dirty="0" err="1"/>
              <a:t>виборі</a:t>
            </a:r>
            <a:r>
              <a:rPr lang="ru-RU" sz="4800" b="1" dirty="0"/>
              <a:t> порядку </a:t>
            </a:r>
            <a:r>
              <a:rPr lang="ru-RU" sz="4800" b="1" dirty="0" err="1"/>
              <a:t>вивчення</a:t>
            </a:r>
            <a:r>
              <a:rPr lang="ru-RU" sz="4800" b="1" dirty="0"/>
              <a:t> та </a:t>
            </a:r>
            <a:r>
              <a:rPr lang="ru-RU" sz="4800" b="1" dirty="0" err="1"/>
              <a:t>змісту</a:t>
            </a:r>
            <a:r>
              <a:rPr lang="ru-RU" sz="4800" b="1" dirty="0"/>
              <a:t> </a:t>
            </a:r>
            <a:r>
              <a:rPr lang="ru-RU" sz="4800" b="1" dirty="0" err="1"/>
              <a:t>кожної</a:t>
            </a:r>
            <a:r>
              <a:rPr lang="ru-RU" sz="4800" b="1" dirty="0"/>
              <a:t> </a:t>
            </a:r>
            <a:r>
              <a:rPr lang="ru-RU" sz="4800" b="1" dirty="0" smtClean="0"/>
              <a:t>теми!</a:t>
            </a:r>
            <a:endParaRPr lang="uk-UA" sz="4600" b="1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71576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Формувальне оцінювання (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formative assessment)</a:t>
            </a:r>
            <a:endPara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29050" y="2002971"/>
            <a:ext cx="4493624" cy="4171406"/>
          </a:xfrm>
        </p:spPr>
        <p:txBody>
          <a:bodyPr/>
          <a:lstStyle/>
          <a:p>
            <a:r>
              <a:rPr lang="uk-UA" sz="2400" dirty="0" smtClean="0"/>
              <a:t>Необхідний;</a:t>
            </a:r>
          </a:p>
          <a:p>
            <a:r>
              <a:rPr lang="uk-UA" sz="2400" dirty="0" smtClean="0"/>
              <a:t>Чіткий, конкретний;</a:t>
            </a:r>
          </a:p>
          <a:p>
            <a:r>
              <a:rPr lang="uk-UA" sz="2400" dirty="0" smtClean="0"/>
              <a:t>Зрозумілий;</a:t>
            </a:r>
          </a:p>
          <a:p>
            <a:r>
              <a:rPr lang="uk-UA" sz="2400" dirty="0" smtClean="0"/>
              <a:t>Вчасний;</a:t>
            </a:r>
          </a:p>
          <a:p>
            <a:r>
              <a:rPr lang="uk-UA" sz="2400" dirty="0" smtClean="0"/>
              <a:t>Увага на сильні сторони, а не на слабкі;</a:t>
            </a:r>
          </a:p>
          <a:p>
            <a:r>
              <a:rPr lang="uk-UA" sz="2400" dirty="0" smtClean="0"/>
              <a:t>Досяжний;</a:t>
            </a:r>
          </a:p>
          <a:p>
            <a:endParaRPr lang="uk-UA" dirty="0"/>
          </a:p>
        </p:txBody>
      </p:sp>
      <p:sp>
        <p:nvSpPr>
          <p:cNvPr id="4" name="Овал 3"/>
          <p:cNvSpPr/>
          <p:nvPr/>
        </p:nvSpPr>
        <p:spPr>
          <a:xfrm>
            <a:off x="844732" y="2211977"/>
            <a:ext cx="3405051" cy="27954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/>
              <a:t>Зворотній зв</a:t>
            </a:r>
            <a:r>
              <a:rPr lang="en-US" sz="2800" b="1" dirty="0" smtClean="0"/>
              <a:t>’</a:t>
            </a:r>
            <a:r>
              <a:rPr lang="uk-UA" sz="2800" b="1" dirty="0" err="1" smtClean="0"/>
              <a:t>язок</a:t>
            </a:r>
            <a:r>
              <a:rPr lang="uk-UA" sz="2800" b="1" dirty="0" smtClean="0"/>
              <a:t> (</a:t>
            </a:r>
            <a:r>
              <a:rPr lang="en-US" sz="2800" b="1" dirty="0" smtClean="0"/>
              <a:t>Feedback)</a:t>
            </a:r>
            <a:endParaRPr lang="uk-UA" sz="2800" b="1" dirty="0"/>
          </a:p>
        </p:txBody>
      </p:sp>
    </p:spTree>
    <p:extLst>
      <p:ext uri="{BB962C8B-B14F-4D97-AF65-F5344CB8AC3E}">
        <p14:creationId xmlns:p14="http://schemas.microsoft.com/office/powerpoint/2010/main" val="3049979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Formative assessment activities:</a:t>
            </a:r>
            <a:endPara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5" y="1384663"/>
            <a:ext cx="5209660" cy="5033554"/>
          </a:xfrm>
        </p:spPr>
        <p:txBody>
          <a:bodyPr>
            <a:normAutofit fontScale="92500" lnSpcReduction="20000"/>
          </a:bodyPr>
          <a:lstStyle/>
          <a:p>
            <a:r>
              <a:rPr lang="en-US" sz="2000" b="1" u="sng" dirty="0" smtClean="0"/>
              <a:t>Review </a:t>
            </a:r>
            <a:r>
              <a:rPr lang="en-US" sz="2000" dirty="0" smtClean="0"/>
              <a:t>– </a:t>
            </a:r>
            <a:r>
              <a:rPr lang="uk-UA" sz="2000" dirty="0" smtClean="0"/>
              <a:t>можна починати урок, наприклад, напишіть речення, які є правдиві про вас і одне неправдиве, використовуючи певні слова; скажіть улюблене слово, колір, тваринку, тощо з теми попереднього уроку і </a:t>
            </a:r>
            <a:r>
              <a:rPr lang="uk-UA" sz="2000" dirty="0" err="1" smtClean="0"/>
              <a:t>т.д</a:t>
            </a:r>
            <a:r>
              <a:rPr lang="uk-UA" sz="2000" dirty="0" smtClean="0"/>
              <a:t>.</a:t>
            </a:r>
          </a:p>
          <a:p>
            <a:r>
              <a:rPr lang="en-US" sz="2000" b="1" u="sng" dirty="0" smtClean="0"/>
              <a:t>Exit Tickets</a:t>
            </a:r>
            <a:r>
              <a:rPr lang="uk-UA" sz="2000" b="1" u="sng" dirty="0" smtClean="0"/>
              <a:t> – </a:t>
            </a:r>
            <a:r>
              <a:rPr lang="uk-UA" sz="2000" dirty="0" smtClean="0"/>
              <a:t>в кінці уроку, наприклад, запишіть три слова, які ви запам'ятали, два слова, в яких ще невпевнені, одне слово, яке хочете вивчити, тощо. (Можна робити в </a:t>
            </a:r>
            <a:r>
              <a:rPr lang="en-US" sz="2000" b="1" u="sng" dirty="0" smtClean="0"/>
              <a:t>Google Forms</a:t>
            </a:r>
            <a:r>
              <a:rPr lang="en-US" sz="2000" dirty="0" smtClean="0"/>
              <a:t>)</a:t>
            </a:r>
            <a:r>
              <a:rPr lang="uk-UA" sz="2000" dirty="0" smtClean="0"/>
              <a:t>.</a:t>
            </a:r>
            <a:endParaRPr lang="en-US" sz="2000" dirty="0" smtClean="0"/>
          </a:p>
          <a:p>
            <a:r>
              <a:rPr lang="en-US" sz="2000" b="1" u="sng" dirty="0" smtClean="0"/>
              <a:t>Learning Journal </a:t>
            </a:r>
            <a:r>
              <a:rPr lang="en-US" sz="2000" dirty="0" smtClean="0"/>
              <a:t>– </a:t>
            </a:r>
            <a:r>
              <a:rPr lang="uk-UA" sz="2000" dirty="0" smtClean="0"/>
              <a:t>можна створити в</a:t>
            </a:r>
            <a:r>
              <a:rPr lang="en-US" sz="2000" dirty="0" smtClean="0"/>
              <a:t> </a:t>
            </a:r>
            <a:r>
              <a:rPr lang="en-US" sz="2000" b="1" u="sng" dirty="0" err="1" smtClean="0"/>
              <a:t>GoogleDocs</a:t>
            </a:r>
            <a:r>
              <a:rPr lang="uk-UA" sz="2000" b="1" u="sng" dirty="0" smtClean="0"/>
              <a:t> </a:t>
            </a:r>
            <a:r>
              <a:rPr lang="en-US" sz="2000" b="1" u="sng" dirty="0" smtClean="0"/>
              <a:t>,</a:t>
            </a:r>
            <a:r>
              <a:rPr lang="uk-UA" sz="2000" b="1" u="sng" dirty="0" smtClean="0"/>
              <a:t> </a:t>
            </a:r>
            <a:r>
              <a:rPr lang="uk-UA" sz="2000" dirty="0" err="1" smtClean="0"/>
              <a:t>заповнвати</a:t>
            </a:r>
            <a:r>
              <a:rPr lang="uk-UA" sz="2000" dirty="0" smtClean="0"/>
              <a:t> можуть і вчителі, і здобувачі освіти.</a:t>
            </a:r>
          </a:p>
          <a:p>
            <a:r>
              <a:rPr lang="en-US" sz="2000" b="1" u="sng" dirty="0" smtClean="0"/>
              <a:t>Brainstorms </a:t>
            </a:r>
            <a:r>
              <a:rPr lang="uk-UA" sz="2000" b="1" u="sng" dirty="0" smtClean="0"/>
              <a:t>– </a:t>
            </a:r>
            <a:r>
              <a:rPr lang="uk-UA" sz="2000" dirty="0" smtClean="0"/>
              <a:t>можна використати </a:t>
            </a:r>
            <a:r>
              <a:rPr lang="en-US" sz="2000" b="1" dirty="0" err="1" smtClean="0"/>
              <a:t>Mentimeter</a:t>
            </a:r>
            <a:r>
              <a:rPr lang="uk-UA" sz="2000" dirty="0" smtClean="0"/>
              <a:t> або звичайну дошку з картинками та магнітиками, якщо вміють писати, то можуть записувати слова (переважно на початку уроку)</a:t>
            </a:r>
          </a:p>
          <a:p>
            <a:endParaRPr lang="uk-UA" b="1" u="sng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5751" y="417512"/>
            <a:ext cx="3257550" cy="17049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0207" y="2122487"/>
            <a:ext cx="2838994" cy="183233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3109" y="3070650"/>
            <a:ext cx="3379198" cy="3347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302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836024"/>
            <a:ext cx="6350483" cy="2708366"/>
          </a:xfrm>
        </p:spPr>
        <p:txBody>
          <a:bodyPr>
            <a:noAutofit/>
          </a:bodyPr>
          <a:lstStyle/>
          <a:p>
            <a:r>
              <a:rPr lang="en-US" sz="3200" b="1" u="sng" dirty="0" smtClean="0"/>
              <a:t>Traffic Lights </a:t>
            </a:r>
            <a:r>
              <a:rPr lang="uk-UA" sz="3200" b="1" u="sng" dirty="0" smtClean="0"/>
              <a:t>–</a:t>
            </a:r>
            <a:r>
              <a:rPr lang="uk-UA" sz="3200" dirty="0" smtClean="0"/>
              <a:t> як добре ви зрозуміли завдання, слово, текст і </a:t>
            </a:r>
            <a:r>
              <a:rPr lang="uk-UA" sz="3200" dirty="0" err="1" smtClean="0"/>
              <a:t>т.д</a:t>
            </a:r>
            <a:r>
              <a:rPr lang="uk-UA" sz="3200" dirty="0" smtClean="0"/>
              <a:t>., гарно працює з великими класами.</a:t>
            </a:r>
          </a:p>
          <a:p>
            <a:r>
              <a:rPr lang="en-US" sz="3200" b="1" u="sng" dirty="0" smtClean="0"/>
              <a:t>Individual Tutorials </a:t>
            </a:r>
            <a:r>
              <a:rPr lang="en-US" sz="3200" dirty="0" smtClean="0"/>
              <a:t>–</a:t>
            </a:r>
            <a:r>
              <a:rPr lang="uk-UA" sz="3200" dirty="0" smtClean="0"/>
              <a:t> прямий діалог з кожним учнем про сильні-слабкі місця.</a:t>
            </a:r>
          </a:p>
          <a:p>
            <a:r>
              <a:rPr lang="uk-UA" sz="3200" b="1" u="sng" dirty="0" smtClean="0"/>
              <a:t>С</a:t>
            </a:r>
            <a:r>
              <a:rPr lang="en-US" sz="3200" b="1" u="sng" dirty="0" err="1" smtClean="0"/>
              <a:t>hecklists</a:t>
            </a:r>
            <a:r>
              <a:rPr lang="en-US" sz="3200" b="1" u="sng" dirty="0" smtClean="0"/>
              <a:t> –</a:t>
            </a:r>
            <a:r>
              <a:rPr lang="uk-UA" sz="3200" b="1" u="sng" dirty="0" smtClean="0"/>
              <a:t> </a:t>
            </a:r>
            <a:r>
              <a:rPr lang="uk-UA" sz="3200" dirty="0" smtClean="0"/>
              <a:t>учні </a:t>
            </a:r>
            <a:r>
              <a:rPr lang="uk-UA" sz="3200" dirty="0" err="1" smtClean="0"/>
              <a:t>моніторять</a:t>
            </a:r>
            <a:r>
              <a:rPr lang="uk-UA" sz="3200" dirty="0" smtClean="0"/>
              <a:t> власний прогрес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7154" y="284265"/>
            <a:ext cx="4354286" cy="6150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351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Щоденник спостережень:</a:t>
            </a:r>
            <a:br>
              <a:rPr lang="uk-UA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оцінний аркуш (приклад)</a:t>
            </a:r>
            <a:endParaRPr lang="uk-UA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2372687"/>
              </p:ext>
            </p:extLst>
          </p:nvPr>
        </p:nvGraphicFramePr>
        <p:xfrm>
          <a:off x="808319" y="2830286"/>
          <a:ext cx="8596312" cy="261288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298156">
                  <a:extLst>
                    <a:ext uri="{9D8B030D-6E8A-4147-A177-3AD203B41FA5}">
                      <a16:colId xmlns:a16="http://schemas.microsoft.com/office/drawing/2014/main" val="3195473841"/>
                    </a:ext>
                  </a:extLst>
                </a:gridCol>
                <a:gridCol w="4298156">
                  <a:extLst>
                    <a:ext uri="{9D8B030D-6E8A-4147-A177-3AD203B41FA5}">
                      <a16:colId xmlns:a16="http://schemas.microsoft.com/office/drawing/2014/main" val="933014479"/>
                    </a:ext>
                  </a:extLst>
                </a:gridCol>
              </a:tblGrid>
              <a:tr h="53788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VV</a:t>
                      </a:r>
                      <a:endParaRPr lang="uk-UA" sz="2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tx1"/>
                          </a:solidFill>
                        </a:rPr>
                        <a:t>Має значні успіхи</a:t>
                      </a:r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0115813"/>
                  </a:ext>
                </a:extLst>
              </a:tr>
              <a:tr h="69166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</a:t>
                      </a:r>
                      <a:endParaRPr lang="uk-UA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Демонструє помітний прогрес</a:t>
                      </a:r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2241470"/>
                  </a:ext>
                </a:extLst>
              </a:tr>
              <a:tr h="69166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?</a:t>
                      </a:r>
                      <a:endParaRPr lang="uk-UA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Досягає результату з допомогою вчителя</a:t>
                      </a:r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0406503"/>
                  </a:ext>
                </a:extLst>
              </a:tr>
              <a:tr h="69166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!</a:t>
                      </a:r>
                      <a:endParaRPr lang="uk-UA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Потребує значної уваги та допомоги</a:t>
                      </a:r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41173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749979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176</TotalTime>
  <Words>459</Words>
  <Application>Microsoft Office PowerPoint</Application>
  <PresentationFormat>Широкоэкранный</PresentationFormat>
  <Paragraphs>49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Аспект</vt:lpstr>
      <vt:lpstr>Виклики НУШ: особливості планування, вчителювання, оцінювання   Підготувала: консультант ЦПРПП, Оксана Солодка</vt:lpstr>
      <vt:lpstr>План:</vt:lpstr>
      <vt:lpstr>Особливості (key issues): </vt:lpstr>
      <vt:lpstr>На кінець початкової школи (Learning Outcomes):</vt:lpstr>
      <vt:lpstr>Типові освітні програми для 1-4 класів</vt:lpstr>
      <vt:lpstr>Формувальне оцінювання (formative assessment)</vt:lpstr>
      <vt:lpstr>Formative assessment activities:</vt:lpstr>
      <vt:lpstr>Презентация PowerPoint</vt:lpstr>
      <vt:lpstr>Щоденник спостережень: оцінний аркуш (приклад)</vt:lpstr>
      <vt:lpstr>https://docs.google.com/document/d/1Ibsn_8A3OxKKuqTlh6JWGhGRMk1qNuETLgKbOlUgmFc/edit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Виклики НУШ: особливості планування, вчителювання, оцінювання</dc:title>
  <dc:creator>Солодкі</dc:creator>
  <cp:lastModifiedBy>Солодкі</cp:lastModifiedBy>
  <cp:revision>12</cp:revision>
  <dcterms:created xsi:type="dcterms:W3CDTF">2021-09-20T05:40:45Z</dcterms:created>
  <dcterms:modified xsi:type="dcterms:W3CDTF">2021-09-20T08:37:03Z</dcterms:modified>
</cp:coreProperties>
</file>