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C94208E-5073-4B8E-8DC9-3823A15F0611}" type="datetimeFigureOut">
              <a:rPr lang="uk-UA" smtClean="0"/>
              <a:t>11.05.2021</a:t>
            </a:fld>
            <a:endParaRPr lang="uk-UA"/>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uk-UA"/>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1CA2D1A5-801F-4A47-B444-F5A2CBA471E3}" type="slidenum">
              <a:rPr lang="uk-UA" smtClean="0"/>
              <a:t>‹#›</a:t>
            </a:fld>
            <a:endParaRPr lang="uk-UA"/>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57238140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C94208E-5073-4B8E-8DC9-3823A15F0611}" type="datetimeFigureOut">
              <a:rPr lang="uk-UA" smtClean="0"/>
              <a:t>11.05.2021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CA2D1A5-801F-4A47-B444-F5A2CBA471E3}" type="slidenum">
              <a:rPr lang="uk-UA" smtClean="0"/>
              <a:t>‹#›</a:t>
            </a:fld>
            <a:endParaRPr lang="uk-UA"/>
          </a:p>
        </p:txBody>
      </p:sp>
    </p:spTree>
    <p:extLst>
      <p:ext uri="{BB962C8B-B14F-4D97-AF65-F5344CB8AC3E}">
        <p14:creationId xmlns:p14="http://schemas.microsoft.com/office/powerpoint/2010/main" val="3757789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C94208E-5073-4B8E-8DC9-3823A15F0611}" type="datetimeFigureOut">
              <a:rPr lang="uk-UA" smtClean="0"/>
              <a:t>11.05.2021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CA2D1A5-801F-4A47-B444-F5A2CBA471E3}" type="slidenum">
              <a:rPr lang="uk-UA" smtClean="0"/>
              <a:t>‹#›</a:t>
            </a:fld>
            <a:endParaRPr lang="uk-UA"/>
          </a:p>
        </p:txBody>
      </p:sp>
    </p:spTree>
    <p:extLst>
      <p:ext uri="{BB962C8B-B14F-4D97-AF65-F5344CB8AC3E}">
        <p14:creationId xmlns:p14="http://schemas.microsoft.com/office/powerpoint/2010/main" val="1986587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C94208E-5073-4B8E-8DC9-3823A15F0611}" type="datetimeFigureOut">
              <a:rPr lang="uk-UA" smtClean="0"/>
              <a:t>11.05.2021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CA2D1A5-801F-4A47-B444-F5A2CBA471E3}" type="slidenum">
              <a:rPr lang="uk-UA" smtClean="0"/>
              <a:t>‹#›</a:t>
            </a:fld>
            <a:endParaRPr lang="uk-UA"/>
          </a:p>
        </p:txBody>
      </p:sp>
    </p:spTree>
    <p:extLst>
      <p:ext uri="{BB962C8B-B14F-4D97-AF65-F5344CB8AC3E}">
        <p14:creationId xmlns:p14="http://schemas.microsoft.com/office/powerpoint/2010/main" val="3102153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BC94208E-5073-4B8E-8DC9-3823A15F0611}" type="datetimeFigureOut">
              <a:rPr lang="uk-UA" smtClean="0"/>
              <a:t>11.05.2021</a:t>
            </a:fld>
            <a:endParaRPr lang="uk-UA"/>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uk-UA"/>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1CA2D1A5-801F-4A47-B444-F5A2CBA471E3}" type="slidenum">
              <a:rPr lang="uk-UA" smtClean="0"/>
              <a:t>‹#›</a:t>
            </a:fld>
            <a:endParaRPr lang="uk-UA"/>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93917855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C94208E-5073-4B8E-8DC9-3823A15F0611}" type="datetimeFigureOut">
              <a:rPr lang="uk-UA" smtClean="0"/>
              <a:t>11.05.2021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CA2D1A5-801F-4A47-B444-F5A2CBA471E3}" type="slidenum">
              <a:rPr lang="uk-UA" smtClean="0"/>
              <a:t>‹#›</a:t>
            </a:fld>
            <a:endParaRPr lang="uk-UA"/>
          </a:p>
        </p:txBody>
      </p:sp>
    </p:spTree>
    <p:extLst>
      <p:ext uri="{BB962C8B-B14F-4D97-AF65-F5344CB8AC3E}">
        <p14:creationId xmlns:p14="http://schemas.microsoft.com/office/powerpoint/2010/main" val="1137621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C94208E-5073-4B8E-8DC9-3823A15F0611}" type="datetimeFigureOut">
              <a:rPr lang="uk-UA" smtClean="0"/>
              <a:t>11.05.2021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1CA2D1A5-801F-4A47-B444-F5A2CBA471E3}" type="slidenum">
              <a:rPr lang="uk-UA" smtClean="0"/>
              <a:t>‹#›</a:t>
            </a:fld>
            <a:endParaRPr lang="uk-UA"/>
          </a:p>
        </p:txBody>
      </p:sp>
    </p:spTree>
    <p:extLst>
      <p:ext uri="{BB962C8B-B14F-4D97-AF65-F5344CB8AC3E}">
        <p14:creationId xmlns:p14="http://schemas.microsoft.com/office/powerpoint/2010/main" val="1311366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C94208E-5073-4B8E-8DC9-3823A15F0611}" type="datetimeFigureOut">
              <a:rPr lang="uk-UA" smtClean="0"/>
              <a:t>11.05.2021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1CA2D1A5-801F-4A47-B444-F5A2CBA471E3}" type="slidenum">
              <a:rPr lang="uk-UA" smtClean="0"/>
              <a:t>‹#›</a:t>
            </a:fld>
            <a:endParaRPr lang="uk-UA"/>
          </a:p>
        </p:txBody>
      </p:sp>
    </p:spTree>
    <p:extLst>
      <p:ext uri="{BB962C8B-B14F-4D97-AF65-F5344CB8AC3E}">
        <p14:creationId xmlns:p14="http://schemas.microsoft.com/office/powerpoint/2010/main" val="639773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94208E-5073-4B8E-8DC9-3823A15F0611}" type="datetimeFigureOut">
              <a:rPr lang="uk-UA" smtClean="0"/>
              <a:t>11.05.2021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1CA2D1A5-801F-4A47-B444-F5A2CBA471E3}" type="slidenum">
              <a:rPr lang="uk-UA" smtClean="0"/>
              <a:t>‹#›</a:t>
            </a:fld>
            <a:endParaRPr lang="uk-UA"/>
          </a:p>
        </p:txBody>
      </p:sp>
    </p:spTree>
    <p:extLst>
      <p:ext uri="{BB962C8B-B14F-4D97-AF65-F5344CB8AC3E}">
        <p14:creationId xmlns:p14="http://schemas.microsoft.com/office/powerpoint/2010/main" val="2789760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C94208E-5073-4B8E-8DC9-3823A15F0611}" type="datetimeFigureOut">
              <a:rPr lang="uk-UA" smtClean="0"/>
              <a:t>11.05.2021</a:t>
            </a:fld>
            <a:endParaRPr lang="uk-UA"/>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uk-UA"/>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1CA2D1A5-801F-4A47-B444-F5A2CBA471E3}" type="slidenum">
              <a:rPr lang="uk-UA" smtClean="0"/>
              <a:t>‹#›</a:t>
            </a:fld>
            <a:endParaRPr lang="uk-UA"/>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38927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C94208E-5073-4B8E-8DC9-3823A15F0611}" type="datetimeFigureOut">
              <a:rPr lang="uk-UA" smtClean="0"/>
              <a:t>11.05.2021</a:t>
            </a:fld>
            <a:endParaRPr lang="uk-UA"/>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uk-UA"/>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1CA2D1A5-801F-4A47-B444-F5A2CBA471E3}" type="slidenum">
              <a:rPr lang="uk-UA" smtClean="0"/>
              <a:t>‹#›</a:t>
            </a:fld>
            <a:endParaRPr lang="uk-UA"/>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19493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BC94208E-5073-4B8E-8DC9-3823A15F0611}" type="datetimeFigureOut">
              <a:rPr lang="uk-UA" smtClean="0"/>
              <a:t>11.05.2021</a:t>
            </a:fld>
            <a:endParaRPr lang="uk-UA"/>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uk-UA"/>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1CA2D1A5-801F-4A47-B444-F5A2CBA471E3}" type="slidenum">
              <a:rPr lang="uk-UA" smtClean="0"/>
              <a:t>‹#›</a:t>
            </a:fld>
            <a:endParaRPr lang="uk-UA"/>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326182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on.gov.ua/ua/npa/metodichni-rekomendaciyi-shodo-osoblivostej-provedennya-derzhavnoyi-pidsumkovoyi-atestaciyi-z-inozemnih-mov-u-zakladah-zagalnoyi-serednoyi-osviti-v-20202021-navchalnomu-roci" TargetMode="External"/><Relationship Id="rId2" Type="http://schemas.openxmlformats.org/officeDocument/2006/relationships/hyperlink" Target="https://mon.gov.ua/ua/news/uchni-11-h-klasiv-u-20202021-navchalnomu-roci-zvilnyayutsya-vid-prohodzhennya-dpa-verhovna-rada-uhvalila-zako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osvita.ua/legislation/Ser_osv/82137/" TargetMode="External"/><Relationship Id="rId2" Type="http://schemas.openxmlformats.org/officeDocument/2006/relationships/hyperlink" Target="https://imzo.gov.ua/2021/02/04/nakaz-mon-vid-04-02-2021-143-pro-doopratsiuvannia-metodychnykh-rekomendatsiy-shchodo-otsiniuvannia-rezul-tativ-navchannia-uchniv-tretikh-i-chetvertykh-klasiv-novoi-ukurains-koi-shkoly/" TargetMode="External"/><Relationship Id="rId1" Type="http://schemas.openxmlformats.org/officeDocument/2006/relationships/slideLayout" Target="../slideLayouts/slideLayout2.xml"/><Relationship Id="rId4" Type="http://schemas.openxmlformats.org/officeDocument/2006/relationships/hyperlink" Target="http://ru.osvita.ua/legislation/Ser_osv/82339/"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36436" y="1690255"/>
            <a:ext cx="7958030" cy="3131127"/>
          </a:xfrm>
        </p:spPr>
        <p:txBody>
          <a:bodyPr/>
          <a:lstStyle/>
          <a:p>
            <a:r>
              <a:rPr lang="uk-UA" sz="4400" b="1" dirty="0" smtClean="0"/>
              <a:t>Актуальні питання підсумкового оцінювання з іноземних мов й організованого завершення 2020/2021 </a:t>
            </a:r>
            <a:r>
              <a:rPr lang="uk-UA" sz="4400" b="1" dirty="0" err="1" smtClean="0"/>
              <a:t>н.р</a:t>
            </a:r>
            <a:r>
              <a:rPr lang="uk-UA" sz="4400" b="1" dirty="0" smtClean="0"/>
              <a:t>.</a:t>
            </a:r>
            <a:endParaRPr lang="uk-UA" sz="4400" b="1" dirty="0"/>
          </a:p>
        </p:txBody>
      </p:sp>
    </p:spTree>
    <p:extLst>
      <p:ext uri="{BB962C8B-B14F-4D97-AF65-F5344CB8AC3E}">
        <p14:creationId xmlns:p14="http://schemas.microsoft.com/office/powerpoint/2010/main" val="9788085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Оцінювання 3-го класу НУШ</a:t>
            </a:r>
            <a:endParaRPr lang="uk-UA" b="1" dirty="0"/>
          </a:p>
        </p:txBody>
      </p:sp>
      <p:sp>
        <p:nvSpPr>
          <p:cNvPr id="3" name="Объект 2"/>
          <p:cNvSpPr>
            <a:spLocks noGrp="1"/>
          </p:cNvSpPr>
          <p:nvPr>
            <p:ph idx="1"/>
          </p:nvPr>
        </p:nvSpPr>
        <p:spPr/>
        <p:txBody>
          <a:bodyPr/>
          <a:lstStyle/>
          <a:p>
            <a:r>
              <a:rPr lang="uk-UA" sz="2400" dirty="0" smtClean="0"/>
              <a:t>Оцінювання здійснюється вербально;</a:t>
            </a:r>
          </a:p>
          <a:p>
            <a:r>
              <a:rPr lang="uk-UA" sz="2400" b="1" u="sng" dirty="0" smtClean="0">
                <a:solidFill>
                  <a:srgbClr val="FF0000"/>
                </a:solidFill>
              </a:rPr>
              <a:t>Не відображаємо результати оцінювання в журналі жодним чином!</a:t>
            </a:r>
          </a:p>
          <a:p>
            <a:r>
              <a:rPr lang="uk-UA" sz="2400" dirty="0" smtClean="0"/>
              <a:t>Підсумкове оцінювання </a:t>
            </a:r>
            <a:r>
              <a:rPr lang="uk-UA" sz="2400" dirty="0" smtClean="0"/>
              <a:t>проводиться </a:t>
            </a:r>
            <a:r>
              <a:rPr lang="uk-UA" sz="2400" dirty="0" smtClean="0"/>
              <a:t>у формі </a:t>
            </a:r>
            <a:r>
              <a:rPr lang="uk-UA" sz="2400" b="1" u="sng" dirty="0" smtClean="0"/>
              <a:t>діагностичних робіт</a:t>
            </a:r>
            <a:r>
              <a:rPr lang="uk-UA" sz="2400" dirty="0" smtClean="0"/>
              <a:t>;</a:t>
            </a:r>
          </a:p>
          <a:p>
            <a:r>
              <a:rPr lang="uk-UA" sz="2400" dirty="0" smtClean="0"/>
              <a:t>Результати даних робіт фіксуються в робочих зошитах учнів або на індивідуальних аркушах;</a:t>
            </a:r>
          </a:p>
          <a:p>
            <a:r>
              <a:rPr lang="uk-UA" sz="2400" b="1" u="sng" dirty="0" smtClean="0">
                <a:solidFill>
                  <a:srgbClr val="FF0000"/>
                </a:solidFill>
              </a:rPr>
              <a:t>Дані документи рекомендовано зберігати в </a:t>
            </a:r>
            <a:r>
              <a:rPr lang="uk-UA" sz="2400" b="1" u="sng" dirty="0" smtClean="0">
                <a:solidFill>
                  <a:srgbClr val="FF0000"/>
                </a:solidFill>
              </a:rPr>
              <a:t>школі!</a:t>
            </a:r>
            <a:endParaRPr lang="uk-UA" sz="2400" b="1" u="sng" dirty="0" smtClean="0">
              <a:solidFill>
                <a:srgbClr val="FF0000"/>
              </a:solidFill>
            </a:endParaRPr>
          </a:p>
          <a:p>
            <a:endParaRPr lang="uk-UA" dirty="0"/>
          </a:p>
        </p:txBody>
      </p:sp>
    </p:spTree>
    <p:extLst>
      <p:ext uri="{BB962C8B-B14F-4D97-AF65-F5344CB8AC3E}">
        <p14:creationId xmlns:p14="http://schemas.microsoft.com/office/powerpoint/2010/main" val="689153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Діагностичні роботи з іноземних мов</a:t>
            </a:r>
            <a:endParaRPr lang="uk-UA" b="1" dirty="0"/>
          </a:p>
        </p:txBody>
      </p:sp>
      <p:sp>
        <p:nvSpPr>
          <p:cNvPr id="3" name="Объект 2"/>
          <p:cNvSpPr>
            <a:spLocks noGrp="1"/>
          </p:cNvSpPr>
          <p:nvPr>
            <p:ph idx="1"/>
          </p:nvPr>
        </p:nvSpPr>
        <p:spPr>
          <a:xfrm>
            <a:off x="1371600" y="1819564"/>
            <a:ext cx="9601200" cy="4047836"/>
          </a:xfrm>
        </p:spPr>
        <p:txBody>
          <a:bodyPr/>
          <a:lstStyle/>
          <a:p>
            <a:r>
              <a:rPr lang="uk-UA" sz="2400" dirty="0" smtClean="0"/>
              <a:t>ДР повинні бути зафіксовані у календарно-тематичному </a:t>
            </a:r>
            <a:r>
              <a:rPr lang="uk-UA" sz="2400" dirty="0" smtClean="0"/>
              <a:t>плануванні </a:t>
            </a:r>
            <a:r>
              <a:rPr lang="uk-UA" sz="2400" dirty="0" smtClean="0"/>
              <a:t>на початку навчального року (ще у вересні);</a:t>
            </a:r>
          </a:p>
          <a:p>
            <a:r>
              <a:rPr lang="uk-UA" sz="2400" dirty="0" smtClean="0"/>
              <a:t>ДР повинні бути комбінованими (включати такі види діяльності, як Аудіювання, Читання, Письмо, Говоріння)</a:t>
            </a:r>
          </a:p>
          <a:p>
            <a:r>
              <a:rPr lang="uk-UA" sz="2400" dirty="0" smtClean="0"/>
              <a:t>Можна виконувати на індивідуальних аркушах або в спеціальних зошитах для ДР;</a:t>
            </a:r>
          </a:p>
          <a:p>
            <a:r>
              <a:rPr lang="uk-UA" sz="2400" dirty="0" smtClean="0"/>
              <a:t>Завдання для діагностичних робіт мають бути короткі, «активні», в ігровій формі, наприклад, </a:t>
            </a:r>
            <a:r>
              <a:rPr lang="uk-UA" sz="2400" dirty="0" err="1" smtClean="0"/>
              <a:t>співвіднести</a:t>
            </a:r>
            <a:r>
              <a:rPr lang="uk-UA" sz="2400" dirty="0" smtClean="0"/>
              <a:t> слово з картинкою, розфарбувати картинку, тощо.</a:t>
            </a:r>
          </a:p>
          <a:p>
            <a:endParaRPr lang="uk-UA" dirty="0"/>
          </a:p>
        </p:txBody>
      </p:sp>
    </p:spTree>
    <p:extLst>
      <p:ext uri="{BB962C8B-B14F-4D97-AF65-F5344CB8AC3E}">
        <p14:creationId xmlns:p14="http://schemas.microsoft.com/office/powerpoint/2010/main" val="1176096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Організація завершення навчального року в 4-10-их </a:t>
            </a:r>
            <a:r>
              <a:rPr lang="uk-UA" b="1" dirty="0" smtClean="0"/>
              <a:t>класах</a:t>
            </a:r>
            <a:r>
              <a:rPr lang="uk-UA" dirty="0"/>
              <a:t/>
            </a:r>
            <a:br>
              <a:rPr lang="uk-UA" dirty="0"/>
            </a:br>
            <a:endParaRPr lang="uk-UA" dirty="0"/>
          </a:p>
        </p:txBody>
      </p:sp>
      <p:sp>
        <p:nvSpPr>
          <p:cNvPr id="3" name="Объект 2"/>
          <p:cNvSpPr>
            <a:spLocks noGrp="1"/>
          </p:cNvSpPr>
          <p:nvPr>
            <p:ph idx="1"/>
          </p:nvPr>
        </p:nvSpPr>
        <p:spPr>
          <a:xfrm>
            <a:off x="1371600" y="2286000"/>
            <a:ext cx="9601200" cy="4572000"/>
          </a:xfrm>
        </p:spPr>
        <p:txBody>
          <a:bodyPr>
            <a:normAutofit/>
          </a:bodyPr>
          <a:lstStyle/>
          <a:p>
            <a:r>
              <a:rPr lang="uk-UA" dirty="0" smtClean="0"/>
              <a:t>Незалежно від форми роботи закладу, при завершенні навчання повинно бути проведено 4 види контролю з іноземної мови;</a:t>
            </a:r>
          </a:p>
          <a:p>
            <a:r>
              <a:rPr lang="uk-UA" dirty="0" smtClean="0"/>
              <a:t>В класному журналі зафіксовуємо </a:t>
            </a:r>
            <a:r>
              <a:rPr lang="uk-UA" i="1" dirty="0" smtClean="0"/>
              <a:t>Контроль аудіювання, Контроль читання, Контроль письма, Контроль говоріння</a:t>
            </a:r>
            <a:r>
              <a:rPr lang="uk-UA" dirty="0" smtClean="0"/>
              <a:t>;</a:t>
            </a:r>
          </a:p>
          <a:p>
            <a:r>
              <a:rPr lang="uk-UA" dirty="0" smtClean="0"/>
              <a:t>Кожен вид контролю проводимо окремою датою: </a:t>
            </a:r>
            <a:r>
              <a:rPr lang="uk-UA" b="1" u="sng" dirty="0" smtClean="0">
                <a:solidFill>
                  <a:srgbClr val="FF0000"/>
                </a:solidFill>
              </a:rPr>
              <a:t>не можна проводити два види контролю в 1 день!</a:t>
            </a:r>
          </a:p>
          <a:p>
            <a:r>
              <a:rPr lang="uk-UA" dirty="0" smtClean="0"/>
              <a:t>Якщо здобувач освіти відсутній на момент написання однієї чи </a:t>
            </a:r>
            <a:r>
              <a:rPr lang="uk-UA" dirty="0" smtClean="0"/>
              <a:t>всіх </a:t>
            </a:r>
            <a:r>
              <a:rPr lang="uk-UA" dirty="0" smtClean="0"/>
              <a:t>робіт, ставимо відповідну відмітку в журналі («н») та </a:t>
            </a:r>
            <a:r>
              <a:rPr lang="uk-UA" b="1" u="sng" dirty="0" smtClean="0">
                <a:solidFill>
                  <a:srgbClr val="FF0000"/>
                </a:solidFill>
              </a:rPr>
              <a:t>не переписуємо робот</a:t>
            </a:r>
            <a:r>
              <a:rPr lang="uk-UA" dirty="0" smtClean="0">
                <a:solidFill>
                  <a:srgbClr val="FF0000"/>
                </a:solidFill>
              </a:rPr>
              <a:t>у!</a:t>
            </a:r>
          </a:p>
          <a:p>
            <a:r>
              <a:rPr lang="uk-UA" dirty="0" smtClean="0">
                <a:solidFill>
                  <a:schemeClr val="tx1"/>
                </a:solidFill>
              </a:rPr>
              <a:t>Семестрову оцінку формуємо на основі тематичних та результатів з 4-ьох видів контролю (середнє арифметичне);</a:t>
            </a:r>
          </a:p>
          <a:p>
            <a:r>
              <a:rPr lang="uk-UA" dirty="0" smtClean="0">
                <a:solidFill>
                  <a:schemeClr val="tx1"/>
                </a:solidFill>
              </a:rPr>
              <a:t>Оцінки за зошити виставляємо щомісяця, але не враховуємо до виставляння тематичних чи семестрових балів.</a:t>
            </a:r>
          </a:p>
          <a:p>
            <a:endParaRPr lang="uk-UA" dirty="0" smtClean="0">
              <a:solidFill>
                <a:schemeClr val="tx1"/>
              </a:solidFill>
            </a:endParaRPr>
          </a:p>
          <a:p>
            <a:endParaRPr lang="uk-UA" dirty="0"/>
          </a:p>
        </p:txBody>
      </p:sp>
    </p:spTree>
    <p:extLst>
      <p:ext uri="{BB962C8B-B14F-4D97-AF65-F5344CB8AC3E}">
        <p14:creationId xmlns:p14="http://schemas.microsoft.com/office/powerpoint/2010/main" val="3524506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Організація завершення навчального року в </a:t>
            </a:r>
            <a:r>
              <a:rPr lang="uk-UA" b="1" dirty="0" smtClean="0"/>
              <a:t>11-их </a:t>
            </a:r>
            <a:r>
              <a:rPr lang="uk-UA" b="1" dirty="0"/>
              <a:t>класах</a:t>
            </a:r>
            <a:endParaRPr lang="uk-UA" dirty="0"/>
          </a:p>
        </p:txBody>
      </p:sp>
      <p:sp>
        <p:nvSpPr>
          <p:cNvPr id="3" name="Объект 2"/>
          <p:cNvSpPr>
            <a:spLocks noGrp="1"/>
          </p:cNvSpPr>
          <p:nvPr>
            <p:ph idx="1"/>
          </p:nvPr>
        </p:nvSpPr>
        <p:spPr>
          <a:xfrm>
            <a:off x="1371600" y="2285999"/>
            <a:ext cx="9601200" cy="4050145"/>
          </a:xfrm>
        </p:spPr>
        <p:txBody>
          <a:bodyPr>
            <a:normAutofit fontScale="77500" lnSpcReduction="20000"/>
          </a:bodyPr>
          <a:lstStyle/>
          <a:p>
            <a:r>
              <a:rPr lang="uk-UA" dirty="0" smtClean="0"/>
              <a:t>Відповідно до Закону України №5014, </a:t>
            </a:r>
            <a:r>
              <a:rPr lang="uk-UA" dirty="0" err="1" smtClean="0"/>
              <a:t>одинадцятикласники</a:t>
            </a:r>
            <a:r>
              <a:rPr lang="uk-UA" dirty="0" smtClean="0"/>
              <a:t> звільняються від складання ДПА у формі ЗНО з метою запобігання розповсюдження </a:t>
            </a:r>
            <a:r>
              <a:rPr lang="en-US" dirty="0" smtClean="0"/>
              <a:t>COV</a:t>
            </a:r>
            <a:r>
              <a:rPr lang="uk-UA" dirty="0" smtClean="0"/>
              <a:t>І</a:t>
            </a:r>
            <a:r>
              <a:rPr lang="en-US" dirty="0" smtClean="0"/>
              <a:t>D-19</a:t>
            </a:r>
            <a:endParaRPr lang="en-US" dirty="0" smtClean="0"/>
          </a:p>
          <a:p>
            <a:pPr marL="0" indent="0">
              <a:buNone/>
            </a:pPr>
            <a:r>
              <a:rPr lang="en-US" dirty="0">
                <a:hlinkClick r:id="rId2"/>
              </a:rPr>
              <a:t>https://</a:t>
            </a:r>
            <a:r>
              <a:rPr lang="en-US" dirty="0" smtClean="0">
                <a:hlinkClick r:id="rId2"/>
              </a:rPr>
              <a:t>mon.gov.ua/ua/news/uchni-11-h-klasiv-u-20202021-navchalnomu-roci-zvilnyayutsya-vid-prohodzhennya-dpa-verhovna-rada-uhvalila-zakon</a:t>
            </a:r>
            <a:endParaRPr lang="uk-UA" dirty="0" smtClean="0"/>
          </a:p>
          <a:p>
            <a:r>
              <a:rPr lang="uk-UA" dirty="0" smtClean="0"/>
              <a:t>Здобувачі освіти зберігають за собою право здавати Державну підсумкову атестацію, для чого їм (або їхнім батькам чи опікунам) </a:t>
            </a:r>
            <a:r>
              <a:rPr lang="uk-UA" b="1" u="sng" dirty="0" smtClean="0">
                <a:solidFill>
                  <a:srgbClr val="FF0000"/>
                </a:solidFill>
              </a:rPr>
              <a:t>необхідно написати заяву про зарахування ДПА, однак тоді зараховуватимуться усі обрані як ДПА предмети!</a:t>
            </a:r>
          </a:p>
          <a:p>
            <a:r>
              <a:rPr lang="uk-UA" dirty="0" smtClean="0"/>
              <a:t>Відповідно до Листа МОН від 05.02.2021 р. здобувачі освіти мають право зараховувати міжнародні сертифікати рівнів </a:t>
            </a:r>
            <a:r>
              <a:rPr lang="en-US" dirty="0" smtClean="0"/>
              <a:t>B1(</a:t>
            </a:r>
            <a:r>
              <a:rPr lang="uk-UA" dirty="0" smtClean="0"/>
              <a:t>рівень стандарту)</a:t>
            </a:r>
            <a:r>
              <a:rPr lang="en-US" dirty="0" smtClean="0"/>
              <a:t> </a:t>
            </a:r>
            <a:r>
              <a:rPr lang="uk-UA" dirty="0" smtClean="0"/>
              <a:t>та </a:t>
            </a:r>
            <a:r>
              <a:rPr lang="en-US" dirty="0" smtClean="0"/>
              <a:t>B2</a:t>
            </a:r>
            <a:r>
              <a:rPr lang="uk-UA" dirty="0" smtClean="0"/>
              <a:t> (профільний рівень) як ДПА (12 балів),</a:t>
            </a:r>
            <a:r>
              <a:rPr lang="uk-UA" b="1" u="sng" dirty="0" smtClean="0">
                <a:solidFill>
                  <a:srgbClr val="FF0000"/>
                </a:solidFill>
              </a:rPr>
              <a:t> однак, якщо вони їх зараховуватимуть, то тоді зараховуватимуться і інші предмети (див. пункт вище!)</a:t>
            </a:r>
          </a:p>
          <a:p>
            <a:pPr marL="0" indent="0">
              <a:buNone/>
            </a:pPr>
            <a:r>
              <a:rPr lang="en-US" dirty="0">
                <a:hlinkClick r:id="rId3"/>
              </a:rPr>
              <a:t>https://</a:t>
            </a:r>
            <a:r>
              <a:rPr lang="en-US" dirty="0" smtClean="0">
                <a:hlinkClick r:id="rId3"/>
              </a:rPr>
              <a:t>mon.gov.ua/ua/npa/metodichni-rekomendaciyi-shodo-osoblivostej-provedennya-derzhavnoyi-pidsumkovoyi-atestaciyi-z-inozemnih-mov-u-zakladah-zagalnoyi-serednoyi-osviti-v-20202021-navchalnomu-roci</a:t>
            </a:r>
            <a:endParaRPr lang="uk-UA" dirty="0" smtClean="0"/>
          </a:p>
          <a:p>
            <a:r>
              <a:rPr lang="uk-UA" dirty="0" smtClean="0"/>
              <a:t>Оскільки навчання у багатьох школах продовжено до червня, не є </a:t>
            </a:r>
            <a:r>
              <a:rPr lang="uk-UA" dirty="0" err="1" smtClean="0"/>
              <a:t>обов</a:t>
            </a:r>
            <a:r>
              <a:rPr lang="en-US" dirty="0" smtClean="0"/>
              <a:t>’</a:t>
            </a:r>
            <a:r>
              <a:rPr lang="uk-UA" dirty="0" err="1" smtClean="0"/>
              <a:t>язковим</a:t>
            </a:r>
            <a:r>
              <a:rPr lang="uk-UA" dirty="0" smtClean="0"/>
              <a:t> закінчувати навчальний рік в 11 класі до моменту проходження ЗНО, тобто, якщо ЗНО з іноземних мов відбувається 24 та 25 травня, 26 травня можуть бути заплановані подальші </a:t>
            </a:r>
            <a:r>
              <a:rPr lang="uk-UA" dirty="0" err="1" smtClean="0"/>
              <a:t>уроки</a:t>
            </a:r>
            <a:r>
              <a:rPr lang="uk-UA" dirty="0" smtClean="0"/>
              <a:t> згідно </a:t>
            </a:r>
            <a:r>
              <a:rPr lang="uk-UA" smtClean="0"/>
              <a:t>календарно-тематичного </a:t>
            </a:r>
            <a:r>
              <a:rPr lang="uk-UA" smtClean="0"/>
              <a:t>планування.</a:t>
            </a:r>
            <a:endParaRPr lang="uk-UA" dirty="0"/>
          </a:p>
        </p:txBody>
      </p:sp>
    </p:spTree>
    <p:extLst>
      <p:ext uri="{BB962C8B-B14F-4D97-AF65-F5344CB8AC3E}">
        <p14:creationId xmlns:p14="http://schemas.microsoft.com/office/powerpoint/2010/main" val="1513557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uk-UA" sz="2800" dirty="0" smtClean="0"/>
              <a:t>1. Формувальне та підсумкове оцінювання в 1-3-их класах НУШ.</a:t>
            </a:r>
          </a:p>
          <a:p>
            <a:r>
              <a:rPr lang="uk-UA" sz="2800" dirty="0" smtClean="0"/>
              <a:t>2. Організація завершення навчального року в 4-10-их класах.</a:t>
            </a:r>
          </a:p>
          <a:p>
            <a:r>
              <a:rPr lang="uk-UA" sz="2800" dirty="0" smtClean="0"/>
              <a:t>3. Завершення навчального року для випускних 11-их класів.</a:t>
            </a:r>
            <a:endParaRPr lang="uk-UA" sz="2800" dirty="0"/>
          </a:p>
        </p:txBody>
      </p:sp>
    </p:spTree>
    <p:extLst>
      <p:ext uri="{BB962C8B-B14F-4D97-AF65-F5344CB8AC3E}">
        <p14:creationId xmlns:p14="http://schemas.microsoft.com/office/powerpoint/2010/main" val="2626342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Нормативні документи</a:t>
            </a:r>
            <a:endParaRPr lang="uk-UA" b="1" dirty="0"/>
          </a:p>
        </p:txBody>
      </p:sp>
      <p:sp>
        <p:nvSpPr>
          <p:cNvPr id="3" name="Объект 2"/>
          <p:cNvSpPr>
            <a:spLocks noGrp="1"/>
          </p:cNvSpPr>
          <p:nvPr>
            <p:ph idx="1"/>
          </p:nvPr>
        </p:nvSpPr>
        <p:spPr>
          <a:xfrm>
            <a:off x="1371600" y="1533236"/>
            <a:ext cx="9601200" cy="4334164"/>
          </a:xfrm>
        </p:spPr>
        <p:txBody>
          <a:bodyPr>
            <a:normAutofit fontScale="85000" lnSpcReduction="20000"/>
          </a:bodyPr>
          <a:lstStyle/>
          <a:p>
            <a:r>
              <a:rPr lang="uk-UA" dirty="0" smtClean="0"/>
              <a:t>Наказ МОН України від 04.02.2021р. №143 «Про доопрацювання методичних рекомендацій щодо оцінювання результатів навчання учнів третіх і четвертих класів НУШ»</a:t>
            </a:r>
          </a:p>
          <a:p>
            <a:r>
              <a:rPr lang="en-US" dirty="0">
                <a:hlinkClick r:id="rId2"/>
              </a:rPr>
              <a:t>https://imzo.gov.ua/2021/02/04/nakaz-mon-vid-04-02-2021-143-pro-doopratsiuvannia-metodychnykh-rekomendatsiy-shchodo-otsiniuvannia-rezul-tativ-navchannia-uchniv-tretikh-i-chetvertykh-klasiv-novoi-ukurains-koi-shkoly</a:t>
            </a:r>
            <a:r>
              <a:rPr lang="en-US" dirty="0" smtClean="0">
                <a:hlinkClick r:id="rId2"/>
              </a:rPr>
              <a:t>/</a:t>
            </a:r>
            <a:endParaRPr lang="uk-UA" dirty="0" smtClean="0"/>
          </a:p>
          <a:p>
            <a:r>
              <a:rPr lang="uk-UA" dirty="0" smtClean="0"/>
              <a:t>Лист МОН України від 30.03.2021р. №1/9-174 «Роз</a:t>
            </a:r>
            <a:r>
              <a:rPr lang="en-US" dirty="0" smtClean="0"/>
              <a:t>’</a:t>
            </a:r>
            <a:r>
              <a:rPr lang="uk-UA" dirty="0" err="1" smtClean="0"/>
              <a:t>яснення</a:t>
            </a:r>
            <a:r>
              <a:rPr lang="uk-UA" dirty="0" smtClean="0"/>
              <a:t> щодо оцінювання результатів навчання учнів, що є учасниками всеукраїнського експерименту за темою «Розроблення та впровадження навчально-методичного забезпечення початкової освіти в умовах реалізації Державного стандарту початкової освіти»</a:t>
            </a:r>
          </a:p>
          <a:p>
            <a:r>
              <a:rPr lang="en-US" dirty="0">
                <a:hlinkClick r:id="rId3"/>
              </a:rPr>
              <a:t>http://osvita.ua/legislation/Ser_osv/82137</a:t>
            </a:r>
            <a:r>
              <a:rPr lang="en-US" dirty="0" smtClean="0">
                <a:hlinkClick r:id="rId3"/>
              </a:rPr>
              <a:t>/</a:t>
            </a:r>
            <a:endParaRPr lang="uk-UA" dirty="0" smtClean="0"/>
          </a:p>
          <a:p>
            <a:r>
              <a:rPr lang="uk-UA" dirty="0" smtClean="0"/>
              <a:t>Лист МОН України №1/9-218 від 27.04.2021р. «Про організоване завершення 2020/2021 </a:t>
            </a:r>
            <a:r>
              <a:rPr lang="uk-UA" dirty="0" err="1" smtClean="0"/>
              <a:t>н.р</a:t>
            </a:r>
            <a:r>
              <a:rPr lang="uk-UA" dirty="0" smtClean="0"/>
              <a:t>. та реалізацію Закону України «Про внесення змін до Розділу ІІ «Прикінцеві та перехідні положення» Закону України «Про внесення змін до деяких законодавчих актів України, спрямованих на забезпечення додаткових соціальних та економічних гарантій у зв</a:t>
            </a:r>
            <a:r>
              <a:rPr lang="en-US" dirty="0" smtClean="0"/>
              <a:t>’</a:t>
            </a:r>
            <a:r>
              <a:rPr lang="uk-UA" dirty="0" err="1" smtClean="0"/>
              <a:t>язку</a:t>
            </a:r>
            <a:r>
              <a:rPr lang="uk-UA" dirty="0" smtClean="0"/>
              <a:t> з поширенням </a:t>
            </a:r>
            <a:r>
              <a:rPr lang="uk-UA" dirty="0" err="1" smtClean="0"/>
              <a:t>коронавірусної</a:t>
            </a:r>
            <a:r>
              <a:rPr lang="uk-UA" dirty="0" smtClean="0"/>
              <a:t> хвороби (</a:t>
            </a:r>
            <a:r>
              <a:rPr lang="en-US" dirty="0" smtClean="0"/>
              <a:t>Covid-19)</a:t>
            </a:r>
            <a:r>
              <a:rPr lang="uk-UA" dirty="0" smtClean="0"/>
              <a:t>» (щодо окремих питань завершення 2020/2021 </a:t>
            </a:r>
            <a:r>
              <a:rPr lang="uk-UA" dirty="0" err="1" smtClean="0"/>
              <a:t>н.р</a:t>
            </a:r>
            <a:r>
              <a:rPr lang="uk-UA" dirty="0" smtClean="0"/>
              <a:t>.)»</a:t>
            </a:r>
          </a:p>
          <a:p>
            <a:r>
              <a:rPr lang="en-US" dirty="0">
                <a:hlinkClick r:id="rId4"/>
              </a:rPr>
              <a:t>http://ru.osvita.ua/legislation/Ser_osv/82339</a:t>
            </a:r>
            <a:r>
              <a:rPr lang="en-US" dirty="0" smtClean="0">
                <a:hlinkClick r:id="rId4"/>
              </a:rPr>
              <a:t>/</a:t>
            </a:r>
            <a:endParaRPr lang="uk-UA" dirty="0" smtClean="0"/>
          </a:p>
          <a:p>
            <a:pPr marL="0" indent="0">
              <a:buNone/>
            </a:pPr>
            <a:endParaRPr lang="uk-UA" dirty="0"/>
          </a:p>
        </p:txBody>
      </p:sp>
    </p:spTree>
    <p:extLst>
      <p:ext uri="{BB962C8B-B14F-4D97-AF65-F5344CB8AC3E}">
        <p14:creationId xmlns:p14="http://schemas.microsoft.com/office/powerpoint/2010/main" val="38647295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Оцінювання в 1-3-их класах НУШ</a:t>
            </a:r>
            <a:endParaRPr lang="uk-UA" dirty="0"/>
          </a:p>
        </p:txBody>
      </p:sp>
      <p:sp>
        <p:nvSpPr>
          <p:cNvPr id="3" name="Объект 2"/>
          <p:cNvSpPr>
            <a:spLocks noGrp="1"/>
          </p:cNvSpPr>
          <p:nvPr>
            <p:ph idx="1"/>
          </p:nvPr>
        </p:nvSpPr>
        <p:spPr/>
        <p:txBody>
          <a:bodyPr>
            <a:normAutofit fontScale="92500" lnSpcReduction="10000"/>
          </a:bodyPr>
          <a:lstStyle/>
          <a:p>
            <a:r>
              <a:rPr lang="uk-UA" sz="3600" dirty="0" smtClean="0"/>
              <a:t>Застосовується лише </a:t>
            </a:r>
            <a:r>
              <a:rPr lang="uk-UA" sz="3600" b="1" u="sng" dirty="0" smtClean="0">
                <a:solidFill>
                  <a:srgbClr val="FF0000"/>
                </a:solidFill>
              </a:rPr>
              <a:t>формувальне</a:t>
            </a:r>
            <a:r>
              <a:rPr lang="uk-UA" sz="3600" dirty="0" smtClean="0">
                <a:solidFill>
                  <a:srgbClr val="FF0000"/>
                </a:solidFill>
              </a:rPr>
              <a:t> </a:t>
            </a:r>
            <a:r>
              <a:rPr lang="uk-UA" sz="3600" dirty="0" smtClean="0"/>
              <a:t>та </a:t>
            </a:r>
            <a:r>
              <a:rPr lang="uk-UA" sz="3600" b="1" u="sng" dirty="0" smtClean="0">
                <a:solidFill>
                  <a:srgbClr val="FF0000"/>
                </a:solidFill>
              </a:rPr>
              <a:t>підсумкове</a:t>
            </a:r>
            <a:r>
              <a:rPr lang="uk-UA" sz="3600" dirty="0" smtClean="0"/>
              <a:t> оцінювання!</a:t>
            </a:r>
          </a:p>
          <a:p>
            <a:r>
              <a:rPr lang="uk-UA" sz="3600" dirty="0" smtClean="0"/>
              <a:t>Результати зафіксовуються у Свідоцтві досягнень</a:t>
            </a:r>
          </a:p>
          <a:p>
            <a:r>
              <a:rPr lang="uk-UA" sz="3600" dirty="0" smtClean="0"/>
              <a:t>Свідоцтво досягнень заповнюється вчителем-</a:t>
            </a:r>
            <a:r>
              <a:rPr lang="uk-UA" sz="3600" dirty="0" err="1" smtClean="0"/>
              <a:t>предметником</a:t>
            </a:r>
            <a:r>
              <a:rPr lang="uk-UA" sz="3600" dirty="0" smtClean="0"/>
              <a:t> на основі виконаних робіт та власних </a:t>
            </a:r>
            <a:r>
              <a:rPr lang="uk-UA" sz="3600" dirty="0" smtClean="0"/>
              <a:t>спостережень</a:t>
            </a:r>
            <a:endParaRPr lang="uk-UA" sz="3600" dirty="0" smtClean="0"/>
          </a:p>
          <a:p>
            <a:r>
              <a:rPr lang="uk-UA" sz="3600" b="1" u="sng" dirty="0" smtClean="0">
                <a:solidFill>
                  <a:srgbClr val="FF0000"/>
                </a:solidFill>
              </a:rPr>
              <a:t>!!! У класному журналі такі записи не ведуться!</a:t>
            </a:r>
            <a:endParaRPr lang="uk-UA" sz="3600" b="1" u="sng" dirty="0">
              <a:solidFill>
                <a:srgbClr val="FF0000"/>
              </a:solidFill>
            </a:endParaRPr>
          </a:p>
        </p:txBody>
      </p:sp>
    </p:spTree>
    <p:extLst>
      <p:ext uri="{BB962C8B-B14F-4D97-AF65-F5344CB8AC3E}">
        <p14:creationId xmlns:p14="http://schemas.microsoft.com/office/powerpoint/2010/main" val="3674626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2763" y="225136"/>
            <a:ext cx="9601200" cy="1118755"/>
          </a:xfrm>
        </p:spPr>
        <p:txBody>
          <a:bodyPr>
            <a:normAutofit fontScale="90000"/>
          </a:bodyPr>
          <a:lstStyle/>
          <a:p>
            <a:r>
              <a:rPr lang="uk-UA" b="1" dirty="0" smtClean="0"/>
              <a:t>Свідоцтво досягнень (примірники)</a:t>
            </a:r>
            <a:br>
              <a:rPr lang="uk-UA" b="1" dirty="0" smtClean="0"/>
            </a:br>
            <a:r>
              <a:rPr lang="uk-UA" b="1" dirty="0" smtClean="0"/>
              <a:t>Для 1-го класу:</a:t>
            </a:r>
            <a:endParaRPr lang="uk-UA" b="1"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00728" y="1450108"/>
            <a:ext cx="10502939" cy="5133161"/>
          </a:xfrm>
        </p:spPr>
      </p:pic>
    </p:spTree>
    <p:extLst>
      <p:ext uri="{BB962C8B-B14F-4D97-AF65-F5344CB8AC3E}">
        <p14:creationId xmlns:p14="http://schemas.microsoft.com/office/powerpoint/2010/main" val="21364869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Для 2-го класу:</a:t>
            </a:r>
            <a:endParaRPr lang="uk-UA" b="1" dirty="0"/>
          </a:p>
        </p:txBody>
      </p:sp>
      <p:pic>
        <p:nvPicPr>
          <p:cNvPr id="4" name="Объект 3"/>
          <p:cNvPicPr>
            <a:picLocks noGrp="1" noChangeAspect="1"/>
          </p:cNvPicPr>
          <p:nvPr>
            <p:ph idx="1"/>
          </p:nvPr>
        </p:nvPicPr>
        <p:blipFill>
          <a:blip r:embed="rId2"/>
          <a:stretch>
            <a:fillRect/>
          </a:stretch>
        </p:blipFill>
        <p:spPr>
          <a:xfrm>
            <a:off x="1459345" y="1880689"/>
            <a:ext cx="9821666" cy="4977311"/>
          </a:xfrm>
          <a:prstGeom prst="rect">
            <a:avLst/>
          </a:prstGeom>
        </p:spPr>
      </p:pic>
    </p:spTree>
    <p:extLst>
      <p:ext uri="{BB962C8B-B14F-4D97-AF65-F5344CB8AC3E}">
        <p14:creationId xmlns:p14="http://schemas.microsoft.com/office/powerpoint/2010/main" val="11983266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Для 3-го класу:</a:t>
            </a:r>
            <a:endParaRPr lang="uk-UA" b="1"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53641" y="2309091"/>
            <a:ext cx="10981383" cy="4119418"/>
          </a:xfrm>
        </p:spPr>
      </p:pic>
    </p:spTree>
    <p:extLst>
      <p:ext uri="{BB962C8B-B14F-4D97-AF65-F5344CB8AC3E}">
        <p14:creationId xmlns:p14="http://schemas.microsoft.com/office/powerpoint/2010/main" val="103456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Форми спостережень вчителя за здобувачами освіти у системі НУШ</a:t>
            </a:r>
            <a:endParaRPr lang="uk-UA" b="1" dirty="0"/>
          </a:p>
        </p:txBody>
      </p:sp>
      <p:sp>
        <p:nvSpPr>
          <p:cNvPr id="5" name="Объект 4"/>
          <p:cNvSpPr>
            <a:spLocks noGrp="1"/>
          </p:cNvSpPr>
          <p:nvPr>
            <p:ph idx="1"/>
          </p:nvPr>
        </p:nvSpPr>
        <p:spPr/>
        <p:txBody>
          <a:bodyPr/>
          <a:lstStyle/>
          <a:p>
            <a:r>
              <a:rPr lang="uk-UA" sz="2400" dirty="0" smtClean="0"/>
              <a:t>Зошит спостереження учителя іноземної мови за класом;</a:t>
            </a:r>
          </a:p>
          <a:p>
            <a:r>
              <a:rPr lang="uk-UA" sz="2400" dirty="0" smtClean="0"/>
              <a:t>Розробка та ведення індивідуальних портфоліо або індивідуальних карток учня;</a:t>
            </a:r>
          </a:p>
          <a:p>
            <a:r>
              <a:rPr lang="uk-UA" sz="2400" dirty="0" err="1" smtClean="0"/>
              <a:t>Самооцінювання</a:t>
            </a:r>
            <a:r>
              <a:rPr lang="uk-UA" sz="2400" dirty="0" smtClean="0"/>
              <a:t> або </a:t>
            </a:r>
            <a:r>
              <a:rPr lang="uk-UA" sz="2400" dirty="0" err="1" smtClean="0"/>
              <a:t>взаємооцінювання</a:t>
            </a:r>
            <a:r>
              <a:rPr lang="uk-UA" sz="2400" dirty="0" smtClean="0"/>
              <a:t> ;</a:t>
            </a:r>
          </a:p>
          <a:p>
            <a:r>
              <a:rPr lang="uk-UA" sz="2400" dirty="0" smtClean="0"/>
              <a:t>Власні розробки вчителя ( Положення про Академічну автономію, ст.23 ЗУ «Про освіту»)</a:t>
            </a:r>
          </a:p>
          <a:p>
            <a:endParaRPr lang="uk-UA" dirty="0"/>
          </a:p>
        </p:txBody>
      </p:sp>
    </p:spTree>
    <p:extLst>
      <p:ext uri="{BB962C8B-B14F-4D97-AF65-F5344CB8AC3E}">
        <p14:creationId xmlns:p14="http://schemas.microsoft.com/office/powerpoint/2010/main" val="516791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pic>
        <p:nvPicPr>
          <p:cNvPr id="4" name="Объект 3"/>
          <p:cNvPicPr>
            <a:picLocks noGrp="1" noChangeAspect="1"/>
          </p:cNvPicPr>
          <p:nvPr>
            <p:ph idx="1"/>
          </p:nvPr>
        </p:nvPicPr>
        <p:blipFill>
          <a:blip r:embed="rId2"/>
          <a:stretch>
            <a:fillRect/>
          </a:stretch>
        </p:blipFill>
        <p:spPr>
          <a:xfrm>
            <a:off x="923637" y="498763"/>
            <a:ext cx="11077928" cy="5938982"/>
          </a:xfrm>
          <a:prstGeom prst="rect">
            <a:avLst/>
          </a:prstGeom>
        </p:spPr>
      </p:pic>
    </p:spTree>
    <p:extLst>
      <p:ext uri="{BB962C8B-B14F-4D97-AF65-F5344CB8AC3E}">
        <p14:creationId xmlns:p14="http://schemas.microsoft.com/office/powerpoint/2010/main" val="190800398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TM10001105[[fn=Уголки]]</Template>
  <TotalTime>161</TotalTime>
  <Words>703</Words>
  <Application>Microsoft Office PowerPoint</Application>
  <PresentationFormat>Широкоэкранный</PresentationFormat>
  <Paragraphs>49</Paragraphs>
  <Slides>13</Slides>
  <Notes>0</Notes>
  <HiddenSlides>0</HiddenSlides>
  <MMClips>0</MMClips>
  <ScaleCrop>false</ScaleCrop>
  <HeadingPairs>
    <vt:vector size="6" baseType="variant">
      <vt:variant>
        <vt:lpstr>Использованные шрифты</vt:lpstr>
      </vt:variant>
      <vt:variant>
        <vt:i4>1</vt:i4>
      </vt:variant>
      <vt:variant>
        <vt:lpstr>Тема</vt:lpstr>
      </vt:variant>
      <vt:variant>
        <vt:i4>1</vt:i4>
      </vt:variant>
      <vt:variant>
        <vt:lpstr>Заголовки слайдов</vt:lpstr>
      </vt:variant>
      <vt:variant>
        <vt:i4>13</vt:i4>
      </vt:variant>
    </vt:vector>
  </HeadingPairs>
  <TitlesOfParts>
    <vt:vector size="15" baseType="lpstr">
      <vt:lpstr>Franklin Gothic Book</vt:lpstr>
      <vt:lpstr>Crop</vt:lpstr>
      <vt:lpstr>Актуальні питання підсумкового оцінювання з іноземних мов й організованого завершення 2020/2021 н.р.</vt:lpstr>
      <vt:lpstr>Презентация PowerPoint</vt:lpstr>
      <vt:lpstr>Нормативні документи</vt:lpstr>
      <vt:lpstr>Оцінювання в 1-3-их класах НУШ</vt:lpstr>
      <vt:lpstr>Свідоцтво досягнень (примірники) Для 1-го класу:</vt:lpstr>
      <vt:lpstr>Для 2-го класу:</vt:lpstr>
      <vt:lpstr>Для 3-го класу:</vt:lpstr>
      <vt:lpstr>Форми спостережень вчителя за здобувачами освіти у системі НУШ</vt:lpstr>
      <vt:lpstr>Презентация PowerPoint</vt:lpstr>
      <vt:lpstr>Оцінювання 3-го класу НУШ</vt:lpstr>
      <vt:lpstr>Діагностичні роботи з іноземних мов</vt:lpstr>
      <vt:lpstr>Організація завершення навчального року в 4-10-их класах </vt:lpstr>
      <vt:lpstr>Організація завершення навчального року в 11-их класах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Актуальні питання підсумкового оцінювання з іноземних мов й організованого завершення 2020/2021 н.р.</dc:title>
  <dc:creator>Солодкі</dc:creator>
  <cp:lastModifiedBy>Солодкі</cp:lastModifiedBy>
  <cp:revision>16</cp:revision>
  <dcterms:created xsi:type="dcterms:W3CDTF">2021-05-07T09:43:18Z</dcterms:created>
  <dcterms:modified xsi:type="dcterms:W3CDTF">2021-05-11T06:06:46Z</dcterms:modified>
</cp:coreProperties>
</file>