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8" r:id="rId18"/>
    <p:sldId id="271" r:id="rId19"/>
    <p:sldId id="275" r:id="rId20"/>
    <p:sldId id="276" r:id="rId21"/>
    <p:sldId id="277" r:id="rId22"/>
    <p:sldId id="272" r:id="rId23"/>
    <p:sldId id="273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79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49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84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70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34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0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1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7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8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8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69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2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3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2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28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04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F311-5D0D-42D3-9326-4003470E3B5C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A08D2D-1A67-4979-9543-DF80C0A1B8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4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hyperlink" Target="https://lib.imzo.gov.ua/yelektronn-vers-pdruchnik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angliyska-mova-movne-portfolio-2-klas-32397.html" TargetMode="External"/><Relationship Id="rId2" Type="http://schemas.openxmlformats.org/officeDocument/2006/relationships/hyperlink" Target="https://vseosvita.ua/library/nus-zosit-sposterezen-vcitela-anglijskoi-movi-dla-2-klasu-3916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ingenglish.org.uk/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courses.prometheus.org.ua/dashboard" TargetMode="External"/><Relationship Id="rId7" Type="http://schemas.openxmlformats.org/officeDocument/2006/relationships/hyperlink" Target="https://www.pearson.com/english" TargetMode="External"/><Relationship Id="rId12" Type="http://schemas.openxmlformats.org/officeDocument/2006/relationships/hyperlink" Target="https://mon.gov.ua/ua/osvita/zagalna-serednya-osvita/vivchennya-inozemnih-mov/koordinacijnij-komitet-z-pidtrimki-vchiteliv-suchasnih-inozemnih-mov-v-umovah-reformi-nova-ukrayinska-shkola" TargetMode="External"/><Relationship Id="rId2" Type="http://schemas.openxmlformats.org/officeDocument/2006/relationships/hyperlink" Target="https://www.ed-er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cmillanukraine.com/" TargetMode="External"/><Relationship Id="rId11" Type="http://schemas.openxmlformats.org/officeDocument/2006/relationships/hyperlink" Target="https://www.goethe.de/ins/ua/uk/spr/unt/for.html" TargetMode="External"/><Relationship Id="rId5" Type="http://schemas.openxmlformats.org/officeDocument/2006/relationships/hyperlink" Target="https://www.linguist.ua/" TargetMode="External"/><Relationship Id="rId10" Type="http://schemas.openxmlformats.org/officeDocument/2006/relationships/hyperlink" Target="https://elt.oup.com/events?dm_i=1Q48,7B3U6,WXUK00,TN663,1&amp;cc=ua&amp;selLanguage=uk" TargetMode="External"/><Relationship Id="rId4" Type="http://schemas.openxmlformats.org/officeDocument/2006/relationships/hyperlink" Target="https://naurok.com.ua/" TargetMode="External"/><Relationship Id="rId9" Type="http://schemas.openxmlformats.org/officeDocument/2006/relationships/hyperlink" Target="https://www.teachers-corner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7" y="1201784"/>
            <a:ext cx="10146075" cy="3575598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Інструктивно</a:t>
            </a:r>
            <a:r>
              <a:rPr lang="uk-UA" dirty="0" smtClean="0"/>
              <a:t>-методична нарада </a:t>
            </a:r>
            <a:r>
              <a:rPr lang="uk-UA" b="1" dirty="0" smtClean="0"/>
              <a:t>«Серпневі студії» </a:t>
            </a:r>
            <a:r>
              <a:rPr lang="uk-UA" dirty="0" smtClean="0"/>
              <a:t>для вчителів ІМ</a:t>
            </a:r>
            <a:br>
              <a:rPr lang="uk-UA" dirty="0" smtClean="0"/>
            </a:br>
            <a:r>
              <a:rPr lang="uk-UA" dirty="0" smtClean="0"/>
              <a:t>2021-2022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3177" y="5085805"/>
            <a:ext cx="3501435" cy="1332411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Підготувала: </a:t>
            </a:r>
            <a:r>
              <a:rPr lang="uk-UA" b="1" dirty="0" smtClean="0"/>
              <a:t>Солодка О.М., </a:t>
            </a:r>
            <a:r>
              <a:rPr lang="uk-UA" dirty="0" smtClean="0"/>
              <a:t>консультант ЦПР ПП </a:t>
            </a:r>
            <a:r>
              <a:rPr lang="uk-UA" dirty="0" err="1" smtClean="0"/>
              <a:t>Великоберезовицької</a:t>
            </a:r>
            <a:r>
              <a:rPr lang="uk-UA" dirty="0" smtClean="0"/>
              <a:t> селищної ради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37836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6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09600"/>
            <a:ext cx="7117132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</a:t>
            </a:r>
            <a:r>
              <a:rPr lang="uk-UA" b="1" dirty="0" smtClean="0"/>
              <a:t>. </a:t>
            </a:r>
            <a:r>
              <a:rPr lang="uk-UA" b="1" dirty="0"/>
              <a:t>Особливості навчання та вчителювання в початковій школі в умовах НУШ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Вивчення іноземних мов у 2021-2022 навчальному році буде здійснюватися за декількома Державними стандартами та типовими освітніми програмами, а саме: - </a:t>
            </a:r>
            <a:r>
              <a:rPr lang="uk-UA" sz="2400" b="1" u="sng" dirty="0"/>
              <a:t>для учнів 1-4 класів – за новим Державним стандартом початкової освіти, затвердженим Постановою КМУ від 21.02.2018 №87, «Типовою освітньою програмою, розробленою під керівництвом О. Я. Савченко» та «Типовою освітньою програмою, розробленою під керівництвом Р. Б. Шияна»;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68" y="127626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1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756" y="46953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Підручники: </a:t>
            </a:r>
            <a:r>
              <a:rPr lang="en-US" b="1" dirty="0">
                <a:hlinkClick r:id="rId2"/>
              </a:rPr>
              <a:t>https://lib.imzo.gov.ua/yelektronn-vers-pdruchnikv</a:t>
            </a:r>
            <a:r>
              <a:rPr lang="en-US" b="1" dirty="0" smtClean="0">
                <a:hlinkClick r:id="rId2"/>
              </a:rPr>
              <a:t>/</a:t>
            </a:r>
            <a:r>
              <a:rPr lang="uk-UA" b="1" dirty="0" smtClean="0"/>
              <a:t> </a:t>
            </a:r>
            <a:br>
              <a:rPr lang="uk-UA" b="1" dirty="0" smtClean="0"/>
            </a:b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2391306"/>
            <a:ext cx="2371333" cy="3020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74" y="3166921"/>
            <a:ext cx="2013334" cy="285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14" y="226423"/>
            <a:ext cx="1975425" cy="2786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04" y="3639953"/>
            <a:ext cx="2191632" cy="2858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20" y="1971978"/>
            <a:ext cx="2196936" cy="2893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88" y="3534950"/>
            <a:ext cx="2267604" cy="29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326" y="596535"/>
            <a:ext cx="4380412" cy="5094515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Щоденник  (зошит) спостережень;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vseosvita.ua/library/nus-zosit-sposterezen-vcitela-anglijskoi-movi-dla-2-klasu-391622.html</a:t>
            </a:r>
            <a:endParaRPr lang="uk-UA" sz="2800" dirty="0" smtClean="0"/>
          </a:p>
          <a:p>
            <a:r>
              <a:rPr lang="uk-UA" sz="2800" dirty="0" smtClean="0"/>
              <a:t>Учнівське портфоліо;</a:t>
            </a:r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naurok.com.ua/angliyska-mova-movne-portfolio-2-klas-32397.html</a:t>
            </a:r>
            <a:endParaRPr lang="uk-UA" sz="2800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50" y="596535"/>
            <a:ext cx="6128002" cy="52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1886"/>
            <a:ext cx="6951669" cy="1513114"/>
          </a:xfrm>
        </p:spPr>
        <p:txBody>
          <a:bodyPr/>
          <a:lstStyle/>
          <a:p>
            <a:r>
              <a:rPr lang="uk-UA" b="1" dirty="0" smtClean="0"/>
              <a:t>Що таке діагностичні роботи?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межах формувального оцінювання за результатами певної теми/тем/частин теми/розділу рекомендовано проводити </a:t>
            </a:r>
            <a:r>
              <a:rPr lang="uk-UA" b="1" dirty="0" err="1" smtClean="0"/>
              <a:t>діагностувальні</a:t>
            </a:r>
            <a:r>
              <a:rPr lang="uk-UA" b="1" dirty="0" smtClean="0"/>
              <a:t> роботи.</a:t>
            </a:r>
          </a:p>
          <a:p>
            <a:r>
              <a:rPr lang="uk-UA" dirty="0" smtClean="0"/>
              <a:t>Це засіб </a:t>
            </a:r>
            <a:r>
              <a:rPr lang="uk-UA" dirty="0" err="1" smtClean="0"/>
              <a:t>зворотнього</a:t>
            </a:r>
            <a:r>
              <a:rPr lang="uk-UA" dirty="0" smtClean="0"/>
              <a:t> 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для в разі необхідності оперативного регулювання та коригування освітнього процесу.</a:t>
            </a:r>
          </a:p>
          <a:p>
            <a:r>
              <a:rPr lang="uk-UA" dirty="0" smtClean="0"/>
              <a:t>Обсяг та зміст завдань визначається віковими особливостями учнів та специфікою предмету.</a:t>
            </a:r>
          </a:p>
          <a:p>
            <a:r>
              <a:rPr lang="uk-UA" dirty="0" err="1" smtClean="0"/>
              <a:t>Діагностувальні</a:t>
            </a:r>
            <a:r>
              <a:rPr lang="uk-UA" dirty="0" smtClean="0"/>
              <a:t> роботи можуть містити завдання, які виконуються </a:t>
            </a: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</a:rPr>
              <a:t>усно</a:t>
            </a:r>
            <a:r>
              <a:rPr lang="uk-UA" dirty="0" smtClean="0"/>
              <a:t> (переказ, вивчення </a:t>
            </a:r>
            <a:r>
              <a:rPr lang="uk-UA" dirty="0" err="1" smtClean="0"/>
              <a:t>напам</a:t>
            </a:r>
            <a:r>
              <a:rPr lang="en-US" dirty="0" smtClean="0"/>
              <a:t>’</a:t>
            </a:r>
            <a:r>
              <a:rPr lang="uk-UA" dirty="0" smtClean="0"/>
              <a:t>ять), </a:t>
            </a: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</a:rPr>
              <a:t>письмово</a:t>
            </a:r>
            <a:r>
              <a:rPr lang="uk-UA" dirty="0" smtClean="0"/>
              <a:t> (списування, диктант), </a:t>
            </a: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</a:rPr>
              <a:t>практично</a:t>
            </a:r>
            <a:r>
              <a:rPr lang="uk-UA" dirty="0" smtClean="0"/>
              <a:t> (дослід, моделювання, конструювання) та </a:t>
            </a: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</a:rPr>
              <a:t>завдання, які виконуються  за допомогою електронних освітніх ресурсів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Система тематичних </a:t>
            </a:r>
            <a:r>
              <a:rPr lang="uk-UA" b="1" dirty="0" err="1" smtClean="0"/>
              <a:t>діагностувальних</a:t>
            </a:r>
            <a:r>
              <a:rPr lang="uk-UA" b="1" dirty="0" smtClean="0"/>
              <a:t> робіт: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755" y="1928949"/>
            <a:ext cx="5440091" cy="4199709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 smtClean="0"/>
              <a:t>Аудіювання (1-4 </a:t>
            </a:r>
            <a:r>
              <a:rPr lang="uk-UA" sz="3600" dirty="0" err="1" smtClean="0"/>
              <a:t>кл</a:t>
            </a:r>
            <a:r>
              <a:rPr lang="uk-UA" sz="3600" dirty="0" smtClean="0"/>
              <a:t>.)</a:t>
            </a:r>
          </a:p>
          <a:p>
            <a:r>
              <a:rPr lang="uk-UA" sz="3600" dirty="0" smtClean="0"/>
              <a:t>Читання (2-4 </a:t>
            </a:r>
            <a:r>
              <a:rPr lang="uk-UA" sz="3600" dirty="0" err="1" smtClean="0"/>
              <a:t>кл</a:t>
            </a:r>
            <a:r>
              <a:rPr lang="uk-UA" sz="3600" dirty="0" smtClean="0"/>
              <a:t>.)</a:t>
            </a:r>
          </a:p>
          <a:p>
            <a:r>
              <a:rPr lang="uk-UA" sz="3600" dirty="0" smtClean="0"/>
              <a:t>Говоріння (1-4 </a:t>
            </a:r>
            <a:r>
              <a:rPr lang="uk-UA" sz="3600" dirty="0" err="1" smtClean="0"/>
              <a:t>кл</a:t>
            </a:r>
            <a:r>
              <a:rPr lang="uk-UA" sz="3600" dirty="0" smtClean="0"/>
              <a:t>.)</a:t>
            </a:r>
          </a:p>
          <a:p>
            <a:r>
              <a:rPr lang="uk-UA" sz="3600" dirty="0" smtClean="0"/>
              <a:t>Письмо (2-4 </a:t>
            </a:r>
            <a:r>
              <a:rPr lang="uk-UA" sz="3600" dirty="0" err="1" smtClean="0"/>
              <a:t>кл</a:t>
            </a:r>
            <a:r>
              <a:rPr lang="uk-UA" sz="3600" dirty="0" smtClean="0"/>
              <a:t>.)</a:t>
            </a:r>
          </a:p>
          <a:p>
            <a:r>
              <a:rPr lang="uk-UA" sz="3000" i="1" dirty="0" smtClean="0">
                <a:solidFill>
                  <a:srgbClr val="C00000"/>
                </a:solidFill>
              </a:rPr>
              <a:t>Рекомендовано комбінувати всі чотири види робіт, але це на розсуд вчителя!!!</a:t>
            </a:r>
            <a:endParaRPr lang="uk-UA" sz="30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92" y="2142309"/>
            <a:ext cx="5372220" cy="3021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34" y="38680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211" y="1113374"/>
            <a:ext cx="9762898" cy="4918445"/>
          </a:xfrm>
        </p:spPr>
        <p:txBody>
          <a:bodyPr/>
          <a:lstStyle/>
          <a:p>
            <a:r>
              <a:rPr lang="uk-UA" sz="2400" dirty="0" smtClean="0"/>
              <a:t>Загальна кількість </a:t>
            </a:r>
            <a:r>
              <a:rPr lang="uk-UA" sz="2400" dirty="0" err="1" smtClean="0"/>
              <a:t>діагностувальних</a:t>
            </a:r>
            <a:r>
              <a:rPr lang="uk-UA" sz="2400" dirty="0" smtClean="0"/>
              <a:t> робіт має бути </a:t>
            </a:r>
            <a:r>
              <a:rPr lang="uk-UA" sz="2400" b="1" u="sng" dirty="0" smtClean="0"/>
              <a:t>дидактично виправданою</a:t>
            </a:r>
            <a:r>
              <a:rPr lang="uk-UA" sz="2400" dirty="0" smtClean="0"/>
              <a:t> (в основному через кожні 16-20 занять).</a:t>
            </a:r>
          </a:p>
          <a:p>
            <a:r>
              <a:rPr lang="uk-UA" sz="2400" dirty="0" smtClean="0"/>
              <a:t>Результатами оцінювання тематичних </a:t>
            </a:r>
            <a:r>
              <a:rPr lang="uk-UA" sz="2400" dirty="0" err="1" smtClean="0"/>
              <a:t>діагностувальних</a:t>
            </a:r>
            <a:r>
              <a:rPr lang="uk-UA" sz="2400" dirty="0" smtClean="0"/>
              <a:t> робіт є </a:t>
            </a:r>
            <a:r>
              <a:rPr lang="uk-UA" sz="2400" b="1" u="sng" dirty="0" smtClean="0">
                <a:solidFill>
                  <a:srgbClr val="C00000"/>
                </a:solidFill>
              </a:rPr>
              <a:t>оцінювальні судження </a:t>
            </a:r>
            <a:r>
              <a:rPr lang="uk-UA" sz="2400" dirty="0" smtClean="0">
                <a:solidFill>
                  <a:schemeClr val="tx1"/>
                </a:solidFill>
              </a:rPr>
              <a:t>з висновком про сформованість кожного результату навчання.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Оцінювальні судження рекомендовано фіксувати у зошитах для тематичних </a:t>
            </a:r>
            <a:r>
              <a:rPr lang="uk-UA" sz="2400" dirty="0" err="1" smtClean="0">
                <a:solidFill>
                  <a:schemeClr val="tx1"/>
                </a:solidFill>
              </a:rPr>
              <a:t>діагностувальних</a:t>
            </a:r>
            <a:r>
              <a:rPr lang="uk-UA" sz="2400" dirty="0" smtClean="0">
                <a:solidFill>
                  <a:schemeClr val="tx1"/>
                </a:solidFill>
              </a:rPr>
              <a:t> робіт або на аркушах з роботами учнів і  зберігати їх в учнівському портфоліо, до прикладу.</a:t>
            </a:r>
          </a:p>
          <a:p>
            <a:r>
              <a:rPr lang="uk-UA" sz="2400" b="1" u="sng" dirty="0" smtClean="0">
                <a:solidFill>
                  <a:srgbClr val="C00000"/>
                </a:solidFill>
              </a:rPr>
              <a:t>Якщо учня не було у школі,  то повторно </a:t>
            </a:r>
            <a:r>
              <a:rPr lang="uk-UA" sz="2400" b="1" u="sng" dirty="0" err="1" smtClean="0">
                <a:solidFill>
                  <a:srgbClr val="C00000"/>
                </a:solidFill>
              </a:rPr>
              <a:t>дігностичної</a:t>
            </a:r>
            <a:r>
              <a:rPr lang="uk-UA" sz="2400" b="1" u="sng" dirty="0" smtClean="0">
                <a:solidFill>
                  <a:srgbClr val="C00000"/>
                </a:solidFill>
              </a:rPr>
              <a:t> роботи він не пише!!!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2" y="149426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8" y="515983"/>
            <a:ext cx="8031532" cy="12518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Орієнтовні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b="1" dirty="0" err="1"/>
              <a:t>навчально-пізнавальних</a:t>
            </a:r>
            <a:r>
              <a:rPr lang="ru-RU" b="1" dirty="0"/>
              <a:t> </a:t>
            </a:r>
            <a:r>
              <a:rPr lang="ru-RU" b="1" dirty="0" err="1"/>
              <a:t>досягнень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410169"/>
              </p:ext>
            </p:extLst>
          </p:nvPr>
        </p:nvGraphicFramePr>
        <p:xfrm>
          <a:off x="1071155" y="1767840"/>
          <a:ext cx="9963195" cy="528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639">
                  <a:extLst>
                    <a:ext uri="{9D8B030D-6E8A-4147-A177-3AD203B41FA5}">
                      <a16:colId xmlns:a16="http://schemas.microsoft.com/office/drawing/2014/main" val="535319152"/>
                    </a:ext>
                  </a:extLst>
                </a:gridCol>
                <a:gridCol w="1992639">
                  <a:extLst>
                    <a:ext uri="{9D8B030D-6E8A-4147-A177-3AD203B41FA5}">
                      <a16:colId xmlns:a16="http://schemas.microsoft.com/office/drawing/2014/main" val="3702254069"/>
                    </a:ext>
                  </a:extLst>
                </a:gridCol>
                <a:gridCol w="1992639">
                  <a:extLst>
                    <a:ext uri="{9D8B030D-6E8A-4147-A177-3AD203B41FA5}">
                      <a16:colId xmlns:a16="http://schemas.microsoft.com/office/drawing/2014/main" val="3954420856"/>
                    </a:ext>
                  </a:extLst>
                </a:gridCol>
                <a:gridCol w="1992639">
                  <a:extLst>
                    <a:ext uri="{9D8B030D-6E8A-4147-A177-3AD203B41FA5}">
                      <a16:colId xmlns:a16="http://schemas.microsoft.com/office/drawing/2014/main" val="319812780"/>
                    </a:ext>
                  </a:extLst>
                </a:gridCol>
                <a:gridCol w="1992639">
                  <a:extLst>
                    <a:ext uri="{9D8B030D-6E8A-4147-A177-3AD203B41FA5}">
                      <a16:colId xmlns:a16="http://schemas.microsoft.com/office/drawing/2014/main" val="2953644141"/>
                    </a:ext>
                  </a:extLst>
                </a:gridCol>
              </a:tblGrid>
              <a:tr h="39348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Уміння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клас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клас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 клас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клас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26940"/>
                  </a:ext>
                </a:extLst>
              </a:tr>
              <a:tr h="1261307">
                <a:tc>
                  <a:txBody>
                    <a:bodyPr/>
                    <a:lstStyle/>
                    <a:p>
                      <a:r>
                        <a:rPr lang="uk-UA" dirty="0" smtClean="0"/>
                        <a:t>Сприймання на слух </a:t>
                      </a:r>
                      <a:r>
                        <a:rPr lang="uk-UA" b="1" dirty="0" smtClean="0"/>
                        <a:t>(Аудіювання)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Обсяг </a:t>
                      </a:r>
                      <a:r>
                        <a:rPr lang="uk-UA" dirty="0" err="1" smtClean="0"/>
                        <a:t>прослухованого</a:t>
                      </a:r>
                      <a:r>
                        <a:rPr lang="uk-UA" dirty="0" smtClean="0"/>
                        <a:t> матеріалу у межах </a:t>
                      </a:r>
                      <a:r>
                        <a:rPr lang="uk-UA" b="1" dirty="0" smtClean="0"/>
                        <a:t>1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dirty="0" smtClean="0"/>
                        <a:t>хв.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1,5 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1,5-2 хв.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2 хв</a:t>
                      </a:r>
                      <a:r>
                        <a:rPr lang="uk-UA" dirty="0" smtClean="0"/>
                        <a:t>.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235843"/>
                  </a:ext>
                </a:extLst>
              </a:tr>
              <a:tr h="679165">
                <a:tc>
                  <a:txBody>
                    <a:bodyPr/>
                    <a:lstStyle/>
                    <a:p>
                      <a:r>
                        <a:rPr lang="uk-UA" dirty="0" smtClean="0"/>
                        <a:t>Зорове сприймання </a:t>
                      </a:r>
                      <a:r>
                        <a:rPr lang="uk-UA" b="1" dirty="0" smtClean="0"/>
                        <a:t>(Читання)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Обсяг одного тексту в словах </a:t>
                      </a:r>
                      <a:r>
                        <a:rPr lang="uk-UA" b="1" dirty="0" smtClean="0"/>
                        <a:t>20-50 слів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50-80 слів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80-100 слів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100-150 слів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26225"/>
                  </a:ext>
                </a:extLst>
              </a:tr>
              <a:tr h="393485">
                <a:tc>
                  <a:txBody>
                    <a:bodyPr/>
                    <a:lstStyle/>
                    <a:p>
                      <a:r>
                        <a:rPr lang="uk-UA" dirty="0" smtClean="0"/>
                        <a:t>Усна взаємодія </a:t>
                      </a:r>
                      <a:r>
                        <a:rPr lang="uk-UA" b="1" dirty="0" smtClean="0"/>
                        <a:t>(Діалог)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1-3 репліки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 репліки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4-5 реплік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 реплік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20563"/>
                  </a:ext>
                </a:extLst>
              </a:tr>
              <a:tr h="679165">
                <a:tc>
                  <a:txBody>
                    <a:bodyPr/>
                    <a:lstStyle/>
                    <a:p>
                      <a:r>
                        <a:rPr lang="uk-UA" dirty="0" smtClean="0"/>
                        <a:t>Усне продукування </a:t>
                      </a:r>
                      <a:r>
                        <a:rPr lang="uk-UA" b="1" dirty="0" smtClean="0"/>
                        <a:t>(Монолог)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1-3 реплік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3-4 репліки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4-5 реплік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5-6 реплік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66558"/>
                  </a:ext>
                </a:extLst>
              </a:tr>
              <a:tr h="679165">
                <a:tc>
                  <a:txBody>
                    <a:bodyPr/>
                    <a:lstStyle/>
                    <a:p>
                      <a:r>
                        <a:rPr lang="uk-UA" dirty="0" smtClean="0"/>
                        <a:t>Писемне продукування </a:t>
                      </a:r>
                      <a:r>
                        <a:rPr lang="uk-UA" i="1" dirty="0" smtClean="0"/>
                        <a:t>(Письмо)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5-10 слів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10-25 слів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25-40 слів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40-50</a:t>
                      </a:r>
                      <a:r>
                        <a:rPr lang="uk-UA" b="1" baseline="0" dirty="0" smtClean="0"/>
                        <a:t> слів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339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03" y="142136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6" y="537024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Орієнтовні типи завдань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902" y="1541417"/>
            <a:ext cx="6087291" cy="5050971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 </a:t>
            </a:r>
            <a:r>
              <a:rPr lang="ru-RU" b="1" i="1" dirty="0" err="1"/>
              <a:t>О</a:t>
            </a:r>
            <a:r>
              <a:rPr lang="ru-RU" b="1" i="1" dirty="0" err="1" smtClean="0"/>
              <a:t>пис</a:t>
            </a:r>
            <a:r>
              <a:rPr lang="ru-RU" b="1" i="1" dirty="0" smtClean="0"/>
              <a:t> </a:t>
            </a:r>
            <a:r>
              <a:rPr lang="ru-RU" b="1" i="1" dirty="0" err="1"/>
              <a:t>малюнка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поєднай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та </a:t>
            </a:r>
            <a:r>
              <a:rPr lang="ru-RU" dirty="0" err="1"/>
              <a:t>об’єкти</a:t>
            </a:r>
            <a:r>
              <a:rPr lang="ru-RU" dirty="0"/>
              <a:t> на </a:t>
            </a:r>
            <a:r>
              <a:rPr lang="ru-RU" dirty="0" err="1" smtClean="0"/>
              <a:t>картинці</a:t>
            </a:r>
            <a:r>
              <a:rPr lang="ru-RU" dirty="0" smtClean="0"/>
              <a:t>. </a:t>
            </a:r>
            <a:r>
              <a:rPr lang="ru-RU" dirty="0" err="1" smtClean="0"/>
              <a:t>Прослухай</a:t>
            </a:r>
            <a:r>
              <a:rPr lang="ru-RU" dirty="0" smtClean="0"/>
              <a:t> </a:t>
            </a:r>
            <a:r>
              <a:rPr lang="ru-RU" dirty="0" err="1"/>
              <a:t>діалог</a:t>
            </a:r>
            <a:r>
              <a:rPr lang="ru-RU" dirty="0"/>
              <a:t> та дай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відмітивши</a:t>
            </a:r>
            <a:r>
              <a:rPr lang="ru-RU" dirty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. </a:t>
            </a:r>
            <a:r>
              <a:rPr lang="ru-RU" dirty="0" err="1" smtClean="0"/>
              <a:t>Послухай</a:t>
            </a:r>
            <a:r>
              <a:rPr lang="ru-RU" dirty="0" smtClean="0"/>
              <a:t>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поєднай</a:t>
            </a:r>
            <a:r>
              <a:rPr lang="ru-RU" dirty="0"/>
              <a:t> слово і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. </a:t>
            </a:r>
            <a:r>
              <a:rPr lang="ru-RU" dirty="0" err="1" smtClean="0"/>
              <a:t>Послухай</a:t>
            </a:r>
            <a:r>
              <a:rPr lang="ru-RU" dirty="0" smtClean="0"/>
              <a:t>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розмалюй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на </a:t>
            </a:r>
            <a:r>
              <a:rPr lang="ru-RU" dirty="0" err="1"/>
              <a:t>малюнку</a:t>
            </a:r>
            <a:r>
              <a:rPr lang="ru-RU" dirty="0" smtClean="0"/>
              <a:t>. </a:t>
            </a:r>
            <a:r>
              <a:rPr lang="ru-RU" b="1" i="1" dirty="0" smtClean="0"/>
              <a:t>(</a:t>
            </a:r>
            <a:r>
              <a:rPr lang="ru-RU" b="1" i="1" dirty="0" err="1" smtClean="0"/>
              <a:t>Аудіювання</a:t>
            </a:r>
            <a:r>
              <a:rPr lang="ru-RU" b="1" i="1" dirty="0" smtClean="0"/>
              <a:t>)</a:t>
            </a:r>
          </a:p>
          <a:p>
            <a:r>
              <a:rPr lang="ru-RU" dirty="0"/>
              <a:t>Прочитай </a:t>
            </a:r>
            <a:r>
              <a:rPr lang="ru-RU" dirty="0" err="1"/>
              <a:t>опис</a:t>
            </a:r>
            <a:r>
              <a:rPr lang="ru-RU" dirty="0"/>
              <a:t> і напиши </a:t>
            </a:r>
            <a:r>
              <a:rPr lang="ru-RU" dirty="0" smtClean="0"/>
              <a:t>слово. Прочитай </a:t>
            </a:r>
            <a:r>
              <a:rPr lang="ru-RU" dirty="0" err="1"/>
              <a:t>речення</a:t>
            </a:r>
            <a:r>
              <a:rPr lang="ru-RU" dirty="0"/>
              <a:t>/</a:t>
            </a:r>
            <a:r>
              <a:rPr lang="ru-RU" dirty="0" err="1"/>
              <a:t>запитання</a:t>
            </a:r>
            <a:r>
              <a:rPr lang="ru-RU" dirty="0"/>
              <a:t> і обери </a:t>
            </a:r>
            <a:r>
              <a:rPr lang="ru-RU" dirty="0" err="1"/>
              <a:t>відповідь</a:t>
            </a:r>
            <a:r>
              <a:rPr lang="ru-RU" dirty="0"/>
              <a:t>. Прочитай </a:t>
            </a:r>
            <a:r>
              <a:rPr lang="ru-RU" dirty="0" err="1"/>
              <a:t>історію</a:t>
            </a:r>
            <a:r>
              <a:rPr lang="ru-RU" dirty="0"/>
              <a:t> і обери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smtClean="0"/>
              <a:t>заголовок. Прочитай </a:t>
            </a:r>
            <a:r>
              <a:rPr lang="ru-RU" dirty="0" err="1"/>
              <a:t>історію</a:t>
            </a:r>
            <a:r>
              <a:rPr lang="ru-RU" dirty="0"/>
              <a:t>, обери слово і </a:t>
            </a:r>
            <a:r>
              <a:rPr lang="ru-RU" dirty="0" err="1"/>
              <a:t>доповни</a:t>
            </a:r>
            <a:r>
              <a:rPr lang="ru-RU" dirty="0"/>
              <a:t> пропуски в </a:t>
            </a:r>
            <a:r>
              <a:rPr lang="ru-RU" dirty="0" err="1"/>
              <a:t>тексті</a:t>
            </a:r>
            <a:r>
              <a:rPr lang="ru-RU" dirty="0" smtClean="0"/>
              <a:t>. </a:t>
            </a:r>
            <a:r>
              <a:rPr lang="ru-RU" b="1" i="1" dirty="0" smtClean="0"/>
              <a:t>(</a:t>
            </a:r>
            <a:r>
              <a:rPr lang="ru-RU" b="1" i="1" dirty="0" err="1" smtClean="0"/>
              <a:t>Читання</a:t>
            </a:r>
            <a:r>
              <a:rPr lang="ru-RU" b="1" i="1" dirty="0" smtClean="0"/>
              <a:t>)</a:t>
            </a:r>
          </a:p>
          <a:p>
            <a:r>
              <a:rPr lang="ru-RU" dirty="0"/>
              <a:t>Дай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про себе та </a:t>
            </a:r>
            <a:r>
              <a:rPr lang="ru-RU" dirty="0" err="1"/>
              <a:t>повсякденні</a:t>
            </a:r>
            <a:r>
              <a:rPr lang="ru-RU" dirty="0"/>
              <a:t> </a:t>
            </a:r>
            <a:r>
              <a:rPr lang="ru-RU" dirty="0" smtClean="0"/>
              <a:t>теми. Дай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описуючи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. Опиши </a:t>
            </a:r>
            <a:r>
              <a:rPr lang="ru-RU" dirty="0" err="1" smtClean="0"/>
              <a:t>малюнки</a:t>
            </a:r>
            <a:r>
              <a:rPr lang="ru-RU" dirty="0" smtClean="0"/>
              <a:t>. </a:t>
            </a:r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smtClean="0"/>
              <a:t>картинками. </a:t>
            </a:r>
            <a:r>
              <a:rPr lang="ru-RU" dirty="0" err="1" smtClean="0"/>
              <a:t>Розкажи</a:t>
            </a:r>
            <a:r>
              <a:rPr lang="ru-RU" dirty="0" smtClean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 smtClean="0"/>
              <a:t>. </a:t>
            </a:r>
            <a:r>
              <a:rPr lang="ru-RU" b="1" i="1" dirty="0" smtClean="0"/>
              <a:t>(</a:t>
            </a:r>
            <a:r>
              <a:rPr lang="ru-RU" b="1" i="1" dirty="0" err="1" smtClean="0"/>
              <a:t>Говоріння</a:t>
            </a:r>
            <a:r>
              <a:rPr lang="ru-RU" b="1" i="1" dirty="0" smtClean="0"/>
              <a:t>)</a:t>
            </a:r>
          </a:p>
          <a:p>
            <a:r>
              <a:rPr lang="ru-RU" dirty="0"/>
              <a:t>Опиши </a:t>
            </a:r>
            <a:r>
              <a:rPr lang="ru-RU" dirty="0" err="1" smtClean="0"/>
              <a:t>малюнок</a:t>
            </a:r>
            <a:r>
              <a:rPr lang="ru-RU" dirty="0" smtClean="0"/>
              <a:t>. Напиши </a:t>
            </a:r>
            <a:r>
              <a:rPr lang="ru-RU" dirty="0" err="1"/>
              <a:t>речення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 smtClean="0"/>
              <a:t>. </a:t>
            </a:r>
            <a:r>
              <a:rPr lang="ru-RU" b="1" i="1" dirty="0" smtClean="0"/>
              <a:t>(Письмо)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3" y="2106664"/>
            <a:ext cx="5085184" cy="320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19" y="300607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696" y="779445"/>
            <a:ext cx="7482893" cy="112993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Ведення шкільного журналу в 1-4 класах НУШ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2133599"/>
            <a:ext cx="10215154" cy="4336869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Домашнє завдання: у 1 класі </a:t>
            </a:r>
            <a:r>
              <a:rPr lang="uk-UA" sz="2000" b="1" u="sng" dirty="0" smtClean="0">
                <a:solidFill>
                  <a:srgbClr val="C00000"/>
                </a:solidFill>
              </a:rPr>
              <a:t>не задається </a:t>
            </a:r>
            <a:r>
              <a:rPr lang="uk-UA" sz="2000" dirty="0" smtClean="0">
                <a:solidFill>
                  <a:srgbClr val="C00000"/>
                </a:solidFill>
              </a:rPr>
              <a:t>і </a:t>
            </a:r>
            <a:r>
              <a:rPr lang="uk-UA" sz="2000" b="1" u="sng" dirty="0" smtClean="0">
                <a:solidFill>
                  <a:srgbClr val="C00000"/>
                </a:solidFill>
              </a:rPr>
              <a:t>ніде не записується!; </a:t>
            </a:r>
            <a:r>
              <a:rPr lang="uk-UA" sz="2000" dirty="0" smtClean="0"/>
              <a:t>у 2 класі – є </a:t>
            </a:r>
            <a:r>
              <a:rPr lang="uk-UA" sz="2000" b="1" u="sng" dirty="0" err="1" smtClean="0">
                <a:solidFill>
                  <a:srgbClr val="C00000"/>
                </a:solidFill>
              </a:rPr>
              <a:t>необв</a:t>
            </a:r>
            <a:r>
              <a:rPr lang="en-US" sz="2000" b="1" u="sng" dirty="0" smtClean="0">
                <a:solidFill>
                  <a:srgbClr val="C00000"/>
                </a:solidFill>
              </a:rPr>
              <a:t>’</a:t>
            </a:r>
            <a:r>
              <a:rPr lang="uk-UA" sz="2000" b="1" u="sng" dirty="0" err="1" smtClean="0">
                <a:solidFill>
                  <a:srgbClr val="C00000"/>
                </a:solidFill>
              </a:rPr>
              <a:t>язковим</a:t>
            </a:r>
            <a:r>
              <a:rPr lang="uk-UA" sz="2000" dirty="0" smtClean="0"/>
              <a:t>, можна зазначати пошукові та творчі завдання; у 3-4 класах - </a:t>
            </a:r>
            <a:r>
              <a:rPr lang="uk-UA" sz="2000" b="1" u="sng" dirty="0" smtClean="0">
                <a:solidFill>
                  <a:srgbClr val="C00000"/>
                </a:solidFill>
              </a:rPr>
              <a:t>фіксуються</a:t>
            </a:r>
            <a:r>
              <a:rPr lang="uk-UA" sz="2000" dirty="0" smtClean="0"/>
              <a:t> у журналі у відповідному місці, якщо задаються.</a:t>
            </a:r>
          </a:p>
          <a:p>
            <a:r>
              <a:rPr lang="uk-UA" sz="2000" dirty="0" smtClean="0"/>
              <a:t>Записи в журналі ведуться державною мовою.</a:t>
            </a:r>
          </a:p>
          <a:p>
            <a:r>
              <a:rPr lang="ru-RU" sz="2000" dirty="0"/>
              <a:t>У 3-4 </a:t>
            </a:r>
            <a:r>
              <a:rPr lang="ru-RU" sz="2000" dirty="0" err="1"/>
              <a:t>класі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за </a:t>
            </a:r>
            <a:r>
              <a:rPr lang="ru-RU" sz="2000" dirty="0" err="1"/>
              <a:t>рівневою</a:t>
            </a:r>
            <a:r>
              <a:rPr lang="ru-RU" sz="2000" dirty="0"/>
              <a:t> шкалою. </a:t>
            </a:r>
            <a:r>
              <a:rPr lang="ru-RU" sz="2000" dirty="0" err="1"/>
              <a:t>Це</a:t>
            </a:r>
            <a:r>
              <a:rPr lang="ru-RU" sz="2000" dirty="0"/>
              <a:t> 4 </a:t>
            </a:r>
            <a:r>
              <a:rPr lang="ru-RU" sz="2000" dirty="0" err="1"/>
              <a:t>рівні</a:t>
            </a:r>
            <a:r>
              <a:rPr lang="ru-RU" sz="2000" dirty="0"/>
              <a:t>: </a:t>
            </a:r>
            <a:r>
              <a:rPr lang="ru-RU" sz="2000" b="1" u="sng" dirty="0" err="1">
                <a:solidFill>
                  <a:srgbClr val="C00000"/>
                </a:solidFill>
              </a:rPr>
              <a:t>початковий</a:t>
            </a:r>
            <a:r>
              <a:rPr lang="ru-RU" sz="2000" b="1" u="sng" dirty="0">
                <a:solidFill>
                  <a:srgbClr val="C00000"/>
                </a:solidFill>
              </a:rPr>
              <a:t> (П), </a:t>
            </a:r>
            <a:r>
              <a:rPr lang="ru-RU" sz="2000" b="1" u="sng" dirty="0" err="1">
                <a:solidFill>
                  <a:srgbClr val="C00000"/>
                </a:solidFill>
              </a:rPr>
              <a:t>середній</a:t>
            </a:r>
            <a:r>
              <a:rPr lang="ru-RU" sz="2000" b="1" u="sng" dirty="0">
                <a:solidFill>
                  <a:srgbClr val="C00000"/>
                </a:solidFill>
              </a:rPr>
              <a:t> (С), </a:t>
            </a:r>
            <a:r>
              <a:rPr lang="ru-RU" sz="2000" b="1" u="sng" dirty="0" err="1">
                <a:solidFill>
                  <a:srgbClr val="C00000"/>
                </a:solidFill>
              </a:rPr>
              <a:t>достатній</a:t>
            </a:r>
            <a:r>
              <a:rPr lang="ru-RU" sz="2000" b="1" u="sng" dirty="0">
                <a:solidFill>
                  <a:srgbClr val="C00000"/>
                </a:solidFill>
              </a:rPr>
              <a:t> (Д) та </a:t>
            </a:r>
            <a:r>
              <a:rPr lang="ru-RU" sz="2000" b="1" u="sng" dirty="0" err="1">
                <a:solidFill>
                  <a:srgbClr val="C00000"/>
                </a:solidFill>
              </a:rPr>
              <a:t>високий</a:t>
            </a:r>
            <a:r>
              <a:rPr lang="ru-RU" sz="2000" b="1" u="sng" dirty="0">
                <a:solidFill>
                  <a:srgbClr val="C00000"/>
                </a:solidFill>
              </a:rPr>
              <a:t> (В). </a:t>
            </a:r>
            <a:r>
              <a:rPr lang="ru-RU" sz="2000" dirty="0"/>
              <a:t>У журнал та </a:t>
            </a:r>
            <a:r>
              <a:rPr lang="ru-RU" sz="2000" dirty="0" err="1"/>
              <a:t>свідоцтво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</a:t>
            </a:r>
            <a:r>
              <a:rPr lang="ru-RU" sz="2000" dirty="0" err="1"/>
              <a:t>виставляється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 за </a:t>
            </a:r>
            <a:r>
              <a:rPr lang="ru-RU" sz="2000" b="1" u="sng" dirty="0" err="1">
                <a:solidFill>
                  <a:srgbClr val="C00000"/>
                </a:solidFill>
              </a:rPr>
              <a:t>кожен</a:t>
            </a:r>
            <a:r>
              <a:rPr lang="ru-RU" sz="2000" b="1" u="sng" dirty="0">
                <a:solidFill>
                  <a:srgbClr val="C00000"/>
                </a:solidFill>
              </a:rPr>
              <a:t> результат </a:t>
            </a:r>
            <a:r>
              <a:rPr lang="ru-RU" sz="2000" b="1" u="sng" dirty="0" err="1">
                <a:solidFill>
                  <a:srgbClr val="C00000"/>
                </a:solidFill>
              </a:rPr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харектеристики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визначено</a:t>
            </a:r>
            <a:r>
              <a:rPr lang="ru-RU" sz="2000" dirty="0"/>
              <a:t> в </a:t>
            </a:r>
            <a:r>
              <a:rPr lang="ru-RU" sz="2000" dirty="0" err="1"/>
              <a:t>свідоцтві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, з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предметів</a:t>
            </a:r>
            <a:r>
              <a:rPr lang="ru-RU" sz="2000" dirty="0"/>
              <a:t>/</a:t>
            </a:r>
            <a:r>
              <a:rPr lang="ru-RU" sz="2000" dirty="0" err="1"/>
              <a:t>інтегрованих</a:t>
            </a:r>
            <a:r>
              <a:rPr lang="ru-RU" sz="2000" dirty="0"/>
              <a:t> </a:t>
            </a:r>
            <a:r>
              <a:rPr lang="ru-RU" sz="2000" dirty="0" err="1"/>
              <a:t>курсів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 кожного </a:t>
            </a:r>
            <a:r>
              <a:rPr lang="ru-RU" sz="2000" dirty="0" err="1"/>
              <a:t>навчального</a:t>
            </a:r>
            <a:r>
              <a:rPr lang="ru-RU" sz="2000" dirty="0"/>
              <a:t> семестру (триместру) та </a:t>
            </a:r>
            <a:r>
              <a:rPr lang="ru-RU" sz="2000" dirty="0" err="1"/>
              <a:t>навчального</a:t>
            </a:r>
            <a:r>
              <a:rPr lang="ru-RU" sz="2000" dirty="0"/>
              <a:t> року.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5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062" y="731519"/>
            <a:ext cx="7953155" cy="12714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Методичні рекомендації щодо вивчення ІМ в 2021-2022 </a:t>
            </a:r>
            <a:r>
              <a:rPr lang="uk-UA" b="1" dirty="0" err="1"/>
              <a:t>н.р</a:t>
            </a:r>
            <a:r>
              <a:rPr lang="uk-UA" b="1" dirty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i="1" dirty="0" smtClean="0"/>
              <a:t>1. Розширення освітнього простору</a:t>
            </a:r>
            <a:r>
              <a:rPr lang="uk-UA" dirty="0" smtClean="0"/>
              <a:t>. (Роль учителя як координатора та консультанта, планування та організація самостійної роботи учнів)</a:t>
            </a:r>
          </a:p>
          <a:p>
            <a:r>
              <a:rPr lang="uk-UA" sz="2400" b="1" i="1" dirty="0" smtClean="0"/>
              <a:t>2. Активне використання інтернет ресурсів.</a:t>
            </a:r>
          </a:p>
          <a:p>
            <a:r>
              <a:rPr lang="uk-UA" sz="2400" b="1" i="1" dirty="0" smtClean="0"/>
              <a:t>3. </a:t>
            </a:r>
            <a:r>
              <a:rPr lang="ru-RU" sz="2400" b="1" i="1" dirty="0" err="1"/>
              <a:t>Європейське</a:t>
            </a:r>
            <a:r>
              <a:rPr lang="ru-RU" sz="2400" b="1" i="1" dirty="0"/>
              <a:t> </a:t>
            </a:r>
            <a:r>
              <a:rPr lang="ru-RU" sz="2400" b="1" i="1" dirty="0" err="1"/>
              <a:t>мовне</a:t>
            </a:r>
            <a:r>
              <a:rPr lang="ru-RU" sz="2400" b="1" i="1" dirty="0"/>
              <a:t> </a:t>
            </a:r>
            <a:r>
              <a:rPr lang="ru-RU" sz="2400" b="1" i="1" dirty="0" err="1"/>
              <a:t>портфоліо</a:t>
            </a:r>
            <a:r>
              <a:rPr lang="ru-RU" sz="2400" b="1" i="1" dirty="0"/>
              <a:t> </a:t>
            </a:r>
            <a:r>
              <a:rPr lang="ru-RU" sz="2400" b="1" i="1" dirty="0" err="1"/>
              <a:t>учня</a:t>
            </a:r>
            <a:r>
              <a:rPr lang="ru-RU" sz="2400" b="1" i="1" dirty="0"/>
              <a:t> як </a:t>
            </a:r>
            <a:r>
              <a:rPr lang="ru-RU" sz="2400" b="1" i="1" dirty="0" err="1"/>
              <a:t>інструмент</a:t>
            </a:r>
            <a:r>
              <a:rPr lang="ru-RU" sz="2400" b="1" i="1" dirty="0"/>
              <a:t> </a:t>
            </a:r>
            <a:r>
              <a:rPr lang="ru-RU" sz="2400" b="1" i="1" dirty="0" err="1"/>
              <a:t>самооцінювання</a:t>
            </a:r>
            <a:r>
              <a:rPr lang="ru-RU" sz="2400" b="1" i="1" dirty="0"/>
              <a:t> </a:t>
            </a:r>
            <a:r>
              <a:rPr lang="ru-RU" sz="2400" b="1" i="1" dirty="0" smtClean="0"/>
              <a:t>та </a:t>
            </a:r>
            <a:r>
              <a:rPr lang="ru-RU" sz="2400" b="1" i="1" dirty="0" err="1" smtClean="0"/>
              <a:t>рефлексії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/>
              <a:t>4. </a:t>
            </a:r>
            <a:r>
              <a:rPr lang="ru-RU" sz="2400" b="1" i="1" dirty="0" err="1"/>
              <a:t>Забезпечення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компетентнісного</a:t>
            </a:r>
            <a:r>
              <a:rPr lang="ru-RU" sz="2400" b="1" i="1" dirty="0"/>
              <a:t>, </a:t>
            </a:r>
            <a:r>
              <a:rPr lang="ru-RU" sz="2400" b="1" i="1" dirty="0" err="1"/>
              <a:t>діяльнісного</a:t>
            </a:r>
            <a:r>
              <a:rPr lang="ru-RU" sz="2400" b="1" i="1" dirty="0"/>
              <a:t> та </a:t>
            </a:r>
            <a:r>
              <a:rPr lang="ru-RU" sz="2400" b="1" i="1" dirty="0" err="1" smtClean="0"/>
              <a:t>комунікативно-орієнтованого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підходів</a:t>
            </a:r>
            <a:r>
              <a:rPr lang="ru-RU" sz="2400" b="1" i="1" dirty="0"/>
              <a:t> до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англійської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мови</a:t>
            </a:r>
            <a:r>
              <a:rPr lang="ru-RU" sz="2400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ІКТ,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)</a:t>
            </a:r>
            <a:endParaRPr lang="uk-UA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17" y="249545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План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766" y="1611085"/>
            <a:ext cx="9405846" cy="4868091"/>
          </a:xfrm>
        </p:spPr>
        <p:txBody>
          <a:bodyPr>
            <a:noAutofit/>
          </a:bodyPr>
          <a:lstStyle/>
          <a:p>
            <a:r>
              <a:rPr lang="uk-UA" sz="2000" dirty="0" smtClean="0"/>
              <a:t>1. Аналіз роботи за 2020-2021 </a:t>
            </a:r>
            <a:r>
              <a:rPr lang="uk-UA" sz="2000" dirty="0" err="1" smtClean="0"/>
              <a:t>н.р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2. Використання цифрових технологій на </a:t>
            </a:r>
            <a:r>
              <a:rPr lang="uk-UA" sz="2000" dirty="0" err="1" smtClean="0"/>
              <a:t>уроках</a:t>
            </a:r>
            <a:r>
              <a:rPr lang="uk-UA" sz="2000" dirty="0" smtClean="0"/>
              <a:t> ІМ під час дистанційного та змішаного навчання: аналіз платформ, реалізації завдань, виявлення та попередження можливих труднощів.</a:t>
            </a:r>
          </a:p>
          <a:p>
            <a:r>
              <a:rPr lang="uk-UA" sz="2000" dirty="0" smtClean="0"/>
              <a:t>3. Особливості навчання та вчителювання в початковій школі в умовах НУШ.</a:t>
            </a:r>
          </a:p>
          <a:p>
            <a:r>
              <a:rPr lang="uk-UA" sz="2000" dirty="0" smtClean="0"/>
              <a:t>4. Методичні рекомендації щодо оцінювання в Новій Українській Школі.</a:t>
            </a:r>
          </a:p>
          <a:p>
            <a:r>
              <a:rPr lang="uk-UA" sz="2000" dirty="0" smtClean="0"/>
              <a:t>5. Методичні рекомендації щодо вивчення ІМ в 2021-2022 </a:t>
            </a:r>
            <a:r>
              <a:rPr lang="uk-UA" sz="2000" dirty="0" err="1" smtClean="0"/>
              <a:t>н.р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6. Побудова індивідуальної траєкторії професійного розвитку вчителя.</a:t>
            </a:r>
          </a:p>
          <a:p>
            <a:r>
              <a:rPr lang="uk-UA" sz="2000" dirty="0" smtClean="0"/>
              <a:t>7. Підсумки секції, обмін думками, вироблення власних стратегій розвитку ІМ в громаді.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852" y="1402078"/>
            <a:ext cx="9254445" cy="5190309"/>
          </a:xfrm>
        </p:spPr>
        <p:txBody>
          <a:bodyPr>
            <a:normAutofit/>
          </a:bodyPr>
          <a:lstStyle/>
          <a:p>
            <a:r>
              <a:rPr lang="uk-UA" sz="2000" b="1" dirty="0"/>
              <a:t>Для учнів 5-9 класів </a:t>
            </a:r>
            <a:r>
              <a:rPr lang="uk-UA" sz="2000" dirty="0"/>
              <a:t>за Державним стандартом базової та повної </a:t>
            </a:r>
            <a:r>
              <a:rPr lang="uk-UA" sz="2000" dirty="0" smtClean="0"/>
              <a:t>загальної середньої </a:t>
            </a:r>
            <a:r>
              <a:rPr lang="uk-UA" sz="2000" dirty="0"/>
              <a:t>освіти, затвердженим Постановою КМУ від 23 листопада 2011 року </a:t>
            </a:r>
            <a:r>
              <a:rPr lang="en-US" sz="2000" dirty="0" smtClean="0"/>
              <a:t>No1392</a:t>
            </a:r>
            <a:r>
              <a:rPr lang="en-US" sz="2000" dirty="0"/>
              <a:t>, </a:t>
            </a:r>
            <a:r>
              <a:rPr lang="uk-UA" sz="2000" dirty="0"/>
              <a:t>та Типовою освітньою програмою закладів загальної середньої освіти </a:t>
            </a:r>
            <a:r>
              <a:rPr lang="uk-UA" sz="2000" dirty="0" smtClean="0"/>
              <a:t>ІІ ступеня </a:t>
            </a:r>
            <a:r>
              <a:rPr lang="uk-UA" sz="2000" dirty="0"/>
              <a:t>(базова середня освіта), розробленою на виконання Закону України «</a:t>
            </a:r>
            <a:r>
              <a:rPr lang="uk-UA" sz="2000" dirty="0" smtClean="0"/>
              <a:t>Про освіту</a:t>
            </a:r>
            <a:r>
              <a:rPr lang="uk-UA" sz="2000" dirty="0"/>
              <a:t>» і затвердженою наказом МОН від 20.04.2018 </a:t>
            </a:r>
            <a:r>
              <a:rPr lang="en-US" sz="2000" dirty="0"/>
              <a:t>No 408</a:t>
            </a:r>
            <a:r>
              <a:rPr lang="en-US" sz="2000" dirty="0" smtClean="0"/>
              <a:t>;</a:t>
            </a:r>
            <a:endParaRPr lang="uk-UA" sz="2000" dirty="0" smtClean="0"/>
          </a:p>
          <a:p>
            <a:r>
              <a:rPr lang="uk-UA" sz="2000" b="1" dirty="0"/>
              <a:t>Для учнів 10-11 класів </a:t>
            </a:r>
            <a:r>
              <a:rPr lang="uk-UA" sz="2000" dirty="0"/>
              <a:t>за Державним стандартом базової та </a:t>
            </a:r>
            <a:r>
              <a:rPr lang="uk-UA" sz="2000" dirty="0" smtClean="0"/>
              <a:t>повної загальної </a:t>
            </a:r>
            <a:r>
              <a:rPr lang="uk-UA" sz="2000" dirty="0"/>
              <a:t>середньої освіти, затвердженим Постановою КМУ від 23 </a:t>
            </a:r>
            <a:r>
              <a:rPr lang="uk-UA" sz="2000" dirty="0" smtClean="0"/>
              <a:t>листопада 2011 </a:t>
            </a:r>
            <a:r>
              <a:rPr lang="uk-UA" sz="2000" dirty="0"/>
              <a:t>року </a:t>
            </a:r>
            <a:r>
              <a:rPr lang="en-US" sz="2000" dirty="0"/>
              <a:t>No 1392, </a:t>
            </a:r>
            <a:r>
              <a:rPr lang="uk-UA" sz="2000" dirty="0"/>
              <a:t>та Типовою освітньою програмою закладів </a:t>
            </a:r>
            <a:r>
              <a:rPr lang="uk-UA" sz="2000" dirty="0" smtClean="0"/>
              <a:t>загальної середньої </a:t>
            </a:r>
            <a:r>
              <a:rPr lang="uk-UA" sz="2000" dirty="0"/>
              <a:t>освіти ІІІ ступеня (профільна середня освіта), розробленою </a:t>
            </a:r>
            <a:r>
              <a:rPr lang="uk-UA" sz="2000" dirty="0" smtClean="0"/>
              <a:t>на виконання </a:t>
            </a:r>
            <a:r>
              <a:rPr lang="uk-UA" sz="2000" dirty="0"/>
              <a:t>Закону України «Про освіту» і затвердженою наказом МОН </a:t>
            </a:r>
            <a:r>
              <a:rPr lang="uk-UA" sz="2000" dirty="0" smtClean="0"/>
              <a:t>від 20.04.2018 </a:t>
            </a:r>
            <a:r>
              <a:rPr lang="en-US" sz="2000" dirty="0"/>
              <a:t>No 407;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1715589"/>
            <a:ext cx="9501641" cy="4624251"/>
          </a:xfrm>
        </p:spPr>
        <p:txBody>
          <a:bodyPr/>
          <a:lstStyle/>
          <a:p>
            <a:r>
              <a:rPr lang="ru-RU" sz="2000" dirty="0" err="1"/>
              <a:t>Основними</a:t>
            </a:r>
            <a:r>
              <a:rPr lang="ru-RU" sz="2000" dirty="0"/>
              <a:t> видами </a:t>
            </a:r>
            <a:r>
              <a:rPr lang="ru-RU" sz="2000" dirty="0" err="1"/>
              <a:t>оцінювання</a:t>
            </a:r>
            <a:r>
              <a:rPr lang="ru-RU" sz="2000" dirty="0"/>
              <a:t> з </a:t>
            </a:r>
            <a:r>
              <a:rPr lang="ru-RU" sz="2000" dirty="0" err="1"/>
              <a:t>іноземної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є </a:t>
            </a:r>
            <a:r>
              <a:rPr lang="ru-RU" sz="2000" b="1" dirty="0" err="1"/>
              <a:t>поточне</a:t>
            </a:r>
            <a:r>
              <a:rPr lang="ru-RU" sz="2000" b="1" dirty="0"/>
              <a:t> </a:t>
            </a:r>
            <a:r>
              <a:rPr lang="ru-RU" sz="2000" dirty="0"/>
              <a:t>(не </a:t>
            </a:r>
            <a:r>
              <a:rPr lang="ru-RU" sz="2000" dirty="0" err="1"/>
              <a:t>поурочне</a:t>
            </a:r>
            <a:r>
              <a:rPr lang="ru-RU" sz="2000" dirty="0" smtClean="0"/>
              <a:t>), </a:t>
            </a:r>
            <a:r>
              <a:rPr lang="ru-RU" sz="2000" b="1" dirty="0" err="1" smtClean="0"/>
              <a:t>тематичне</a:t>
            </a:r>
            <a:r>
              <a:rPr lang="ru-RU" sz="2000" b="1" dirty="0"/>
              <a:t>, </a:t>
            </a:r>
            <a:r>
              <a:rPr lang="ru-RU" sz="2000" b="1" dirty="0" err="1"/>
              <a:t>семестрове</a:t>
            </a:r>
            <a:r>
              <a:rPr lang="ru-RU" sz="2000" b="1" dirty="0"/>
              <a:t>, </a:t>
            </a:r>
            <a:r>
              <a:rPr lang="ru-RU" sz="2000" b="1" dirty="0" err="1"/>
              <a:t>річне</a:t>
            </a:r>
            <a:r>
              <a:rPr lang="ru-RU" sz="2000" b="1" dirty="0"/>
              <a:t> </a:t>
            </a:r>
            <a:r>
              <a:rPr lang="ru-RU" sz="2000" b="1" dirty="0" err="1"/>
              <a:t>оцінювання</a:t>
            </a:r>
            <a:r>
              <a:rPr lang="ru-RU" sz="2000" b="1" dirty="0"/>
              <a:t> та </a:t>
            </a:r>
            <a:r>
              <a:rPr lang="ru-RU" sz="2000" b="1" dirty="0" err="1"/>
              <a:t>підсумкова</a:t>
            </a:r>
            <a:r>
              <a:rPr lang="ru-RU" sz="2000" b="1" dirty="0"/>
              <a:t> </a:t>
            </a:r>
            <a:r>
              <a:rPr lang="ru-RU" sz="2000" b="1" dirty="0" err="1"/>
              <a:t>державна</a:t>
            </a:r>
            <a:r>
              <a:rPr lang="ru-RU" sz="2000" b="1" dirty="0"/>
              <a:t> </a:t>
            </a:r>
            <a:r>
              <a:rPr lang="ru-RU" sz="2000" b="1" dirty="0" err="1"/>
              <a:t>атестація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В 5-9 </a:t>
            </a:r>
            <a:r>
              <a:rPr lang="ru-RU" sz="2000" dirty="0" err="1"/>
              <a:t>класах</a:t>
            </a:r>
            <a:r>
              <a:rPr lang="ru-RU" sz="2000" dirty="0"/>
              <a:t> </a:t>
            </a:r>
            <a:r>
              <a:rPr lang="ru-RU" sz="2000" dirty="0" err="1"/>
              <a:t>зошити</a:t>
            </a:r>
            <a:r>
              <a:rPr lang="ru-RU" sz="2000" dirty="0"/>
              <a:t> </a:t>
            </a:r>
            <a:r>
              <a:rPr lang="ru-RU" sz="2000" dirty="0" err="1"/>
              <a:t>перевіряються</a:t>
            </a:r>
            <a:r>
              <a:rPr lang="ru-RU" sz="2000" dirty="0"/>
              <a:t> один раз на </a:t>
            </a:r>
            <a:r>
              <a:rPr lang="ru-RU" sz="2000" dirty="0" err="1" smtClean="0"/>
              <a:t>тиждень</a:t>
            </a:r>
            <a:r>
              <a:rPr lang="ru-RU" sz="2000" dirty="0" smtClean="0"/>
              <a:t>. В </a:t>
            </a:r>
            <a:r>
              <a:rPr lang="ru-RU" sz="2000" dirty="0"/>
              <a:t>10-11 </a:t>
            </a:r>
            <a:r>
              <a:rPr lang="ru-RU" sz="2000" dirty="0" err="1"/>
              <a:t>класах</a:t>
            </a:r>
            <a:r>
              <a:rPr lang="ru-RU" sz="2000" dirty="0"/>
              <a:t> у </a:t>
            </a:r>
            <a:r>
              <a:rPr lang="ru-RU" sz="2000" dirty="0" err="1"/>
              <a:t>зошитах</a:t>
            </a:r>
            <a:r>
              <a:rPr lang="ru-RU" sz="2000" dirty="0"/>
              <a:t> </a:t>
            </a:r>
            <a:r>
              <a:rPr lang="ru-RU" sz="2000" dirty="0" err="1"/>
              <a:t>перевіряються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значимі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але </a:t>
            </a:r>
            <a:r>
              <a:rPr lang="ru-RU" sz="2000" dirty="0" smtClean="0"/>
              <a:t>з таким </a:t>
            </a:r>
            <a:r>
              <a:rPr lang="ru-RU" sz="2000" dirty="0" err="1"/>
              <a:t>розрахунком</a:t>
            </a:r>
            <a:r>
              <a:rPr lang="ru-RU" sz="2000" dirty="0"/>
              <a:t> </a:t>
            </a:r>
            <a:r>
              <a:rPr lang="ru-RU" sz="2000" dirty="0" err="1"/>
              <a:t>щоб</a:t>
            </a:r>
            <a:r>
              <a:rPr lang="ru-RU" sz="2000" dirty="0"/>
              <a:t> один раз на </a:t>
            </a:r>
            <a:r>
              <a:rPr lang="ru-RU" sz="2000" dirty="0" err="1"/>
              <a:t>місяць</a:t>
            </a:r>
            <a:r>
              <a:rPr lang="ru-RU" sz="2000" dirty="0"/>
              <a:t> </a:t>
            </a:r>
            <a:r>
              <a:rPr lang="ru-RU" sz="2000" dirty="0" err="1"/>
              <a:t>перевірялись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до </a:t>
            </a:r>
            <a:r>
              <a:rPr lang="ru-RU" sz="2000" dirty="0" err="1"/>
              <a:t>ведення</a:t>
            </a:r>
            <a:r>
              <a:rPr lang="ru-RU" sz="2000" dirty="0"/>
              <a:t> </a:t>
            </a:r>
            <a:r>
              <a:rPr lang="ru-RU" sz="2000" dirty="0" err="1"/>
              <a:t>класного</a:t>
            </a:r>
            <a:r>
              <a:rPr lang="ru-RU" sz="2000" dirty="0"/>
              <a:t> журналу «Записи </a:t>
            </a:r>
            <a:r>
              <a:rPr lang="ru-RU" sz="2000" dirty="0" smtClean="0"/>
              <a:t>в </a:t>
            </a:r>
            <a:r>
              <a:rPr lang="ru-RU" sz="2000" dirty="0" err="1" smtClean="0"/>
              <a:t>журналі</a:t>
            </a:r>
            <a:r>
              <a:rPr lang="ru-RU" sz="2000" dirty="0" smtClean="0"/>
              <a:t> </a:t>
            </a:r>
            <a:r>
              <a:rPr lang="ru-RU" sz="2000" dirty="0" err="1"/>
              <a:t>ведуться</a:t>
            </a:r>
            <a:r>
              <a:rPr lang="ru-RU" sz="2000" dirty="0"/>
              <a:t> </a:t>
            </a:r>
            <a:r>
              <a:rPr lang="ru-RU" sz="2000" b="1" dirty="0"/>
              <a:t>державною </a:t>
            </a:r>
            <a:r>
              <a:rPr lang="ru-RU" sz="2000" b="1" dirty="0" err="1"/>
              <a:t>мовою</a:t>
            </a:r>
            <a:r>
              <a:rPr lang="ru-RU" sz="2000" dirty="0"/>
              <a:t>. З </a:t>
            </a:r>
            <a:r>
              <a:rPr lang="ru-RU" sz="2000" dirty="0" err="1"/>
              <a:t>іноземних</a:t>
            </a:r>
            <a:r>
              <a:rPr lang="ru-RU" sz="2000" dirty="0"/>
              <a:t> </a:t>
            </a:r>
            <a:r>
              <a:rPr lang="ru-RU" sz="2000" dirty="0" err="1"/>
              <a:t>мов</a:t>
            </a:r>
            <a:r>
              <a:rPr lang="ru-RU" sz="2000" dirty="0"/>
              <a:t>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 smtClean="0"/>
              <a:t>допускається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запис</a:t>
            </a:r>
            <a:r>
              <a:rPr lang="ru-RU" sz="2000" dirty="0" smtClean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 уроку та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додому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предмета». </a:t>
            </a:r>
            <a:r>
              <a:rPr lang="ru-RU" sz="2000" dirty="0" err="1" smtClean="0"/>
              <a:t>Зошити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підписуються</a:t>
            </a:r>
            <a:r>
              <a:rPr lang="ru-RU" sz="2000" dirty="0" smtClean="0"/>
              <a:t> </a:t>
            </a:r>
            <a:r>
              <a:rPr lang="ru-RU" sz="2000" dirty="0" err="1"/>
              <a:t>виучуваною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 smtClean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253928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485" y="435428"/>
            <a:ext cx="6429155" cy="151529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6. Індивідуальна траєкторія професійного розвитку вчителя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971" y="2020388"/>
            <a:ext cx="4351519" cy="4624252"/>
          </a:xfrm>
        </p:spPr>
        <p:txBody>
          <a:bodyPr>
            <a:noAutofit/>
          </a:bodyPr>
          <a:lstStyle/>
          <a:p>
            <a:r>
              <a:rPr lang="ru-RU" sz="3200" b="1" i="1" dirty="0"/>
              <a:t>«Школу </a:t>
            </a:r>
            <a:r>
              <a:rPr lang="ru-RU" sz="3200" b="1" i="1" dirty="0" err="1"/>
              <a:t>можна</a:t>
            </a:r>
            <a:r>
              <a:rPr lang="ru-RU" sz="3200" b="1" i="1" dirty="0"/>
              <a:t> </a:t>
            </a:r>
            <a:r>
              <a:rPr lang="ru-RU" sz="3200" b="1" i="1" dirty="0" err="1"/>
              <a:t>удосконалювати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тільки</a:t>
            </a:r>
            <a:r>
              <a:rPr lang="ru-RU" sz="3200" b="1" i="1" dirty="0"/>
              <a:t> </a:t>
            </a:r>
            <a:r>
              <a:rPr lang="ru-RU" sz="3200" b="1" i="1" dirty="0" err="1"/>
              <a:t>удосконалюючи</a:t>
            </a:r>
            <a:r>
              <a:rPr lang="ru-RU" sz="3200" b="1" i="1" dirty="0"/>
              <a:t> </a:t>
            </a:r>
            <a:r>
              <a:rPr lang="ru-RU" sz="3200" b="1" i="1" dirty="0" err="1"/>
              <a:t>кваліфікацію</a:t>
            </a:r>
            <a:r>
              <a:rPr lang="ru-RU" sz="3200" b="1" i="1" dirty="0"/>
              <a:t> </a:t>
            </a:r>
            <a:r>
              <a:rPr lang="ru-RU" sz="3200" b="1" i="1" dirty="0" err="1"/>
              <a:t>вчителя</a:t>
            </a:r>
            <a:r>
              <a:rPr lang="ru-RU" sz="3200" b="1" i="1" dirty="0"/>
              <a:t>. </a:t>
            </a:r>
            <a:r>
              <a:rPr lang="ru-RU" sz="3200" b="1" i="1" dirty="0" err="1"/>
              <a:t>Який</a:t>
            </a:r>
            <a:r>
              <a:rPr lang="ru-RU" sz="3200" b="1" i="1" dirty="0"/>
              <a:t> </a:t>
            </a:r>
            <a:r>
              <a:rPr lang="ru-RU" sz="3200" b="1" i="1" dirty="0" err="1"/>
              <a:t>вчитель</a:t>
            </a:r>
            <a:r>
              <a:rPr lang="ru-RU" sz="3200" b="1" i="1" dirty="0"/>
              <a:t> – </a:t>
            </a:r>
            <a:r>
              <a:rPr lang="ru-RU" sz="3200" b="1" i="1" dirty="0" err="1"/>
              <a:t>така</a:t>
            </a:r>
            <a:r>
              <a:rPr lang="ru-RU" sz="3200" b="1" i="1" dirty="0"/>
              <a:t> школа»</a:t>
            </a:r>
            <a:r>
              <a:rPr lang="ru-RU" sz="3200" i="1" dirty="0"/>
              <a:t> (Ян </a:t>
            </a:r>
            <a:r>
              <a:rPr lang="ru-RU" sz="3200" i="1" dirty="0" err="1"/>
              <a:t>Амос</a:t>
            </a:r>
            <a:r>
              <a:rPr lang="ru-RU" sz="3200" i="1" dirty="0"/>
              <a:t> </a:t>
            </a:r>
            <a:r>
              <a:rPr lang="ru-RU" sz="3200" i="1" dirty="0" err="1"/>
              <a:t>Коменський</a:t>
            </a:r>
            <a:r>
              <a:rPr lang="ru-RU" sz="3200" dirty="0"/>
              <a:t>). 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4" y="2151017"/>
            <a:ext cx="6220256" cy="422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88762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503" y="1114696"/>
            <a:ext cx="8673737" cy="4796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www.ed-era.com</a:t>
            </a:r>
            <a:r>
              <a:rPr lang="uk-UA" dirty="0" smtClean="0"/>
              <a:t> (Школа для всіх, Оцінювання без знецінювання)</a:t>
            </a:r>
          </a:p>
          <a:p>
            <a:r>
              <a:rPr lang="en-US" dirty="0">
                <a:hlinkClick r:id="rId3"/>
              </a:rPr>
              <a:t>https://courses.prometheus.org.ua/dashboard</a:t>
            </a:r>
            <a:r>
              <a:rPr lang="en-US" dirty="0" smtClean="0">
                <a:hlinkClick r:id="rId3"/>
              </a:rPr>
              <a:t>#</a:t>
            </a:r>
            <a:r>
              <a:rPr lang="uk-UA" dirty="0"/>
              <a:t> </a:t>
            </a:r>
            <a:r>
              <a:rPr lang="uk-UA" dirty="0" smtClean="0"/>
              <a:t>(Стартуємо до успішної школи, тощо)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naurok.com.ua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www.linguist.ua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www.macmillanukraine.com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www.pearson.com/english</a:t>
            </a:r>
            <a:endParaRPr lang="uk-UA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www.teachingenglish.org.uk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www.teachers-corner.co.uk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elt.oup.com/events?dm_i=1Q48,7B3U6,WXUK00,TN663,1&amp;cc=ua&amp;selLanguage=uk</a:t>
            </a:r>
            <a:endParaRPr lang="en-US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www.goethe.de/ins/ua/uk/spr/unt/for.html</a:t>
            </a:r>
            <a:r>
              <a:rPr lang="uk-UA" dirty="0" smtClean="0"/>
              <a:t> (німецька мова)</a:t>
            </a:r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mon.gov.ua/ua/osvita/zagalna-serednya-osvita/vivchennya-inozemnih-mov/koordinacijnij-komitet-z-pidtrimki-vchiteliv-suchasnih-inozemnih-mov-v-umovah-reformi-nova-ukrayinska-shkola</a:t>
            </a:r>
            <a:r>
              <a:rPr lang="uk-UA" dirty="0" smtClean="0"/>
              <a:t> (МОН)</a:t>
            </a:r>
          </a:p>
          <a:p>
            <a:endParaRPr lang="uk-UA" dirty="0" smtClean="0"/>
          </a:p>
          <a:p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9" y="150748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640" y="779445"/>
            <a:ext cx="8911687" cy="1280890"/>
          </a:xfrm>
        </p:spPr>
        <p:txBody>
          <a:bodyPr/>
          <a:lstStyle/>
          <a:p>
            <a:r>
              <a:rPr lang="uk-UA" b="1" dirty="0" smtClean="0"/>
              <a:t>1. Аналіз роботи за 2020-2021 </a:t>
            </a:r>
            <a:r>
              <a:rPr lang="uk-UA" b="1" dirty="0" err="1" smtClean="0"/>
              <a:t>н.р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8" y="1802674"/>
            <a:ext cx="6627011" cy="44152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269" y="722811"/>
            <a:ext cx="8336331" cy="195072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2. </a:t>
            </a:r>
            <a:r>
              <a:rPr lang="uk-UA" sz="2700" b="1" dirty="0"/>
              <a:t>Використання цифрових технологій на </a:t>
            </a:r>
            <a:r>
              <a:rPr lang="uk-UA" sz="2700" b="1" dirty="0" err="1"/>
              <a:t>уроках</a:t>
            </a:r>
            <a:r>
              <a:rPr lang="uk-UA" sz="2700" b="1" dirty="0"/>
              <a:t> ІМ під час дистанційного та змішаного навчання: аналіз платформ, реалізації завдань, виявлення та попередження можливих труднощів.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896" y="2299063"/>
            <a:ext cx="4725990" cy="424107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</a:rPr>
              <a:t>«У ХХІ столітті неграмотні не ті, хто не вміє ні читати, ні писати, а ті, хто не вміє вчитися, а ще – забувати те, чого навчився, й перевчатися».</a:t>
            </a:r>
          </a:p>
          <a:p>
            <a:pPr marL="0" indent="0" algn="r">
              <a:buNone/>
            </a:pP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Елвін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Тоффлер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06" y="2673531"/>
            <a:ext cx="5412062" cy="3607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82" y="88465"/>
            <a:ext cx="2446098" cy="9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073" y="391223"/>
            <a:ext cx="6951669" cy="1306286"/>
          </a:xfrm>
        </p:spPr>
        <p:txBody>
          <a:bodyPr>
            <a:normAutofit/>
          </a:bodyPr>
          <a:lstStyle/>
          <a:p>
            <a:r>
              <a:rPr lang="uk-UA" b="1" dirty="0" smtClean="0"/>
              <a:t>Нова парадигма іншомовної освіти базується: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3" y="2133599"/>
            <a:ext cx="9937069" cy="4197531"/>
          </a:xfrm>
        </p:spPr>
        <p:txBody>
          <a:bodyPr>
            <a:normAutofit/>
          </a:bodyPr>
          <a:lstStyle/>
          <a:p>
            <a:r>
              <a:rPr lang="uk-UA" dirty="0" smtClean="0"/>
              <a:t>Максимальне використання мультимедійний, аудіо та відеоматеріалів на </a:t>
            </a:r>
            <a:r>
              <a:rPr lang="uk-UA" dirty="0" err="1" smtClean="0"/>
              <a:t>уроках</a:t>
            </a:r>
            <a:r>
              <a:rPr lang="uk-UA" dirty="0" smtClean="0"/>
              <a:t> ІМ;</a:t>
            </a:r>
          </a:p>
          <a:p>
            <a:r>
              <a:rPr lang="uk-UA" dirty="0" smtClean="0"/>
              <a:t>Застосування мережі Інтернет для створення мовленнєвого середовища (</a:t>
            </a:r>
            <a:r>
              <a:rPr lang="uk-UA" dirty="0"/>
              <a:t>сайти для самостійного вивчення іноземної мови, безкоштовні дистанційні курси, створення навчальних спільнот у віртуальному середовищі, спілкування іноземною в соціальних </a:t>
            </a:r>
            <a:r>
              <a:rPr lang="uk-UA" dirty="0" smtClean="0"/>
              <a:t>мережах);</a:t>
            </a:r>
          </a:p>
          <a:p>
            <a:r>
              <a:rPr lang="uk-UA" dirty="0" smtClean="0"/>
              <a:t>Залучення сучасних пристроїв для пошуку та обробки інформації (смартфони, планшети, ноутбуки, тощо);</a:t>
            </a:r>
          </a:p>
          <a:p>
            <a:r>
              <a:rPr lang="uk-UA" dirty="0" smtClean="0"/>
              <a:t>залучення </a:t>
            </a:r>
            <a:r>
              <a:rPr lang="uk-UA" dirty="0"/>
              <a:t>учнів до культурно-освітніх заходів, що проводяться іноземними мовами в </a:t>
            </a:r>
            <a:r>
              <a:rPr lang="uk-UA" dirty="0" err="1"/>
              <a:t>позааудиторний</a:t>
            </a:r>
            <a:r>
              <a:rPr lang="uk-UA" dirty="0"/>
              <a:t> час (дискусійний клуб, олімпіади, конкурси, виставки творчих робіт, декади іноземних мов, театральні вистави, англомовні табори тощо</a:t>
            </a:r>
            <a:r>
              <a:rPr lang="uk-UA" dirty="0" smtClean="0"/>
              <a:t>);</a:t>
            </a:r>
          </a:p>
          <a:p>
            <a:r>
              <a:rPr lang="uk-UA" dirty="0" smtClean="0"/>
              <a:t> участь </a:t>
            </a:r>
            <a:r>
              <a:rPr lang="uk-UA" dirty="0"/>
              <a:t>у програмах обмінів, стажуваннях і практиках за </a:t>
            </a:r>
            <a:r>
              <a:rPr lang="uk-UA" dirty="0" smtClean="0"/>
              <a:t>кордоном.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68" y="210385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967164" cy="9763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SMART </a:t>
            </a:r>
            <a:r>
              <a:rPr lang="uk-UA" sz="4000" b="1" dirty="0" smtClean="0"/>
              <a:t>–технології на </a:t>
            </a:r>
            <a:r>
              <a:rPr lang="uk-UA" sz="4000" b="1" dirty="0" err="1" smtClean="0"/>
              <a:t>уроках</a:t>
            </a:r>
            <a:r>
              <a:rPr lang="uk-UA" sz="4000" b="1" dirty="0" smtClean="0"/>
              <a:t> ІМ</a:t>
            </a:r>
            <a:endParaRPr lang="uk-UA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65" y="1805500"/>
            <a:ext cx="6454589" cy="44079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97860" y="1805501"/>
            <a:ext cx="4588340" cy="2954758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- </a:t>
            </a:r>
            <a:r>
              <a:rPr lang="uk-UA" sz="2400" i="1" dirty="0"/>
              <a:t>це гнучке навчання в інтерактивному освітньому середовищі за допомогою контенту з усього світу, що знаходиться у вільному доступі, який дозволяє розширити межі навчання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34" y="306180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926" y="548640"/>
            <a:ext cx="6559784" cy="1356360"/>
          </a:xfrm>
        </p:spPr>
        <p:txBody>
          <a:bodyPr/>
          <a:lstStyle/>
          <a:p>
            <a:r>
              <a:rPr lang="uk-UA" b="1" dirty="0" smtClean="0"/>
              <a:t>5 головних переваг </a:t>
            </a:r>
            <a:r>
              <a:rPr lang="en-US" b="1" dirty="0" smtClean="0"/>
              <a:t>SMART</a:t>
            </a:r>
            <a:r>
              <a:rPr lang="uk-UA" b="1" dirty="0" smtClean="0"/>
              <a:t>-освіти</a:t>
            </a:r>
            <a:r>
              <a:rPr lang="en-US" b="1" dirty="0" smtClean="0"/>
              <a:t> </a:t>
            </a:r>
            <a:endParaRPr lang="uk-UA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Можливість дистанційного навчання;</a:t>
            </a:r>
          </a:p>
          <a:p>
            <a:r>
              <a:rPr lang="uk-UA" sz="2400" dirty="0" smtClean="0"/>
              <a:t>Персоналізація;</a:t>
            </a:r>
          </a:p>
          <a:p>
            <a:r>
              <a:rPr lang="uk-UA" sz="2400" dirty="0" err="1" smtClean="0"/>
              <a:t>Геймифікація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Інтерактивне навчання;</a:t>
            </a:r>
          </a:p>
          <a:p>
            <a:r>
              <a:rPr lang="uk-UA" sz="2400" dirty="0" smtClean="0"/>
              <a:t>Навчання через відеоігри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77972"/>
            <a:ext cx="5061659" cy="3515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4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115" y="539931"/>
            <a:ext cx="6768788" cy="1314995"/>
          </a:xfrm>
        </p:spPr>
        <p:txBody>
          <a:bodyPr/>
          <a:lstStyle/>
          <a:p>
            <a:pPr algn="ctr"/>
            <a:r>
              <a:rPr lang="uk-UA" b="1" dirty="0" smtClean="0"/>
              <a:t>Переваги впровадження </a:t>
            </a:r>
            <a:r>
              <a:rPr lang="en-US" b="1" dirty="0" smtClean="0"/>
              <a:t>SMART </a:t>
            </a:r>
            <a:r>
              <a:rPr lang="uk-UA" b="1" dirty="0" smtClean="0"/>
              <a:t>- технологій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709" y="2133599"/>
            <a:ext cx="10049691" cy="4258491"/>
          </a:xfrm>
        </p:spPr>
        <p:txBody>
          <a:bodyPr>
            <a:normAutofit/>
          </a:bodyPr>
          <a:lstStyle/>
          <a:p>
            <a:r>
              <a:rPr lang="uk-UA" dirty="0"/>
              <a:t>створення комунікативних ситуацій та тренування різних видів мовленнєвої </a:t>
            </a:r>
            <a:r>
              <a:rPr lang="uk-UA" dirty="0" smtClean="0"/>
              <a:t>діяльності;</a:t>
            </a:r>
          </a:p>
          <a:p>
            <a:r>
              <a:rPr lang="uk-UA" dirty="0"/>
              <a:t>підвищення мотивації та активності учнів; </a:t>
            </a:r>
            <a:endParaRPr lang="uk-UA" dirty="0" smtClean="0"/>
          </a:p>
          <a:p>
            <a:r>
              <a:rPr lang="uk-UA" dirty="0"/>
              <a:t>інтеграція в автентичне природне середовище спілкування, можливість спілкування з носіями мови ; </a:t>
            </a:r>
            <a:endParaRPr lang="uk-UA" dirty="0" smtClean="0"/>
          </a:p>
          <a:p>
            <a:r>
              <a:rPr lang="uk-UA" dirty="0"/>
              <a:t>вільне розміщення матеріалів у мережі, доступ до різних джерел інформації; </a:t>
            </a:r>
            <a:endParaRPr lang="uk-UA" dirty="0" smtClean="0"/>
          </a:p>
          <a:p>
            <a:r>
              <a:rPr lang="uk-UA" dirty="0"/>
              <a:t>оперативний зворотний зв’язок з вчителем та іншими учнями</a:t>
            </a:r>
            <a:r>
              <a:rPr lang="uk-UA" dirty="0" smtClean="0"/>
              <a:t>;</a:t>
            </a:r>
          </a:p>
          <a:p>
            <a:r>
              <a:rPr lang="uk-UA" dirty="0"/>
              <a:t>особистісно-орієнтований підхід до навчання, створення індивідуальної траєкторії навчання </a:t>
            </a:r>
            <a:r>
              <a:rPr lang="uk-UA" dirty="0" smtClean="0"/>
              <a:t>;</a:t>
            </a:r>
          </a:p>
          <a:p>
            <a:r>
              <a:rPr lang="uk-UA" dirty="0"/>
              <a:t>більш автономне навчання, що відбувається з урахуванням власних темпів, яке контролюється учнями, та супроводжується вчителем.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9" y="297471"/>
            <a:ext cx="2534195" cy="9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3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54878" y="2612571"/>
            <a:ext cx="3405052" cy="2394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SMART </a:t>
            </a:r>
            <a:r>
              <a:rPr lang="uk-UA" sz="3600" dirty="0" smtClean="0"/>
              <a:t>–технологі</a:t>
            </a:r>
            <a:r>
              <a:rPr lang="uk-UA" sz="3600" dirty="0"/>
              <a:t>ї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764437" y="2365981"/>
            <a:ext cx="3117667" cy="109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Соцмережі</a:t>
            </a:r>
            <a:endParaRPr lang="uk-UA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8159930" y="1358537"/>
            <a:ext cx="2882537" cy="1158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Сервіси та інструменти</a:t>
            </a:r>
            <a:endParaRPr lang="uk-UA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751383" y="4050325"/>
            <a:ext cx="3082833" cy="149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Блоги, </a:t>
            </a:r>
            <a:r>
              <a:rPr lang="uk-UA" dirty="0" err="1" smtClean="0"/>
              <a:t>відеохостинги</a:t>
            </a:r>
            <a:endParaRPr lang="uk-UA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8586651" y="4415246"/>
            <a:ext cx="2734492" cy="1306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Освітні сайти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" y="1158238"/>
            <a:ext cx="1454333" cy="1454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79" y="210214"/>
            <a:ext cx="1466850" cy="1454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10" y="863801"/>
            <a:ext cx="2027772" cy="1378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52" y="264982"/>
            <a:ext cx="1682542" cy="11225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33" y="2898002"/>
            <a:ext cx="1517244" cy="15172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30" y="2914621"/>
            <a:ext cx="1599594" cy="15995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30" y="151221"/>
            <a:ext cx="1545064" cy="14273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23" y="1440030"/>
            <a:ext cx="1363487" cy="1049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04" y="5208603"/>
            <a:ext cx="1301353" cy="130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" y="3159035"/>
            <a:ext cx="1678076" cy="16780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04" y="5394044"/>
            <a:ext cx="1390906" cy="13909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5383575"/>
            <a:ext cx="1363094" cy="13630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75" y="5339329"/>
            <a:ext cx="1445621" cy="14456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22" y="5602151"/>
            <a:ext cx="1772963" cy="12558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33" y="48999"/>
            <a:ext cx="1109239" cy="11092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66" y="5347831"/>
            <a:ext cx="1189264" cy="8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561</TotalTime>
  <Words>1429</Words>
  <Application>Microsoft Office PowerPoint</Application>
  <PresentationFormat>Широкоэкранный</PresentationFormat>
  <Paragraphs>131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Інструктивно-методична нарада «Серпневі студії» для вчителів ІМ 2021-2022 н.р.</vt:lpstr>
      <vt:lpstr>План</vt:lpstr>
      <vt:lpstr>1. Аналіз роботи за 2020-2021 н.р.</vt:lpstr>
      <vt:lpstr>2. Використання цифрових технологій на уроках ІМ під час дистанційного та змішаного навчання: аналіз платформ, реалізації завдань, виявлення та попередження можливих труднощів.  </vt:lpstr>
      <vt:lpstr>Нова парадигма іншомовної освіти базується:</vt:lpstr>
      <vt:lpstr>SMART –технології на уроках ІМ</vt:lpstr>
      <vt:lpstr>5 головних переваг SMART-освіти </vt:lpstr>
      <vt:lpstr>Переваги впровадження SMART - технологій</vt:lpstr>
      <vt:lpstr>Презентация PowerPoint</vt:lpstr>
      <vt:lpstr>3. Особливості навчання та вчителювання в початковій школі в умовах НУШ</vt:lpstr>
      <vt:lpstr>Підручники: https://lib.imzo.gov.ua/yelektronn-vers-pdruchnikv/  </vt:lpstr>
      <vt:lpstr>Презентация PowerPoint</vt:lpstr>
      <vt:lpstr>Що таке діагностичні роботи?</vt:lpstr>
      <vt:lpstr>Система тематичних діагностувальних робіт:</vt:lpstr>
      <vt:lpstr>Презентация PowerPoint</vt:lpstr>
      <vt:lpstr>Орієнтовні параметри навчально-пізнавальних досягнень учнів</vt:lpstr>
      <vt:lpstr>Орієнтовні типи завдань</vt:lpstr>
      <vt:lpstr>Ведення шкільного журналу в 1-4 класах НУШ</vt:lpstr>
      <vt:lpstr>Методичні рекомендації щодо вивчення ІМ в 2021-2022 н.р. </vt:lpstr>
      <vt:lpstr>Презентация PowerPoint</vt:lpstr>
      <vt:lpstr>Презентация PowerPoint</vt:lpstr>
      <vt:lpstr>6. Індивідуальна траєкторія професійного розвитку вчителя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Інструктивно-методична нарада «Серпневі студії» для вчителів ІМ 2021-2022 н.р.</dc:title>
  <dc:creator>Солодкі</dc:creator>
  <cp:lastModifiedBy>Солодкі</cp:lastModifiedBy>
  <cp:revision>38</cp:revision>
  <dcterms:created xsi:type="dcterms:W3CDTF">2021-08-13T05:28:45Z</dcterms:created>
  <dcterms:modified xsi:type="dcterms:W3CDTF">2022-01-31T09:16:55Z</dcterms:modified>
</cp:coreProperties>
</file>