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4" d="100"/>
          <a:sy n="94" d="100"/>
        </p:scale>
        <p:origin x="245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BB4D7638-8F02-476A-998A-182C556AA582}" type="datetimeFigureOut">
              <a:rPr lang="uk-UA" smtClean="0"/>
              <a:t>29.08.2022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03510CC7-DC0F-4583-9413-9233BD30DC14}" type="slidenum">
              <a:rPr lang="uk-UA" smtClean="0"/>
              <a:t>‹#›</a:t>
            </a:fld>
            <a:endParaRPr lang="uk-UA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820952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D7638-8F02-476A-998A-182C556AA582}" type="datetimeFigureOut">
              <a:rPr lang="uk-UA" smtClean="0"/>
              <a:t>29.08.2022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10CC7-DC0F-4583-9413-9233BD30DC1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79817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D7638-8F02-476A-998A-182C556AA582}" type="datetimeFigureOut">
              <a:rPr lang="uk-UA" smtClean="0"/>
              <a:t>29.08.2022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10CC7-DC0F-4583-9413-9233BD30DC1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91694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D7638-8F02-476A-998A-182C556AA582}" type="datetimeFigureOut">
              <a:rPr lang="uk-UA" smtClean="0"/>
              <a:t>29.08.2022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10CC7-DC0F-4583-9413-9233BD30DC1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2721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D7638-8F02-476A-998A-182C556AA582}" type="datetimeFigureOut">
              <a:rPr lang="uk-UA" smtClean="0"/>
              <a:t>29.08.2022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10CC7-DC0F-4583-9413-9233BD30DC14}" type="slidenum">
              <a:rPr lang="uk-UA" smtClean="0"/>
              <a:t>‹#›</a:t>
            </a:fld>
            <a:endParaRPr lang="uk-UA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15246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D7638-8F02-476A-998A-182C556AA582}" type="datetimeFigureOut">
              <a:rPr lang="uk-UA" smtClean="0"/>
              <a:t>29.08.2022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10CC7-DC0F-4583-9413-9233BD30DC1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505071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D7638-8F02-476A-998A-182C556AA582}" type="datetimeFigureOut">
              <a:rPr lang="uk-UA" smtClean="0"/>
              <a:t>29.08.2022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10CC7-DC0F-4583-9413-9233BD30DC1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72838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D7638-8F02-476A-998A-182C556AA582}" type="datetimeFigureOut">
              <a:rPr lang="uk-UA" smtClean="0"/>
              <a:t>29.08.2022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10CC7-DC0F-4583-9413-9233BD30DC1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28950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D7638-8F02-476A-998A-182C556AA582}" type="datetimeFigureOut">
              <a:rPr lang="uk-UA" smtClean="0"/>
              <a:t>29.08.2022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10CC7-DC0F-4583-9413-9233BD30DC1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703572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D7638-8F02-476A-998A-182C556AA582}" type="datetimeFigureOut">
              <a:rPr lang="uk-UA" smtClean="0"/>
              <a:t>29.08.2022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10CC7-DC0F-4583-9413-9233BD30DC1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62451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D7638-8F02-476A-998A-182C556AA582}" type="datetimeFigureOut">
              <a:rPr lang="uk-UA" smtClean="0"/>
              <a:t>29.08.2022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10CC7-DC0F-4583-9413-9233BD30DC1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45033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BB4D7638-8F02-476A-998A-182C556AA582}" type="datetimeFigureOut">
              <a:rPr lang="uk-UA" smtClean="0"/>
              <a:t>29.08.2022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03510CC7-DC0F-4583-9413-9233BD30DC1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78047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mon.gov.ua/storage/app/media/zagalna%20serednya/metodichni%20recomendazii/2022/08/20/01/Dodatok.5.inozemni.movy.20.08.2022.pdf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hyperlink" Target="http://www.imzo.gov.ua/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document.vobu.ua/doc/13475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www.youtube.com/watch?v=q1p1nZ5tYtI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mon.gov.ua/ua/osvita/zagalna-serednya-osvita/navchalni-programi/navchalni-programi-kursiv-za-viborom-fakultativiv" TargetMode="External"/><Relationship Id="rId2" Type="http://schemas.openxmlformats.org/officeDocument/2006/relationships/hyperlink" Target="https://undip.org.ua/library/kultura-i-mystetstvo-velykoi-brytanii-navchalnyy-posibnyk/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s://mon.gov.ua/ua/news/trivalist-navchalnogo-zanyattya-pid-chas-distancijnogo-formatu-lishayetsya-nezminnoyu-rozyasnennya-mon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mailto:oksanagolovetska@gmail.com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kmu.gov.ua/npas/pro-deyaki-pitannya-derzhavnih-standartiv-povnoyi-zagalnoyi-serednoyi-osviti-i300920-898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osvita.ua/doc/files/news/830/83023/Inoz_mov_5-9-kl_Redko_ta_in_14_07.pdf" TargetMode="External"/><Relationship Id="rId2" Type="http://schemas.openxmlformats.org/officeDocument/2006/relationships/hyperlink" Target="https://mon.gov.ua/storage/app/uploads/public/602/fd3/0bc/602fd30bccb01131290234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osvita.ua/doc/files/news/830/83023/Druha_inoz_mov_5-9-kl_Redko_ta_in_14_07_1.pdf" TargetMode="External"/><Relationship Id="rId4" Type="http://schemas.openxmlformats.org/officeDocument/2006/relationships/hyperlink" Target="http://ru.osvita.ua/doc/files/news/831/83118/Inoz_mov_5-9-kl_Zymomrya_ta_in_14_07.pdf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elt.dinternal.com.ua/image/data/forTeacher/plan/Wider_World_1_25072022.pdf" TargetMode="External"/><Relationship Id="rId2" Type="http://schemas.openxmlformats.org/officeDocument/2006/relationships/hyperlink" Target="https://www.libra-terra.com.ua/userfiles/file/TeachersBook_English_5_2022_4-27.pdf%20NEW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rive.google.com/drive/folders/1fk7GaL8RnRanLhRtT-YeLIHTRp9b8phJ?usp=sharing" TargetMode="External"/><Relationship Id="rId4" Type="http://schemas.openxmlformats.org/officeDocument/2006/relationships/hyperlink" Target="https://publishing.linguist.ua/publishing_book/prepare/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61872" y="1661746"/>
            <a:ext cx="9834020" cy="2620108"/>
          </a:xfrm>
        </p:spPr>
        <p:txBody>
          <a:bodyPr>
            <a:normAutofit/>
          </a:bodyPr>
          <a:lstStyle/>
          <a:p>
            <a:pPr algn="ctr"/>
            <a:r>
              <a:rPr lang="uk-UA" sz="4800" dirty="0" smtClean="0"/>
              <a:t>Актуальні питання організації навчального процесу з іноземних мов у 2022-2023 </a:t>
            </a:r>
            <a:r>
              <a:rPr lang="uk-UA" sz="4800" dirty="0" err="1" smtClean="0"/>
              <a:t>н.р</a:t>
            </a:r>
            <a:r>
              <a:rPr lang="uk-UA" sz="4800" dirty="0" smtClean="0"/>
              <a:t>.</a:t>
            </a:r>
            <a:endParaRPr lang="uk-UA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10335182" cy="1691640"/>
          </a:xfrm>
        </p:spPr>
        <p:txBody>
          <a:bodyPr/>
          <a:lstStyle/>
          <a:p>
            <a:pPr algn="r"/>
            <a:r>
              <a:rPr lang="uk-UA" dirty="0" smtClean="0"/>
              <a:t>Консультант ЦПРПП</a:t>
            </a:r>
          </a:p>
          <a:p>
            <a:pPr algn="r"/>
            <a:r>
              <a:rPr lang="uk-UA" dirty="0" smtClean="0"/>
              <a:t>Оксана Солодка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47806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err="1">
                <a:latin typeface="Times New Roman"/>
                <a:ea typeface="Times New Roman"/>
                <a:cs typeface="Times New Roman"/>
                <a:sym typeface="Times New Roman"/>
              </a:rPr>
              <a:t>Організація</a:t>
            </a:r>
            <a:r>
              <a:rPr lang="ru-RU" sz="3200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3200" b="1" dirty="0" err="1">
                <a:latin typeface="Times New Roman"/>
                <a:ea typeface="Times New Roman"/>
                <a:cs typeface="Times New Roman"/>
                <a:sym typeface="Times New Roman"/>
              </a:rPr>
              <a:t>навчання</a:t>
            </a:r>
            <a:r>
              <a:rPr lang="ru-RU" sz="3200" b="1" dirty="0"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ru-RU" sz="3200" b="1" dirty="0" err="1">
                <a:latin typeface="Times New Roman"/>
                <a:ea typeface="Times New Roman"/>
                <a:cs typeface="Times New Roman"/>
                <a:sym typeface="Times New Roman"/>
              </a:rPr>
              <a:t>учнів</a:t>
            </a:r>
            <a:r>
              <a:rPr lang="ru-RU" sz="3200" b="1" dirty="0">
                <a:latin typeface="Times New Roman"/>
                <a:ea typeface="Times New Roman"/>
                <a:cs typeface="Times New Roman"/>
                <a:sym typeface="Times New Roman"/>
              </a:rPr>
              <a:t> 5 </a:t>
            </a:r>
            <a:r>
              <a:rPr lang="ru-RU" sz="3200" b="1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класів</a:t>
            </a:r>
            <a:r>
              <a:rPr lang="ru-RU" sz="3200" b="1" dirty="0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ru-RU" sz="3200" b="1" dirty="0" err="1">
                <a:latin typeface="Times New Roman"/>
                <a:ea typeface="Times New Roman"/>
                <a:cs typeface="Times New Roman"/>
                <a:sym typeface="Times New Roman"/>
              </a:rPr>
              <a:t>які</a:t>
            </a:r>
            <a:r>
              <a:rPr lang="ru-RU" sz="3200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3200" b="1" dirty="0" err="1">
                <a:latin typeface="Times New Roman"/>
                <a:ea typeface="Times New Roman"/>
                <a:cs typeface="Times New Roman"/>
                <a:sym typeface="Times New Roman"/>
              </a:rPr>
              <a:t>здобувають</a:t>
            </a:r>
            <a:r>
              <a:rPr lang="ru-RU" sz="3200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3200" b="1" dirty="0" err="1">
                <a:latin typeface="Times New Roman"/>
                <a:ea typeface="Times New Roman"/>
                <a:cs typeface="Times New Roman"/>
                <a:sym typeface="Times New Roman"/>
              </a:rPr>
              <a:t>освіту</a:t>
            </a:r>
            <a:r>
              <a:rPr lang="ru-RU" sz="3200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3200" b="1" dirty="0" err="1">
                <a:latin typeface="Times New Roman"/>
                <a:ea typeface="Times New Roman"/>
                <a:cs typeface="Times New Roman"/>
                <a:sym typeface="Times New Roman"/>
              </a:rPr>
              <a:t>відповідно</a:t>
            </a:r>
            <a:r>
              <a:rPr lang="ru-RU" sz="3200" b="1" dirty="0">
                <a:latin typeface="Times New Roman"/>
                <a:ea typeface="Times New Roman"/>
                <a:cs typeface="Times New Roman"/>
                <a:sym typeface="Times New Roman"/>
              </a:rPr>
              <a:t> до нового Державного стандарту </a:t>
            </a:r>
            <a:r>
              <a:rPr lang="ru-RU" sz="3200" b="1" dirty="0" err="1">
                <a:latin typeface="Times New Roman"/>
                <a:ea typeface="Times New Roman"/>
                <a:cs typeface="Times New Roman"/>
                <a:sym typeface="Times New Roman"/>
              </a:rPr>
              <a:t>базової</a:t>
            </a:r>
            <a:r>
              <a:rPr lang="ru-RU" sz="3200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3200" b="1" dirty="0" err="1">
                <a:latin typeface="Times New Roman"/>
                <a:ea typeface="Times New Roman"/>
                <a:cs typeface="Times New Roman"/>
                <a:sym typeface="Times New Roman"/>
              </a:rPr>
              <a:t>середньої</a:t>
            </a:r>
            <a:r>
              <a:rPr lang="ru-RU" sz="3200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3200" b="1" dirty="0" err="1">
                <a:latin typeface="Times New Roman"/>
                <a:ea typeface="Times New Roman"/>
                <a:cs typeface="Times New Roman"/>
                <a:sym typeface="Times New Roman"/>
              </a:rPr>
              <a:t>освіти</a:t>
            </a:r>
            <a:r>
              <a:rPr lang="ru-RU" sz="3200" b="1" dirty="0"/>
              <a:t>.</a:t>
            </a:r>
            <a:endParaRPr lang="uk-UA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Навчальне</a:t>
            </a:r>
            <a:r>
              <a:rPr lang="ru-RU" dirty="0" smtClean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навантаження</a:t>
            </a:r>
            <a:r>
              <a:rPr lang="ru-RU" dirty="0" smtClean="0">
                <a:latin typeface="Times New Roman"/>
                <a:ea typeface="Times New Roman"/>
                <a:cs typeface="Times New Roman"/>
                <a:sym typeface="Times New Roman"/>
              </a:rPr>
              <a:t> у </a:t>
            </a:r>
            <a:r>
              <a:rPr lang="ru-RU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типових</a:t>
            </a:r>
            <a:r>
              <a:rPr lang="ru-RU" dirty="0" smtClean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навчальних</a:t>
            </a:r>
            <a:r>
              <a:rPr lang="ru-RU" dirty="0" smtClean="0">
                <a:latin typeface="Times New Roman"/>
                <a:ea typeface="Times New Roman"/>
                <a:cs typeface="Times New Roman"/>
                <a:sym typeface="Times New Roman"/>
              </a:rPr>
              <a:t> планах </a:t>
            </a:r>
            <a:r>
              <a:rPr lang="ru-RU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орієнтоване</a:t>
            </a:r>
            <a:r>
              <a:rPr lang="ru-RU" dirty="0" smtClean="0">
                <a:latin typeface="Times New Roman"/>
                <a:ea typeface="Times New Roman"/>
                <a:cs typeface="Times New Roman"/>
                <a:sym typeface="Times New Roman"/>
              </a:rPr>
              <a:t> на «</a:t>
            </a:r>
            <a:r>
              <a:rPr lang="ru-RU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рекомендований</a:t>
            </a:r>
            <a:r>
              <a:rPr lang="ru-RU" dirty="0" smtClean="0">
                <a:latin typeface="Times New Roman"/>
                <a:ea typeface="Times New Roman"/>
                <a:cs typeface="Times New Roman"/>
                <a:sym typeface="Times New Roman"/>
              </a:rPr>
              <a:t>» </a:t>
            </a:r>
            <a:r>
              <a:rPr lang="ru-RU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навчальний</a:t>
            </a:r>
            <a:r>
              <a:rPr lang="ru-RU" dirty="0" smtClean="0">
                <a:latin typeface="Times New Roman"/>
                <a:ea typeface="Times New Roman"/>
                <a:cs typeface="Times New Roman"/>
                <a:sym typeface="Times New Roman"/>
              </a:rPr>
              <a:t> час, </a:t>
            </a:r>
            <a:r>
              <a:rPr lang="ru-RU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визначений</a:t>
            </a:r>
            <a:r>
              <a:rPr lang="ru-RU" dirty="0" smtClean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базовим</a:t>
            </a:r>
            <a:r>
              <a:rPr lang="ru-RU" dirty="0" smtClean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навчальним</a:t>
            </a:r>
            <a:r>
              <a:rPr lang="ru-RU" dirty="0" smtClean="0">
                <a:latin typeface="Times New Roman"/>
                <a:ea typeface="Times New Roman"/>
                <a:cs typeface="Times New Roman"/>
                <a:sym typeface="Times New Roman"/>
              </a:rPr>
              <a:t> планом Державного стандарту для </a:t>
            </a:r>
            <a:r>
              <a:rPr lang="ru-RU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вивчення</a:t>
            </a:r>
            <a:r>
              <a:rPr lang="ru-RU" dirty="0" smtClean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певної</a:t>
            </a:r>
            <a:r>
              <a:rPr lang="ru-RU" dirty="0" smtClean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освітньої</a:t>
            </a:r>
            <a:r>
              <a:rPr lang="ru-RU" dirty="0" smtClean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галузі</a:t>
            </a:r>
            <a:r>
              <a:rPr lang="ru-RU" dirty="0" smtClean="0">
                <a:latin typeface="Times New Roman"/>
                <a:ea typeface="Times New Roman"/>
                <a:cs typeface="Times New Roman"/>
                <a:sym typeface="Times New Roman"/>
              </a:rPr>
              <a:t> на </a:t>
            </a:r>
            <a:r>
              <a:rPr lang="ru-RU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адаптаційному</a:t>
            </a:r>
            <a:r>
              <a:rPr lang="ru-RU" dirty="0" smtClean="0">
                <a:latin typeface="Times New Roman"/>
                <a:ea typeface="Times New Roman"/>
                <a:cs typeface="Times New Roman"/>
                <a:sym typeface="Times New Roman"/>
              </a:rPr>
              <a:t> та предметному циклах </a:t>
            </a:r>
            <a:r>
              <a:rPr lang="ru-RU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навчання</a:t>
            </a:r>
            <a:r>
              <a:rPr lang="ru-RU" dirty="0" smtClean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базової</a:t>
            </a:r>
            <a:r>
              <a:rPr lang="ru-RU" dirty="0" smtClean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середньої</a:t>
            </a:r>
            <a:r>
              <a:rPr lang="ru-RU" dirty="0" smtClean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освіти</a:t>
            </a:r>
            <a:r>
              <a:rPr lang="ru-RU" dirty="0" smtClean="0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Кількість</a:t>
            </a:r>
            <a:r>
              <a:rPr lang="ru-RU" dirty="0" smtClean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  <a:cs typeface="Times New Roman"/>
                <a:sym typeface="Times New Roman"/>
              </a:rPr>
              <a:t>навчальних</a:t>
            </a:r>
            <a:r>
              <a:rPr lang="ru-RU" dirty="0">
                <a:latin typeface="Times New Roman"/>
                <a:ea typeface="Times New Roman"/>
                <a:cs typeface="Times New Roman"/>
                <a:sym typeface="Times New Roman"/>
              </a:rPr>
              <a:t> годин на </a:t>
            </a:r>
            <a:r>
              <a:rPr lang="ru-RU" dirty="0" err="1">
                <a:latin typeface="Times New Roman"/>
                <a:ea typeface="Times New Roman"/>
                <a:cs typeface="Times New Roman"/>
                <a:sym typeface="Times New Roman"/>
              </a:rPr>
              <a:t>вивчення</a:t>
            </a:r>
            <a:r>
              <a:rPr lang="ru-RU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  <a:cs typeface="Times New Roman"/>
                <a:sym typeface="Times New Roman"/>
              </a:rPr>
              <a:t>інтегрованих</a:t>
            </a:r>
            <a:r>
              <a:rPr lang="ru-RU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  <a:cs typeface="Times New Roman"/>
                <a:sym typeface="Times New Roman"/>
              </a:rPr>
              <a:t>курсів</a:t>
            </a:r>
            <a:r>
              <a:rPr lang="ru-RU" dirty="0">
                <a:latin typeface="Times New Roman"/>
                <a:ea typeface="Times New Roman"/>
                <a:cs typeface="Times New Roman"/>
                <a:sym typeface="Times New Roman"/>
              </a:rPr>
              <a:t> заклад </a:t>
            </a:r>
            <a:r>
              <a:rPr lang="ru-RU" dirty="0" err="1">
                <a:latin typeface="Times New Roman"/>
                <a:ea typeface="Times New Roman"/>
                <a:cs typeface="Times New Roman"/>
                <a:sym typeface="Times New Roman"/>
              </a:rPr>
              <a:t>освіти</a:t>
            </a:r>
            <a:r>
              <a:rPr lang="ru-RU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  <a:cs typeface="Times New Roman"/>
                <a:sym typeface="Times New Roman"/>
              </a:rPr>
              <a:t>визначає</a:t>
            </a:r>
            <a:r>
              <a:rPr lang="ru-RU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  <a:cs typeface="Times New Roman"/>
                <a:sym typeface="Times New Roman"/>
              </a:rPr>
              <a:t>самостійно</a:t>
            </a:r>
            <a:r>
              <a:rPr lang="ru-RU" dirty="0">
                <a:latin typeface="Times New Roman"/>
                <a:ea typeface="Times New Roman"/>
                <a:cs typeface="Times New Roman"/>
                <a:sym typeface="Times New Roman"/>
              </a:rPr>
              <a:t> з </a:t>
            </a:r>
            <a:r>
              <a:rPr lang="ru-RU" dirty="0" err="1">
                <a:latin typeface="Times New Roman"/>
                <a:ea typeface="Times New Roman"/>
                <a:cs typeface="Times New Roman"/>
                <a:sym typeface="Times New Roman"/>
              </a:rPr>
              <a:t>урахуванням</a:t>
            </a:r>
            <a:r>
              <a:rPr lang="ru-RU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  <a:cs typeface="Times New Roman"/>
                <a:sym typeface="Times New Roman"/>
              </a:rPr>
              <a:t>навчального</a:t>
            </a:r>
            <a:r>
              <a:rPr lang="ru-RU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  <a:cs typeface="Times New Roman"/>
                <a:sym typeface="Times New Roman"/>
              </a:rPr>
              <a:t>навантаження</a:t>
            </a:r>
            <a:r>
              <a:rPr lang="ru-RU" dirty="0">
                <a:latin typeface="Times New Roman"/>
                <a:ea typeface="Times New Roman"/>
                <a:cs typeface="Times New Roman"/>
                <a:sym typeface="Times New Roman"/>
              </a:rPr>
              <a:t> на </a:t>
            </a:r>
            <a:r>
              <a:rPr lang="ru-RU" dirty="0" err="1">
                <a:latin typeface="Times New Roman"/>
                <a:ea typeface="Times New Roman"/>
                <a:cs typeface="Times New Roman"/>
                <a:sym typeface="Times New Roman"/>
              </a:rPr>
              <a:t>відповідні</a:t>
            </a:r>
            <a:r>
              <a:rPr lang="ru-RU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  <a:cs typeface="Times New Roman"/>
                <a:sym typeface="Times New Roman"/>
              </a:rPr>
              <a:t>навчальні</a:t>
            </a:r>
            <a:r>
              <a:rPr lang="ru-RU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  <a:cs typeface="Times New Roman"/>
                <a:sym typeface="Times New Roman"/>
              </a:rPr>
              <a:t>предмети</a:t>
            </a:r>
            <a:r>
              <a:rPr lang="ru-RU" dirty="0">
                <a:latin typeface="Times New Roman"/>
                <a:ea typeface="Times New Roman"/>
                <a:cs typeface="Times New Roman"/>
                <a:sym typeface="Times New Roman"/>
              </a:rPr>
              <a:t> у типовому </a:t>
            </a:r>
            <a:r>
              <a:rPr lang="ru-RU" dirty="0" err="1">
                <a:latin typeface="Times New Roman"/>
                <a:ea typeface="Times New Roman"/>
                <a:cs typeface="Times New Roman"/>
                <a:sym typeface="Times New Roman"/>
              </a:rPr>
              <a:t>навчальному</a:t>
            </a:r>
            <a:r>
              <a:rPr lang="ru-RU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  <a:cs typeface="Times New Roman"/>
                <a:sym typeface="Times New Roman"/>
              </a:rPr>
              <a:t>плані</a:t>
            </a:r>
            <a:r>
              <a:rPr lang="ru-RU" dirty="0"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>
                <a:latin typeface="Times New Roman"/>
                <a:ea typeface="Times New Roman"/>
                <a:cs typeface="Times New Roman"/>
                <a:sym typeface="Times New Roman"/>
              </a:rPr>
              <a:t>Друга </a:t>
            </a:r>
            <a:r>
              <a:rPr lang="ru-RU" dirty="0" err="1">
                <a:latin typeface="Times New Roman"/>
                <a:ea typeface="Times New Roman"/>
                <a:cs typeface="Times New Roman"/>
                <a:sym typeface="Times New Roman"/>
              </a:rPr>
              <a:t>іноземна</a:t>
            </a:r>
            <a:r>
              <a:rPr lang="ru-RU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  <a:cs typeface="Times New Roman"/>
                <a:sym typeface="Times New Roman"/>
              </a:rPr>
              <a:t>мова</a:t>
            </a:r>
            <a:r>
              <a:rPr lang="ru-RU" dirty="0">
                <a:latin typeface="Times New Roman"/>
                <a:ea typeface="Times New Roman"/>
                <a:cs typeface="Times New Roman"/>
                <a:sym typeface="Times New Roman"/>
              </a:rPr>
              <a:t> (не </a:t>
            </a:r>
            <a:r>
              <a:rPr lang="ru-RU" dirty="0" err="1">
                <a:latin typeface="Times New Roman"/>
                <a:ea typeface="Times New Roman"/>
                <a:cs typeface="Times New Roman"/>
                <a:sym typeface="Times New Roman"/>
              </a:rPr>
              <a:t>менше</a:t>
            </a:r>
            <a:r>
              <a:rPr lang="ru-RU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  <a:cs typeface="Times New Roman"/>
                <a:sym typeface="Times New Roman"/>
              </a:rPr>
              <a:t>двох</a:t>
            </a:r>
            <a:r>
              <a:rPr lang="ru-RU" dirty="0">
                <a:latin typeface="Times New Roman"/>
                <a:ea typeface="Times New Roman"/>
                <a:cs typeface="Times New Roman"/>
                <a:sym typeface="Times New Roman"/>
              </a:rPr>
              <a:t> годин на </a:t>
            </a:r>
            <a:r>
              <a:rPr lang="ru-RU" dirty="0" err="1">
                <a:latin typeface="Times New Roman"/>
                <a:ea typeface="Times New Roman"/>
                <a:cs typeface="Times New Roman"/>
                <a:sym typeface="Times New Roman"/>
              </a:rPr>
              <a:t>тиждень</a:t>
            </a:r>
            <a:r>
              <a:rPr lang="ru-RU" dirty="0">
                <a:latin typeface="Times New Roman"/>
                <a:ea typeface="Times New Roman"/>
                <a:cs typeface="Times New Roman"/>
                <a:sym typeface="Times New Roman"/>
              </a:rPr>
              <a:t>) </a:t>
            </a:r>
            <a:r>
              <a:rPr lang="ru-RU" dirty="0" err="1">
                <a:latin typeface="Times New Roman"/>
                <a:ea typeface="Times New Roman"/>
                <a:cs typeface="Times New Roman"/>
                <a:sym typeface="Times New Roman"/>
              </a:rPr>
              <a:t>включається</a:t>
            </a:r>
            <a:r>
              <a:rPr lang="ru-RU" dirty="0">
                <a:latin typeface="Times New Roman"/>
                <a:ea typeface="Times New Roman"/>
                <a:cs typeface="Times New Roman"/>
                <a:sym typeface="Times New Roman"/>
              </a:rPr>
              <a:t> до </a:t>
            </a:r>
            <a:r>
              <a:rPr lang="ru-RU" dirty="0" err="1">
                <a:latin typeface="Times New Roman"/>
                <a:ea typeface="Times New Roman"/>
                <a:cs typeface="Times New Roman"/>
                <a:sym typeface="Times New Roman"/>
              </a:rPr>
              <a:t>навчального</a:t>
            </a:r>
            <a:r>
              <a:rPr lang="ru-RU" dirty="0">
                <a:latin typeface="Times New Roman"/>
                <a:ea typeface="Times New Roman"/>
                <a:cs typeface="Times New Roman"/>
                <a:sym typeface="Times New Roman"/>
              </a:rPr>
              <a:t> плану </a:t>
            </a:r>
            <a:r>
              <a:rPr lang="ru-RU" dirty="0" err="1">
                <a:latin typeface="Times New Roman"/>
                <a:ea typeface="Times New Roman"/>
                <a:cs typeface="Times New Roman"/>
                <a:sym typeface="Times New Roman"/>
              </a:rPr>
              <a:t>освітньої</a:t>
            </a:r>
            <a:r>
              <a:rPr lang="ru-RU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  <a:cs typeface="Times New Roman"/>
                <a:sym typeface="Times New Roman"/>
              </a:rPr>
              <a:t>програми</a:t>
            </a:r>
            <a:r>
              <a:rPr lang="ru-RU" dirty="0">
                <a:latin typeface="Times New Roman"/>
                <a:ea typeface="Times New Roman"/>
                <a:cs typeface="Times New Roman"/>
                <a:sym typeface="Times New Roman"/>
              </a:rPr>
              <a:t> за </a:t>
            </a:r>
            <a:r>
              <a:rPr lang="ru-RU" dirty="0" err="1">
                <a:latin typeface="Times New Roman"/>
                <a:ea typeface="Times New Roman"/>
                <a:cs typeface="Times New Roman"/>
                <a:sym typeface="Times New Roman"/>
              </a:rPr>
              <a:t>вибором</a:t>
            </a:r>
            <a:r>
              <a:rPr lang="ru-RU" dirty="0">
                <a:latin typeface="Times New Roman"/>
                <a:ea typeface="Times New Roman"/>
                <a:cs typeface="Times New Roman"/>
                <a:sym typeface="Times New Roman"/>
              </a:rPr>
              <a:t> закладу </a:t>
            </a:r>
            <a:r>
              <a:rPr lang="ru-RU" dirty="0" err="1">
                <a:latin typeface="Times New Roman"/>
                <a:ea typeface="Times New Roman"/>
                <a:cs typeface="Times New Roman"/>
                <a:sym typeface="Times New Roman"/>
              </a:rPr>
              <a:t>освіти</a:t>
            </a:r>
            <a:r>
              <a:rPr lang="ru-RU" dirty="0">
                <a:latin typeface="Times New Roman"/>
                <a:ea typeface="Times New Roman"/>
                <a:cs typeface="Times New Roman"/>
                <a:sym typeface="Times New Roman"/>
              </a:rPr>
              <a:t> як </a:t>
            </a:r>
            <a:r>
              <a:rPr lang="ru-RU" dirty="0" err="1">
                <a:latin typeface="Times New Roman"/>
                <a:ea typeface="Times New Roman"/>
                <a:cs typeface="Times New Roman"/>
                <a:sym typeface="Times New Roman"/>
              </a:rPr>
              <a:t>вибірковий</a:t>
            </a:r>
            <a:r>
              <a:rPr lang="ru-RU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  <a:cs typeface="Times New Roman"/>
                <a:sym typeface="Times New Roman"/>
              </a:rPr>
              <a:t>освітній</a:t>
            </a:r>
            <a:r>
              <a:rPr lang="ru-RU" dirty="0">
                <a:latin typeface="Times New Roman"/>
                <a:ea typeface="Times New Roman"/>
                <a:cs typeface="Times New Roman"/>
                <a:sym typeface="Times New Roman"/>
              </a:rPr>
              <a:t> компонент за </a:t>
            </a:r>
            <a:r>
              <a:rPr lang="ru-RU" dirty="0" err="1">
                <a:latin typeface="Times New Roman"/>
                <a:ea typeface="Times New Roman"/>
                <a:cs typeface="Times New Roman"/>
                <a:sym typeface="Times New Roman"/>
              </a:rPr>
              <a:t>рахунок</a:t>
            </a:r>
            <a:r>
              <a:rPr lang="ru-RU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  <a:cs typeface="Times New Roman"/>
                <a:sym typeface="Times New Roman"/>
              </a:rPr>
              <a:t>перерозподілу</a:t>
            </a:r>
            <a:r>
              <a:rPr lang="ru-RU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  <a:cs typeface="Times New Roman"/>
                <a:sym typeface="Times New Roman"/>
              </a:rPr>
              <a:t>навчальних</a:t>
            </a:r>
            <a:r>
              <a:rPr lang="ru-RU" dirty="0">
                <a:latin typeface="Times New Roman"/>
                <a:ea typeface="Times New Roman"/>
                <a:cs typeface="Times New Roman"/>
                <a:sym typeface="Times New Roman"/>
              </a:rPr>
              <a:t> годин </a:t>
            </a:r>
            <a:r>
              <a:rPr lang="ru-RU" dirty="0" err="1">
                <a:latin typeface="Times New Roman"/>
                <a:ea typeface="Times New Roman"/>
                <a:cs typeface="Times New Roman"/>
                <a:sym typeface="Times New Roman"/>
              </a:rPr>
              <a:t>інших</a:t>
            </a:r>
            <a:r>
              <a:rPr lang="ru-RU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  <a:cs typeface="Times New Roman"/>
                <a:sym typeface="Times New Roman"/>
              </a:rPr>
              <a:t>освітніх</a:t>
            </a:r>
            <a:r>
              <a:rPr lang="ru-RU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  <a:cs typeface="Times New Roman"/>
                <a:sym typeface="Times New Roman"/>
              </a:rPr>
              <a:t>галузей</a:t>
            </a:r>
            <a:endParaRPr lang="ru-RU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>
              <a:buNone/>
            </a:pPr>
            <a:r>
              <a:rPr lang="ru-RU" dirty="0" smtClean="0"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ru-RU" dirty="0" smtClean="0">
                <a:latin typeface="Times New Roman"/>
                <a:ea typeface="Times New Roman"/>
                <a:cs typeface="Times New Roman"/>
                <a:sym typeface="Times New Roman"/>
              </a:rPr>
            </a:br>
            <a:endParaRPr lang="ru-RU" dirty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5121193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ДІМ</a:t>
            </a:r>
            <a:endParaRPr lang="uk-UA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044" y="682816"/>
            <a:ext cx="3358536" cy="2043909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841247" y="2099734"/>
            <a:ext cx="3483617" cy="3839747"/>
          </a:xfrm>
        </p:spPr>
        <p:txBody>
          <a:bodyPr>
            <a:normAutofit/>
          </a:bodyPr>
          <a:lstStyle/>
          <a:p>
            <a:pPr marL="171450" lvl="0" indent="-17145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ru-RU" sz="2000" b="1" dirty="0">
                <a:latin typeface="Times New Roman"/>
                <a:ea typeface="Times New Roman"/>
                <a:cs typeface="Times New Roman"/>
                <a:sym typeface="Times New Roman"/>
              </a:rPr>
              <a:t>Наказ МОН </a:t>
            </a:r>
            <a:r>
              <a:rPr lang="ru-RU" sz="2000" b="1" dirty="0" err="1">
                <a:latin typeface="Times New Roman"/>
                <a:ea typeface="Times New Roman"/>
                <a:cs typeface="Times New Roman"/>
                <a:sym typeface="Times New Roman"/>
              </a:rPr>
              <a:t>України</a:t>
            </a:r>
            <a:r>
              <a:rPr lang="ru-RU" sz="2000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000" b="1" dirty="0" err="1">
                <a:latin typeface="Times New Roman"/>
                <a:ea typeface="Times New Roman"/>
                <a:cs typeface="Times New Roman"/>
                <a:sym typeface="Times New Roman"/>
              </a:rPr>
              <a:t>від</a:t>
            </a:r>
            <a:r>
              <a:rPr lang="ru-RU" sz="2000" b="1" dirty="0">
                <a:latin typeface="Times New Roman"/>
                <a:ea typeface="Times New Roman"/>
                <a:cs typeface="Times New Roman"/>
                <a:sym typeface="Times New Roman"/>
              </a:rPr>
              <a:t> 19.02.2021 Про </a:t>
            </a:r>
            <a:r>
              <a:rPr lang="ru-RU" sz="2000" b="1" dirty="0" err="1">
                <a:latin typeface="Times New Roman"/>
                <a:ea typeface="Times New Roman"/>
                <a:cs typeface="Times New Roman"/>
                <a:sym typeface="Times New Roman"/>
              </a:rPr>
              <a:t>затвердження</a:t>
            </a:r>
            <a:r>
              <a:rPr lang="ru-RU" sz="2000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000" b="1" dirty="0" err="1">
                <a:latin typeface="Times New Roman"/>
                <a:ea typeface="Times New Roman"/>
                <a:cs typeface="Times New Roman"/>
                <a:sym typeface="Times New Roman"/>
              </a:rPr>
              <a:t>типової</a:t>
            </a:r>
            <a:r>
              <a:rPr lang="ru-RU" sz="2000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000" b="1" dirty="0" err="1">
                <a:latin typeface="Times New Roman"/>
                <a:ea typeface="Times New Roman"/>
                <a:cs typeface="Times New Roman"/>
                <a:sym typeface="Times New Roman"/>
              </a:rPr>
              <a:t>освітньої</a:t>
            </a:r>
            <a:r>
              <a:rPr lang="ru-RU" sz="2000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000" b="1" dirty="0" err="1">
                <a:latin typeface="Times New Roman"/>
                <a:ea typeface="Times New Roman"/>
                <a:cs typeface="Times New Roman"/>
                <a:sym typeface="Times New Roman"/>
              </a:rPr>
              <a:t>програми</a:t>
            </a:r>
            <a:r>
              <a:rPr lang="ru-RU" sz="2000" b="1" dirty="0">
                <a:latin typeface="Times New Roman"/>
                <a:ea typeface="Times New Roman"/>
                <a:cs typeface="Times New Roman"/>
                <a:sym typeface="Times New Roman"/>
              </a:rPr>
              <a:t> для 5-9 </a:t>
            </a:r>
            <a:r>
              <a:rPr lang="ru-RU" sz="2000" b="1" dirty="0" err="1">
                <a:latin typeface="Times New Roman"/>
                <a:ea typeface="Times New Roman"/>
                <a:cs typeface="Times New Roman"/>
                <a:sym typeface="Times New Roman"/>
              </a:rPr>
              <a:t>класів</a:t>
            </a:r>
            <a:r>
              <a:rPr lang="ru-RU" sz="2000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000" b="1" dirty="0" err="1">
                <a:latin typeface="Times New Roman"/>
                <a:ea typeface="Times New Roman"/>
                <a:cs typeface="Times New Roman"/>
                <a:sym typeface="Times New Roman"/>
              </a:rPr>
              <a:t>закладів</a:t>
            </a:r>
            <a:r>
              <a:rPr lang="ru-RU" sz="2000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000" b="1" dirty="0" err="1">
                <a:latin typeface="Times New Roman"/>
                <a:ea typeface="Times New Roman"/>
                <a:cs typeface="Times New Roman"/>
                <a:sym typeface="Times New Roman"/>
              </a:rPr>
              <a:t>загальної</a:t>
            </a:r>
            <a:r>
              <a:rPr lang="ru-RU" sz="2000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000" b="1" dirty="0" err="1">
                <a:latin typeface="Times New Roman"/>
                <a:ea typeface="Times New Roman"/>
                <a:cs typeface="Times New Roman"/>
                <a:sym typeface="Times New Roman"/>
              </a:rPr>
              <a:t>середньої</a:t>
            </a:r>
            <a:r>
              <a:rPr lang="ru-RU" sz="2000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000" b="1" dirty="0" err="1">
                <a:latin typeface="Times New Roman"/>
                <a:ea typeface="Times New Roman"/>
                <a:cs typeface="Times New Roman"/>
                <a:sym typeface="Times New Roman"/>
              </a:rPr>
              <a:t>освіти</a:t>
            </a:r>
            <a:endParaRPr lang="ru-RU" sz="2000" dirty="0"/>
          </a:p>
          <a:p>
            <a:pPr marL="171450" lvl="0" indent="-17145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ru-RU" sz="2000" dirty="0" err="1">
                <a:latin typeface="Times New Roman"/>
                <a:ea typeface="Times New Roman"/>
                <a:cs typeface="Times New Roman"/>
                <a:sym typeface="Times New Roman"/>
              </a:rPr>
              <a:t>Рішення</a:t>
            </a:r>
            <a:r>
              <a:rPr lang="ru-RU" sz="2000" dirty="0">
                <a:latin typeface="Times New Roman"/>
                <a:ea typeface="Times New Roman"/>
                <a:cs typeface="Times New Roman"/>
                <a:sym typeface="Times New Roman"/>
              </a:rPr>
              <a:t> про </a:t>
            </a:r>
            <a:r>
              <a:rPr lang="ru-RU" sz="2000" dirty="0" err="1">
                <a:latin typeface="Times New Roman"/>
                <a:ea typeface="Times New Roman"/>
                <a:cs typeface="Times New Roman"/>
                <a:sym typeface="Times New Roman"/>
              </a:rPr>
              <a:t>впровадження</a:t>
            </a:r>
            <a:r>
              <a:rPr lang="ru-RU" sz="20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000" dirty="0" err="1">
                <a:latin typeface="Times New Roman"/>
                <a:ea typeface="Times New Roman"/>
                <a:cs typeface="Times New Roman"/>
                <a:sym typeface="Times New Roman"/>
              </a:rPr>
              <a:t>вивчення</a:t>
            </a:r>
            <a:r>
              <a:rPr lang="ru-RU" sz="20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000" dirty="0" err="1">
                <a:latin typeface="Times New Roman"/>
                <a:ea typeface="Times New Roman"/>
                <a:cs typeface="Times New Roman"/>
                <a:sym typeface="Times New Roman"/>
              </a:rPr>
              <a:t>другої</a:t>
            </a:r>
            <a:r>
              <a:rPr lang="ru-RU" sz="20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000" dirty="0" err="1">
                <a:latin typeface="Times New Roman"/>
                <a:ea typeface="Times New Roman"/>
                <a:cs typeface="Times New Roman"/>
                <a:sym typeface="Times New Roman"/>
              </a:rPr>
              <a:t>іноземної</a:t>
            </a:r>
            <a:r>
              <a:rPr lang="ru-RU" sz="2000" dirty="0"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ru-RU" sz="2000" dirty="0" err="1">
                <a:latin typeface="Times New Roman"/>
                <a:ea typeface="Times New Roman"/>
                <a:cs typeface="Times New Roman"/>
                <a:sym typeface="Times New Roman"/>
              </a:rPr>
              <a:t>мови</a:t>
            </a:r>
            <a:r>
              <a:rPr lang="ru-RU" sz="20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000" dirty="0" err="1">
                <a:latin typeface="Times New Roman"/>
                <a:ea typeface="Times New Roman"/>
                <a:cs typeface="Times New Roman"/>
                <a:sym typeface="Times New Roman"/>
              </a:rPr>
              <a:t>приймається</a:t>
            </a:r>
            <a:r>
              <a:rPr lang="ru-RU" sz="2000" dirty="0">
                <a:latin typeface="Times New Roman"/>
                <a:ea typeface="Times New Roman"/>
                <a:cs typeface="Times New Roman"/>
                <a:sym typeface="Times New Roman"/>
              </a:rPr>
              <a:t> закладом </a:t>
            </a:r>
            <a:r>
              <a:rPr lang="ru-RU" sz="2000" dirty="0" err="1">
                <a:latin typeface="Times New Roman"/>
                <a:ea typeface="Times New Roman"/>
                <a:cs typeface="Times New Roman"/>
                <a:sym typeface="Times New Roman"/>
              </a:rPr>
              <a:t>самостійно</a:t>
            </a:r>
            <a:r>
              <a:rPr lang="ru-RU" sz="2000" dirty="0">
                <a:latin typeface="Times New Roman"/>
                <a:ea typeface="Times New Roman"/>
                <a:cs typeface="Times New Roman"/>
                <a:sym typeface="Times New Roman"/>
              </a:rPr>
              <a:t> за </a:t>
            </a:r>
            <a:r>
              <a:rPr lang="ru-RU" sz="2000" dirty="0" err="1">
                <a:latin typeface="Times New Roman"/>
                <a:ea typeface="Times New Roman"/>
                <a:cs typeface="Times New Roman"/>
                <a:sym typeface="Times New Roman"/>
              </a:rPr>
              <a:t>наявності</a:t>
            </a:r>
            <a:r>
              <a:rPr lang="ru-RU" sz="20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000" dirty="0" err="1">
                <a:latin typeface="Times New Roman"/>
                <a:ea typeface="Times New Roman"/>
                <a:cs typeface="Times New Roman"/>
                <a:sym typeface="Times New Roman"/>
              </a:rPr>
              <a:t>усіх</a:t>
            </a:r>
            <a:r>
              <a:rPr lang="ru-RU" sz="2000" dirty="0">
                <a:latin typeface="Times New Roman"/>
                <a:ea typeface="Times New Roman"/>
                <a:cs typeface="Times New Roman"/>
                <a:sym typeface="Times New Roman"/>
              </a:rPr>
              <a:t> умов для такого </a:t>
            </a:r>
            <a:r>
              <a:rPr lang="ru-RU" sz="2000" dirty="0" err="1">
                <a:latin typeface="Times New Roman"/>
                <a:ea typeface="Times New Roman"/>
                <a:cs typeface="Times New Roman"/>
                <a:sym typeface="Times New Roman"/>
              </a:rPr>
              <a:t>вивчення</a:t>
            </a:r>
            <a:r>
              <a:rPr lang="ru-RU" sz="2000" dirty="0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</a:p>
          <a:p>
            <a:endParaRPr lang="uk-UA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7451" y="2868204"/>
            <a:ext cx="3153703" cy="210509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952" y="4660264"/>
            <a:ext cx="2835407" cy="1972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2661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1893" y="527222"/>
            <a:ext cx="5527588" cy="1530175"/>
          </a:xfrm>
        </p:spPr>
        <p:txBody>
          <a:bodyPr>
            <a:noAutofit/>
          </a:bodyPr>
          <a:lstStyle/>
          <a:p>
            <a:r>
              <a:rPr lang="ru-RU" sz="24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Типовий</a:t>
            </a:r>
            <a:r>
              <a:rPr lang="ru-RU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4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навчальний</a:t>
            </a:r>
            <a:r>
              <a:rPr lang="ru-RU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план для 5-9 </a:t>
            </a:r>
            <a:r>
              <a:rPr lang="ru-RU" sz="24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класів</a:t>
            </a:r>
            <a:r>
              <a:rPr lang="ru-RU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4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закладів</a:t>
            </a:r>
            <a:r>
              <a:rPr lang="ru-RU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4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загальної</a:t>
            </a:r>
            <a:r>
              <a:rPr lang="ru-RU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4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середньої</a:t>
            </a:r>
            <a:r>
              <a:rPr lang="ru-RU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4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освіти</a:t>
            </a:r>
            <a:r>
              <a:rPr lang="ru-RU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з </a:t>
            </a:r>
            <a:r>
              <a:rPr lang="ru-RU" sz="24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навчанням</a:t>
            </a:r>
            <a:r>
              <a:rPr lang="ru-RU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4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українською</a:t>
            </a:r>
            <a:r>
              <a:rPr lang="ru-RU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4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мовою</a:t>
            </a:r>
            <a:r>
              <a:rPr lang="ru-RU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ru-RU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ru-RU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попередня</a:t>
            </a:r>
            <a:r>
              <a:rPr lang="ru-RU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редакція</a:t>
            </a:r>
            <a:r>
              <a:rPr lang="ru-RU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lang="uk-UA" sz="24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94414" y="1538300"/>
            <a:ext cx="7015144" cy="230053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626" y="3707027"/>
            <a:ext cx="6426953" cy="3362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857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Оцінювання 5 класів НУШ</a:t>
            </a:r>
            <a:endParaRPr lang="uk-UA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dirty="0"/>
              <a:t>Наказ </a:t>
            </a:r>
            <a:r>
              <a:rPr lang="ru-RU" sz="2000" dirty="0" err="1"/>
              <a:t>Міністерства</a:t>
            </a:r>
            <a:r>
              <a:rPr lang="ru-RU" sz="2000" dirty="0"/>
              <a:t> </a:t>
            </a:r>
            <a:r>
              <a:rPr lang="ru-RU" sz="2000" dirty="0" err="1"/>
              <a:t>освіти</a:t>
            </a:r>
            <a:r>
              <a:rPr lang="ru-RU" sz="2000" dirty="0"/>
              <a:t> і науки </a:t>
            </a:r>
            <a:r>
              <a:rPr lang="ru-RU" sz="2000" dirty="0" err="1" smtClean="0"/>
              <a:t>України</a:t>
            </a:r>
            <a:r>
              <a:rPr lang="ru-RU" sz="2000" dirty="0" smtClean="0"/>
              <a:t> </a:t>
            </a:r>
            <a:r>
              <a:rPr lang="ru-RU" sz="2000" dirty="0" err="1" smtClean="0"/>
              <a:t>від</a:t>
            </a:r>
            <a:r>
              <a:rPr lang="ru-RU" sz="2000" dirty="0" smtClean="0"/>
              <a:t> 01 </a:t>
            </a:r>
            <a:r>
              <a:rPr lang="ru-RU" sz="2000" dirty="0" err="1"/>
              <a:t>квітня</a:t>
            </a:r>
            <a:r>
              <a:rPr lang="ru-RU" sz="2000" dirty="0"/>
              <a:t> 2022 р. № 289 </a:t>
            </a:r>
            <a:endParaRPr lang="ru-RU" sz="2000" dirty="0" smtClean="0"/>
          </a:p>
          <a:p>
            <a:pPr lvl="0"/>
            <a:r>
              <a:rPr lang="ru-RU" sz="2000" i="1" dirty="0" err="1"/>
              <a:t>Рекомендації</a:t>
            </a:r>
            <a:r>
              <a:rPr lang="ru-RU" sz="2000" i="1" dirty="0"/>
              <a:t> </a:t>
            </a:r>
            <a:r>
              <a:rPr lang="ru-RU" sz="2000" i="1" dirty="0" err="1"/>
              <a:t>щодо</a:t>
            </a:r>
            <a:r>
              <a:rPr lang="ru-RU" sz="2000" i="1" dirty="0"/>
              <a:t> </a:t>
            </a:r>
            <a:r>
              <a:rPr lang="ru-RU" sz="2000" i="1" dirty="0" err="1"/>
              <a:t>оцінювання</a:t>
            </a:r>
            <a:r>
              <a:rPr lang="ru-RU" sz="2000" i="1" dirty="0"/>
              <a:t> </a:t>
            </a:r>
            <a:r>
              <a:rPr lang="ru-RU" sz="2000" i="1" dirty="0" err="1"/>
              <a:t>навчальних</a:t>
            </a:r>
            <a:r>
              <a:rPr lang="ru-RU" sz="2000" i="1" dirty="0"/>
              <a:t> </a:t>
            </a:r>
            <a:r>
              <a:rPr lang="ru-RU" sz="2000" i="1" dirty="0" err="1"/>
              <a:t>досягнень</a:t>
            </a:r>
            <a:r>
              <a:rPr lang="ru-RU" sz="2000" i="1" dirty="0"/>
              <a:t> </a:t>
            </a:r>
            <a:r>
              <a:rPr lang="ru-RU" sz="2000" i="1" dirty="0" err="1"/>
              <a:t>учнів</a:t>
            </a:r>
            <a:r>
              <a:rPr lang="ru-RU" sz="2000" i="1" dirty="0"/>
              <a:t> 5-6 </a:t>
            </a:r>
            <a:r>
              <a:rPr lang="ru-RU" sz="2000" i="1" dirty="0" err="1"/>
              <a:t>класів</a:t>
            </a:r>
            <a:r>
              <a:rPr lang="ru-RU" sz="2000" i="1" dirty="0"/>
              <a:t>, </a:t>
            </a:r>
            <a:r>
              <a:rPr lang="ru-RU" sz="2000" i="1" dirty="0" err="1"/>
              <a:t>які</a:t>
            </a:r>
            <a:r>
              <a:rPr lang="ru-RU" sz="2000" i="1" dirty="0"/>
              <a:t> </a:t>
            </a:r>
            <a:r>
              <a:rPr lang="ru-RU" sz="2000" i="1" dirty="0" err="1"/>
              <a:t>здобувають</a:t>
            </a:r>
            <a:r>
              <a:rPr lang="ru-RU" sz="2000" i="1" dirty="0"/>
              <a:t> </a:t>
            </a:r>
            <a:r>
              <a:rPr lang="ru-RU" sz="2000" i="1" dirty="0" err="1"/>
              <a:t>освіту</a:t>
            </a:r>
            <a:r>
              <a:rPr lang="ru-RU" sz="2000" i="1" dirty="0"/>
              <a:t> </a:t>
            </a:r>
            <a:r>
              <a:rPr lang="ru-RU" sz="2000" i="1" dirty="0" err="1"/>
              <a:t>відповідно</a:t>
            </a:r>
            <a:r>
              <a:rPr lang="ru-RU" sz="2000" i="1" dirty="0"/>
              <a:t> до нового Державного стандарту </a:t>
            </a:r>
            <a:r>
              <a:rPr lang="ru-RU" sz="2000" i="1" dirty="0" err="1"/>
              <a:t>базової</a:t>
            </a:r>
            <a:r>
              <a:rPr lang="ru-RU" sz="2000" i="1" dirty="0"/>
              <a:t> </a:t>
            </a:r>
            <a:r>
              <a:rPr lang="ru-RU" sz="2000" i="1" dirty="0" err="1"/>
              <a:t>середньої</a:t>
            </a:r>
            <a:r>
              <a:rPr lang="ru-RU" sz="2000" i="1" dirty="0"/>
              <a:t> </a:t>
            </a:r>
            <a:r>
              <a:rPr lang="ru-RU" sz="2000" i="1" dirty="0" err="1"/>
              <a:t>освіти</a:t>
            </a:r>
            <a:r>
              <a:rPr lang="ru-RU" sz="2000" i="1" dirty="0"/>
              <a:t>. </a:t>
            </a:r>
            <a:endParaRPr lang="ru-RU" sz="2000" dirty="0"/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6756" y="3809836"/>
            <a:ext cx="5015557" cy="2507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3549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71450" lvl="0" indent="-17145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</a:pPr>
            <a:r>
              <a:rPr lang="ru-RU" sz="2400" i="1" dirty="0" err="1">
                <a:latin typeface="Times New Roman"/>
                <a:ea typeface="Times New Roman"/>
                <a:cs typeface="Times New Roman"/>
                <a:sym typeface="Times New Roman"/>
              </a:rPr>
              <a:t>Основними</a:t>
            </a:r>
            <a:r>
              <a:rPr lang="ru-RU" sz="2400" i="1" dirty="0">
                <a:latin typeface="Times New Roman"/>
                <a:ea typeface="Times New Roman"/>
                <a:cs typeface="Times New Roman"/>
                <a:sym typeface="Times New Roman"/>
              </a:rPr>
              <a:t> видами </a:t>
            </a:r>
            <a:r>
              <a:rPr lang="ru-RU" sz="2400" i="1" dirty="0" err="1">
                <a:latin typeface="Times New Roman"/>
                <a:ea typeface="Times New Roman"/>
                <a:cs typeface="Times New Roman"/>
                <a:sym typeface="Times New Roman"/>
              </a:rPr>
              <a:t>оцінювання</a:t>
            </a:r>
            <a:r>
              <a:rPr lang="ru-RU" sz="2400" i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400" i="1" dirty="0" err="1">
                <a:latin typeface="Times New Roman"/>
                <a:ea typeface="Times New Roman"/>
                <a:cs typeface="Times New Roman"/>
                <a:sym typeface="Times New Roman"/>
              </a:rPr>
              <a:t>результатів</a:t>
            </a:r>
            <a:r>
              <a:rPr lang="ru-RU" sz="2400" i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400" i="1" dirty="0" err="1">
                <a:latin typeface="Times New Roman"/>
                <a:ea typeface="Times New Roman"/>
                <a:cs typeface="Times New Roman"/>
                <a:sym typeface="Times New Roman"/>
              </a:rPr>
              <a:t>навчання</a:t>
            </a:r>
            <a:r>
              <a:rPr lang="ru-RU" sz="2400" i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400" i="1" dirty="0" err="1">
                <a:latin typeface="Times New Roman"/>
                <a:ea typeface="Times New Roman"/>
                <a:cs typeface="Times New Roman"/>
                <a:sym typeface="Times New Roman"/>
              </a:rPr>
              <a:t>учнів</a:t>
            </a:r>
            <a:r>
              <a:rPr lang="ru-RU" sz="2400" i="1" dirty="0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ru-RU" sz="2400" i="1" dirty="0" err="1">
                <a:latin typeface="Times New Roman"/>
                <a:ea typeface="Times New Roman"/>
                <a:cs typeface="Times New Roman"/>
                <a:sym typeface="Times New Roman"/>
              </a:rPr>
              <a:t>що</a:t>
            </a:r>
            <a:r>
              <a:rPr lang="ru-RU" sz="2400" i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400" i="1" dirty="0" err="1">
                <a:latin typeface="Times New Roman"/>
                <a:ea typeface="Times New Roman"/>
                <a:cs typeface="Times New Roman"/>
                <a:sym typeface="Times New Roman"/>
              </a:rPr>
              <a:t>проводяться</a:t>
            </a:r>
            <a:r>
              <a:rPr lang="ru-RU" sz="2400" i="1" dirty="0">
                <a:latin typeface="Times New Roman"/>
                <a:ea typeface="Times New Roman"/>
                <a:cs typeface="Times New Roman"/>
                <a:sym typeface="Times New Roman"/>
              </a:rPr>
              <a:t> закладом, є </a:t>
            </a:r>
            <a:r>
              <a:rPr lang="ru-RU" sz="2400" b="1" i="1" dirty="0" err="1">
                <a:latin typeface="Times New Roman"/>
                <a:ea typeface="Times New Roman"/>
                <a:cs typeface="Times New Roman"/>
                <a:sym typeface="Times New Roman"/>
              </a:rPr>
              <a:t>формувальне</a:t>
            </a:r>
            <a:r>
              <a:rPr lang="ru-RU" sz="2400" i="1" dirty="0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ru-RU" sz="2400" b="1" i="1" dirty="0" err="1">
                <a:latin typeface="Times New Roman"/>
                <a:ea typeface="Times New Roman"/>
                <a:cs typeface="Times New Roman"/>
                <a:sym typeface="Times New Roman"/>
              </a:rPr>
              <a:t>поточне</a:t>
            </a:r>
            <a:r>
              <a:rPr lang="ru-RU" sz="2400" i="1" dirty="0">
                <a:latin typeface="Times New Roman"/>
                <a:ea typeface="Times New Roman"/>
                <a:cs typeface="Times New Roman"/>
                <a:sym typeface="Times New Roman"/>
              </a:rPr>
              <a:t> (не </a:t>
            </a:r>
            <a:r>
              <a:rPr lang="ru-RU" sz="2400" i="1" dirty="0" err="1">
                <a:latin typeface="Times New Roman"/>
                <a:ea typeface="Times New Roman"/>
                <a:cs typeface="Times New Roman"/>
                <a:sym typeface="Times New Roman"/>
              </a:rPr>
              <a:t>поурочне</a:t>
            </a:r>
            <a:r>
              <a:rPr lang="ru-RU" sz="2400" i="1" dirty="0">
                <a:latin typeface="Times New Roman"/>
                <a:ea typeface="Times New Roman"/>
                <a:cs typeface="Times New Roman"/>
                <a:sym typeface="Times New Roman"/>
              </a:rPr>
              <a:t>) та </a:t>
            </a:r>
            <a:r>
              <a:rPr lang="ru-RU" sz="2400" b="1" i="1" dirty="0" err="1">
                <a:latin typeface="Times New Roman"/>
                <a:ea typeface="Times New Roman"/>
                <a:cs typeface="Times New Roman"/>
                <a:sym typeface="Times New Roman"/>
              </a:rPr>
              <a:t>підсумкове</a:t>
            </a:r>
            <a:r>
              <a:rPr lang="ru-RU" sz="2400" i="1" dirty="0"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r>
              <a:rPr lang="ru-RU" sz="2400" i="1" dirty="0" err="1">
                <a:latin typeface="Times New Roman"/>
                <a:ea typeface="Times New Roman"/>
                <a:cs typeface="Times New Roman"/>
                <a:sym typeface="Times New Roman"/>
              </a:rPr>
              <a:t>тематичне</a:t>
            </a:r>
            <a:r>
              <a:rPr lang="ru-RU" sz="2400" i="1" dirty="0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ru-RU" sz="2400" i="1" dirty="0" err="1">
                <a:latin typeface="Times New Roman"/>
                <a:ea typeface="Times New Roman"/>
                <a:cs typeface="Times New Roman"/>
                <a:sym typeface="Times New Roman"/>
              </a:rPr>
              <a:t>семестрове</a:t>
            </a:r>
            <a:r>
              <a:rPr lang="ru-RU" sz="2400" i="1" dirty="0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ru-RU" sz="2400" i="1" dirty="0" err="1">
                <a:latin typeface="Times New Roman"/>
                <a:ea typeface="Times New Roman"/>
                <a:cs typeface="Times New Roman"/>
                <a:sym typeface="Times New Roman"/>
              </a:rPr>
              <a:t>річне</a:t>
            </a:r>
            <a:r>
              <a:rPr lang="ru-RU" sz="2400" i="1" dirty="0"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endParaRPr lang="ru-RU" sz="2400" i="1" dirty="0"/>
          </a:p>
          <a:p>
            <a:pPr marL="171450" lvl="0" indent="-17145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900"/>
            </a:pPr>
            <a:r>
              <a:rPr lang="ru-RU" sz="2400" i="1" dirty="0">
                <a:latin typeface="Times New Roman"/>
                <a:ea typeface="Times New Roman"/>
                <a:cs typeface="Times New Roman"/>
                <a:sym typeface="Times New Roman"/>
              </a:rPr>
              <a:t>За </a:t>
            </a:r>
            <a:r>
              <a:rPr lang="ru-RU" sz="2400" i="1" dirty="0" err="1">
                <a:latin typeface="Times New Roman"/>
                <a:ea typeface="Times New Roman"/>
                <a:cs typeface="Times New Roman"/>
                <a:sym typeface="Times New Roman"/>
              </a:rPr>
              <a:t>вибором</a:t>
            </a:r>
            <a:r>
              <a:rPr lang="ru-RU" sz="2400" i="1" dirty="0">
                <a:latin typeface="Times New Roman"/>
                <a:ea typeface="Times New Roman"/>
                <a:cs typeface="Times New Roman"/>
                <a:sym typeface="Times New Roman"/>
              </a:rPr>
              <a:t> закладу </a:t>
            </a:r>
            <a:r>
              <a:rPr lang="ru-RU" sz="2400" i="1" dirty="0" err="1">
                <a:latin typeface="Times New Roman"/>
                <a:ea typeface="Times New Roman"/>
                <a:cs typeface="Times New Roman"/>
                <a:sym typeface="Times New Roman"/>
              </a:rPr>
              <a:t>оцінювання</a:t>
            </a:r>
            <a:r>
              <a:rPr lang="ru-RU" sz="2400" i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400" i="1" dirty="0" err="1">
                <a:latin typeface="Times New Roman"/>
                <a:ea typeface="Times New Roman"/>
                <a:cs typeface="Times New Roman"/>
                <a:sym typeface="Times New Roman"/>
              </a:rPr>
              <a:t>може</a:t>
            </a:r>
            <a:r>
              <a:rPr lang="ru-RU" sz="2400" i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400" i="1" dirty="0" err="1">
                <a:latin typeface="Times New Roman"/>
                <a:ea typeface="Times New Roman"/>
                <a:cs typeface="Times New Roman"/>
                <a:sym typeface="Times New Roman"/>
              </a:rPr>
              <a:t>здійснюватися</a:t>
            </a:r>
            <a:r>
              <a:rPr lang="ru-RU" sz="2400" i="1" dirty="0">
                <a:latin typeface="Times New Roman"/>
                <a:ea typeface="Times New Roman"/>
                <a:cs typeface="Times New Roman"/>
                <a:sym typeface="Times New Roman"/>
              </a:rPr>
              <a:t> за </a:t>
            </a:r>
            <a:r>
              <a:rPr lang="ru-RU" sz="2400" i="1" dirty="0" err="1">
                <a:latin typeface="Times New Roman"/>
                <a:ea typeface="Times New Roman"/>
                <a:cs typeface="Times New Roman"/>
                <a:sym typeface="Times New Roman"/>
              </a:rPr>
              <a:t>власною</a:t>
            </a:r>
            <a:r>
              <a:rPr lang="ru-RU" sz="2400" i="1" dirty="0">
                <a:latin typeface="Times New Roman"/>
                <a:ea typeface="Times New Roman"/>
                <a:cs typeface="Times New Roman"/>
                <a:sym typeface="Times New Roman"/>
              </a:rPr>
              <a:t> шкалою, </a:t>
            </a:r>
            <a:r>
              <a:rPr lang="ru-RU" sz="2400" i="1" dirty="0" err="1">
                <a:latin typeface="Times New Roman"/>
                <a:ea typeface="Times New Roman"/>
                <a:cs typeface="Times New Roman"/>
                <a:sym typeface="Times New Roman"/>
              </a:rPr>
              <a:t>або</a:t>
            </a:r>
            <a:r>
              <a:rPr lang="ru-RU" sz="2400" i="1" dirty="0">
                <a:latin typeface="Times New Roman"/>
                <a:ea typeface="Times New Roman"/>
                <a:cs typeface="Times New Roman"/>
                <a:sym typeface="Times New Roman"/>
              </a:rPr>
              <a:t> за системою </a:t>
            </a:r>
            <a:r>
              <a:rPr lang="ru-RU" sz="2400" i="1" dirty="0" err="1">
                <a:latin typeface="Times New Roman"/>
                <a:ea typeface="Times New Roman"/>
                <a:cs typeface="Times New Roman"/>
                <a:sym typeface="Times New Roman"/>
              </a:rPr>
              <a:t>оцінювання</a:t>
            </a:r>
            <a:r>
              <a:rPr lang="ru-RU" sz="2400" i="1" dirty="0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ru-RU" sz="2400" i="1" dirty="0" err="1">
                <a:latin typeface="Times New Roman"/>
                <a:ea typeface="Times New Roman"/>
                <a:cs typeface="Times New Roman"/>
                <a:sym typeface="Times New Roman"/>
              </a:rPr>
              <a:t>визначеною</a:t>
            </a:r>
            <a:r>
              <a:rPr lang="ru-RU" sz="2400" i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400" i="1" dirty="0" err="1">
                <a:latin typeface="Times New Roman"/>
                <a:ea typeface="Times New Roman"/>
                <a:cs typeface="Times New Roman"/>
                <a:sym typeface="Times New Roman"/>
              </a:rPr>
              <a:t>законодавством</a:t>
            </a:r>
            <a:r>
              <a:rPr lang="ru-RU" sz="2400" i="1" dirty="0"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endParaRPr lang="ru-RU" sz="2400" i="1" dirty="0"/>
          </a:p>
          <a:p>
            <a:pPr marL="171450" lvl="0" indent="-17145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900"/>
            </a:pPr>
            <a:r>
              <a:rPr lang="ru-RU" sz="2400" i="1" dirty="0">
                <a:latin typeface="Times New Roman"/>
                <a:ea typeface="Times New Roman"/>
                <a:cs typeface="Times New Roman"/>
                <a:sym typeface="Times New Roman"/>
              </a:rPr>
              <a:t>За </a:t>
            </a:r>
            <a:r>
              <a:rPr lang="ru-RU" sz="2400" i="1" dirty="0" err="1">
                <a:latin typeface="Times New Roman"/>
                <a:ea typeface="Times New Roman"/>
                <a:cs typeface="Times New Roman"/>
                <a:sym typeface="Times New Roman"/>
              </a:rPr>
              <a:t>умови</a:t>
            </a:r>
            <a:r>
              <a:rPr lang="ru-RU" sz="2400" i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400" i="1" dirty="0" err="1">
                <a:latin typeface="Times New Roman"/>
                <a:ea typeface="Times New Roman"/>
                <a:cs typeface="Times New Roman"/>
                <a:sym typeface="Times New Roman"/>
              </a:rPr>
              <a:t>використання</a:t>
            </a:r>
            <a:r>
              <a:rPr lang="ru-RU" sz="2400" i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400" i="1" dirty="0" err="1">
                <a:latin typeface="Times New Roman"/>
                <a:ea typeface="Times New Roman"/>
                <a:cs typeface="Times New Roman"/>
                <a:sym typeface="Times New Roman"/>
              </a:rPr>
              <a:t>власної</a:t>
            </a:r>
            <a:r>
              <a:rPr lang="ru-RU" sz="2400" i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400" i="1" dirty="0" err="1">
                <a:latin typeface="Times New Roman"/>
                <a:ea typeface="Times New Roman"/>
                <a:cs typeface="Times New Roman"/>
                <a:sym typeface="Times New Roman"/>
              </a:rPr>
              <a:t>шкали</a:t>
            </a:r>
            <a:r>
              <a:rPr lang="ru-RU" sz="2400" i="1" dirty="0">
                <a:latin typeface="Times New Roman"/>
                <a:ea typeface="Times New Roman"/>
                <a:cs typeface="Times New Roman"/>
                <a:sym typeface="Times New Roman"/>
              </a:rPr>
              <a:t> заклад </a:t>
            </a:r>
            <a:r>
              <a:rPr lang="ru-RU" sz="2400" i="1" dirty="0" err="1">
                <a:latin typeface="Times New Roman"/>
                <a:ea typeface="Times New Roman"/>
                <a:cs typeface="Times New Roman"/>
                <a:sym typeface="Times New Roman"/>
              </a:rPr>
              <a:t>має</a:t>
            </a:r>
            <a:r>
              <a:rPr lang="ru-RU" sz="2400" i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400" i="1" dirty="0" err="1">
                <a:latin typeface="Times New Roman"/>
                <a:ea typeface="Times New Roman"/>
                <a:cs typeface="Times New Roman"/>
                <a:sym typeface="Times New Roman"/>
              </a:rPr>
              <a:t>визначити</a:t>
            </a:r>
            <a:r>
              <a:rPr lang="ru-RU" sz="2400" i="1" dirty="0">
                <a:latin typeface="Times New Roman"/>
                <a:ea typeface="Times New Roman"/>
                <a:cs typeface="Times New Roman"/>
                <a:sym typeface="Times New Roman"/>
              </a:rPr>
              <a:t> правила </a:t>
            </a:r>
            <a:r>
              <a:rPr lang="ru-RU" sz="2400" i="1" dirty="0" err="1">
                <a:latin typeface="Times New Roman"/>
                <a:ea typeface="Times New Roman"/>
                <a:cs typeface="Times New Roman"/>
                <a:sym typeface="Times New Roman"/>
              </a:rPr>
              <a:t>переведення</a:t>
            </a:r>
            <a:r>
              <a:rPr lang="ru-RU" sz="2400" i="1" dirty="0"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ru-RU" sz="2400" i="1" dirty="0" err="1">
                <a:latin typeface="Times New Roman"/>
                <a:ea typeface="Times New Roman"/>
                <a:cs typeface="Times New Roman"/>
                <a:sym typeface="Times New Roman"/>
              </a:rPr>
              <a:t>загальної</a:t>
            </a:r>
            <a:r>
              <a:rPr lang="ru-RU" sz="2400" i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400" i="1" dirty="0" err="1">
                <a:latin typeface="Times New Roman"/>
                <a:ea typeface="Times New Roman"/>
                <a:cs typeface="Times New Roman"/>
                <a:sym typeface="Times New Roman"/>
              </a:rPr>
              <a:t>оцінки</a:t>
            </a:r>
            <a:r>
              <a:rPr lang="ru-RU" sz="2400" i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400" i="1" dirty="0" err="1">
                <a:latin typeface="Times New Roman"/>
                <a:ea typeface="Times New Roman"/>
                <a:cs typeface="Times New Roman"/>
                <a:sym typeface="Times New Roman"/>
              </a:rPr>
              <a:t>результатів</a:t>
            </a:r>
            <a:r>
              <a:rPr lang="ru-RU" sz="2400" i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400" i="1" dirty="0" err="1">
                <a:latin typeface="Times New Roman"/>
                <a:ea typeface="Times New Roman"/>
                <a:cs typeface="Times New Roman"/>
                <a:sym typeface="Times New Roman"/>
              </a:rPr>
              <a:t>навчання</a:t>
            </a:r>
            <a:r>
              <a:rPr lang="ru-RU" sz="2400" i="1" dirty="0">
                <a:latin typeface="Times New Roman"/>
                <a:ea typeface="Times New Roman"/>
                <a:cs typeface="Times New Roman"/>
                <a:sym typeface="Times New Roman"/>
              </a:rPr>
              <a:t> семестрового та </a:t>
            </a:r>
            <a:r>
              <a:rPr lang="ru-RU" sz="2400" i="1" dirty="0" err="1">
                <a:latin typeface="Times New Roman"/>
                <a:ea typeface="Times New Roman"/>
                <a:cs typeface="Times New Roman"/>
                <a:sym typeface="Times New Roman"/>
              </a:rPr>
              <a:t>річного</a:t>
            </a:r>
            <a:r>
              <a:rPr lang="ru-RU" sz="2400" i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400" i="1" dirty="0" err="1">
                <a:latin typeface="Times New Roman"/>
                <a:ea typeface="Times New Roman"/>
                <a:cs typeface="Times New Roman"/>
                <a:sym typeface="Times New Roman"/>
              </a:rPr>
              <a:t>оцінювання</a:t>
            </a:r>
            <a:r>
              <a:rPr lang="ru-RU" sz="2400" i="1" dirty="0">
                <a:latin typeface="Times New Roman"/>
                <a:ea typeface="Times New Roman"/>
                <a:cs typeface="Times New Roman"/>
                <a:sym typeface="Times New Roman"/>
              </a:rPr>
              <a:t> до </a:t>
            </a:r>
            <a:r>
              <a:rPr lang="ru-RU" sz="2400" i="1" dirty="0" err="1">
                <a:latin typeface="Times New Roman"/>
                <a:ea typeface="Times New Roman"/>
                <a:cs typeface="Times New Roman"/>
                <a:sym typeface="Times New Roman"/>
              </a:rPr>
              <a:t>системи</a:t>
            </a:r>
            <a:r>
              <a:rPr lang="ru-RU" sz="2400" i="1" dirty="0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ru-RU" sz="2400" i="1" dirty="0" err="1">
                <a:latin typeface="Times New Roman"/>
                <a:ea typeface="Times New Roman"/>
                <a:cs typeface="Times New Roman"/>
                <a:sym typeface="Times New Roman"/>
              </a:rPr>
              <a:t>визначеної</a:t>
            </a:r>
            <a:r>
              <a:rPr lang="ru-RU" sz="2400" i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400" i="1" dirty="0" err="1">
                <a:latin typeface="Times New Roman"/>
                <a:ea typeface="Times New Roman"/>
                <a:cs typeface="Times New Roman"/>
                <a:sym typeface="Times New Roman"/>
              </a:rPr>
              <a:t>законодавством</a:t>
            </a:r>
            <a:r>
              <a:rPr lang="ru-RU" sz="2400" i="1" dirty="0">
                <a:latin typeface="Times New Roman"/>
                <a:ea typeface="Times New Roman"/>
                <a:cs typeface="Times New Roman"/>
                <a:sym typeface="Times New Roman"/>
              </a:rPr>
              <a:t>, для </a:t>
            </a:r>
            <a:r>
              <a:rPr lang="ru-RU" sz="2400" i="1" dirty="0" err="1">
                <a:latin typeface="Times New Roman"/>
                <a:ea typeface="Times New Roman"/>
                <a:cs typeface="Times New Roman"/>
                <a:sym typeface="Times New Roman"/>
              </a:rPr>
              <a:t>виставлення</a:t>
            </a:r>
            <a:r>
              <a:rPr lang="ru-RU" sz="2400" i="1" dirty="0">
                <a:latin typeface="Times New Roman"/>
                <a:ea typeface="Times New Roman"/>
                <a:cs typeface="Times New Roman"/>
                <a:sym typeface="Times New Roman"/>
              </a:rPr>
              <a:t> у </a:t>
            </a:r>
            <a:r>
              <a:rPr lang="ru-RU" sz="2400" i="1" dirty="0" err="1">
                <a:latin typeface="Times New Roman"/>
                <a:ea typeface="Times New Roman"/>
                <a:cs typeface="Times New Roman"/>
                <a:sym typeface="Times New Roman"/>
              </a:rPr>
              <a:t>Свідоцтві</a:t>
            </a:r>
            <a:r>
              <a:rPr lang="ru-RU" sz="2400" i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400" i="1" dirty="0" err="1">
                <a:latin typeface="Times New Roman"/>
                <a:ea typeface="Times New Roman"/>
                <a:cs typeface="Times New Roman"/>
                <a:sym typeface="Times New Roman"/>
              </a:rPr>
              <a:t>досягнень</a:t>
            </a:r>
            <a:r>
              <a:rPr lang="ru-RU" sz="2400" i="1" dirty="0"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endParaRPr lang="ru-RU" sz="2400" i="1" dirty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4781899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Адаптаційний період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61872" y="1828801"/>
            <a:ext cx="4208052" cy="4399004"/>
          </a:xfrm>
        </p:spPr>
        <p:txBody>
          <a:bodyPr/>
          <a:lstStyle/>
          <a:p>
            <a:pPr marL="171450" lvl="0" indent="-17145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</a:pPr>
            <a:r>
              <a:rPr lang="ru-RU" sz="2000" dirty="0">
                <a:latin typeface="Times New Roman"/>
                <a:ea typeface="Times New Roman"/>
                <a:cs typeface="Times New Roman"/>
                <a:sym typeface="Times New Roman"/>
              </a:rPr>
              <a:t>За </a:t>
            </a:r>
            <a:r>
              <a:rPr lang="ru-RU" sz="2000" dirty="0" err="1">
                <a:latin typeface="Times New Roman"/>
                <a:ea typeface="Times New Roman"/>
                <a:cs typeface="Times New Roman"/>
                <a:sym typeface="Times New Roman"/>
              </a:rPr>
              <a:t>рішенням</a:t>
            </a:r>
            <a:r>
              <a:rPr lang="ru-RU" sz="20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000" dirty="0" err="1">
                <a:latin typeface="Times New Roman"/>
                <a:ea typeface="Times New Roman"/>
                <a:cs typeface="Times New Roman"/>
                <a:sym typeface="Times New Roman"/>
              </a:rPr>
              <a:t>педагогічної</a:t>
            </a:r>
            <a:r>
              <a:rPr lang="ru-RU" sz="2000" dirty="0">
                <a:latin typeface="Times New Roman"/>
                <a:ea typeface="Times New Roman"/>
                <a:cs typeface="Times New Roman"/>
                <a:sym typeface="Times New Roman"/>
              </a:rPr>
              <a:t> ради  (за потреби) заклад </a:t>
            </a:r>
            <a:r>
              <a:rPr lang="ru-RU" sz="2000" dirty="0" err="1">
                <a:latin typeface="Times New Roman"/>
                <a:ea typeface="Times New Roman"/>
                <a:cs typeface="Times New Roman"/>
                <a:sym typeface="Times New Roman"/>
              </a:rPr>
              <a:t>освіти</a:t>
            </a:r>
            <a:r>
              <a:rPr lang="ru-RU" sz="20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000" dirty="0" err="1">
                <a:latin typeface="Times New Roman"/>
                <a:ea typeface="Times New Roman"/>
                <a:cs typeface="Times New Roman"/>
                <a:sym typeface="Times New Roman"/>
              </a:rPr>
              <a:t>може</a:t>
            </a:r>
            <a:r>
              <a:rPr lang="ru-RU" sz="20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000" dirty="0" err="1">
                <a:latin typeface="Times New Roman"/>
                <a:ea typeface="Times New Roman"/>
                <a:cs typeface="Times New Roman"/>
                <a:sym typeface="Times New Roman"/>
              </a:rPr>
              <a:t>визначити</a:t>
            </a:r>
            <a:r>
              <a:rPr lang="ru-RU" sz="2000" dirty="0"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ru-RU" sz="2000" dirty="0" err="1">
                <a:latin typeface="Times New Roman"/>
                <a:ea typeface="Times New Roman"/>
                <a:cs typeface="Times New Roman"/>
                <a:sym typeface="Times New Roman"/>
              </a:rPr>
              <a:t>адаптаційний</a:t>
            </a:r>
            <a:r>
              <a:rPr lang="ru-RU" sz="20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000" dirty="0" err="1">
                <a:latin typeface="Times New Roman"/>
                <a:ea typeface="Times New Roman"/>
                <a:cs typeface="Times New Roman"/>
                <a:sym typeface="Times New Roman"/>
              </a:rPr>
              <a:t>період</a:t>
            </a:r>
            <a:r>
              <a:rPr lang="ru-RU" sz="20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000" dirty="0" err="1">
                <a:latin typeface="Times New Roman"/>
                <a:ea typeface="Times New Roman"/>
                <a:cs typeface="Times New Roman"/>
                <a:sym typeface="Times New Roman"/>
              </a:rPr>
              <a:t>впродовж</a:t>
            </a:r>
            <a:r>
              <a:rPr lang="ru-RU" sz="20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000" dirty="0" err="1">
                <a:latin typeface="Times New Roman"/>
                <a:ea typeface="Times New Roman"/>
                <a:cs typeface="Times New Roman"/>
                <a:sym typeface="Times New Roman"/>
              </a:rPr>
              <a:t>якого</a:t>
            </a:r>
            <a:r>
              <a:rPr lang="ru-RU" sz="2000" dirty="0">
                <a:latin typeface="Times New Roman"/>
                <a:ea typeface="Times New Roman"/>
                <a:cs typeface="Times New Roman"/>
                <a:sym typeface="Times New Roman"/>
              </a:rPr>
              <a:t> не </a:t>
            </a:r>
            <a:r>
              <a:rPr lang="ru-RU" sz="2000" dirty="0" err="1">
                <a:latin typeface="Times New Roman"/>
                <a:ea typeface="Times New Roman"/>
                <a:cs typeface="Times New Roman"/>
                <a:sym typeface="Times New Roman"/>
              </a:rPr>
              <a:t>здійснюється</a:t>
            </a:r>
            <a:r>
              <a:rPr lang="ru-RU" sz="20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000" dirty="0" err="1">
                <a:latin typeface="Times New Roman"/>
                <a:ea typeface="Times New Roman"/>
                <a:cs typeface="Times New Roman"/>
                <a:sym typeface="Times New Roman"/>
              </a:rPr>
              <a:t>поточне</a:t>
            </a:r>
            <a:r>
              <a:rPr lang="ru-RU" sz="2000" dirty="0">
                <a:latin typeface="Times New Roman"/>
                <a:ea typeface="Times New Roman"/>
                <a:cs typeface="Times New Roman"/>
                <a:sym typeface="Times New Roman"/>
              </a:rPr>
              <a:t> та </a:t>
            </a:r>
            <a:r>
              <a:rPr lang="ru-RU" sz="2000" dirty="0" err="1">
                <a:latin typeface="Times New Roman"/>
                <a:ea typeface="Times New Roman"/>
                <a:cs typeface="Times New Roman"/>
                <a:sym typeface="Times New Roman"/>
              </a:rPr>
              <a:t>тематичне</a:t>
            </a:r>
            <a:r>
              <a:rPr lang="ru-RU" sz="20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000" dirty="0" err="1">
                <a:latin typeface="Times New Roman"/>
                <a:ea typeface="Times New Roman"/>
                <a:cs typeface="Times New Roman"/>
                <a:sym typeface="Times New Roman"/>
              </a:rPr>
              <a:t>оцінювання</a:t>
            </a:r>
            <a:endParaRPr lang="ru-RU" sz="2000" dirty="0"/>
          </a:p>
          <a:p>
            <a:pPr marL="171450" lvl="0" indent="-17145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900"/>
            </a:pPr>
            <a:r>
              <a:rPr lang="ru-RU" sz="2000" dirty="0" err="1">
                <a:latin typeface="Times New Roman"/>
                <a:ea typeface="Times New Roman"/>
                <a:cs typeface="Times New Roman"/>
                <a:sym typeface="Times New Roman"/>
              </a:rPr>
              <a:t>Семестрове</a:t>
            </a:r>
            <a:r>
              <a:rPr lang="ru-RU" sz="2000" dirty="0">
                <a:latin typeface="Times New Roman"/>
                <a:ea typeface="Times New Roman"/>
                <a:cs typeface="Times New Roman"/>
                <a:sym typeface="Times New Roman"/>
              </a:rPr>
              <a:t> та  </a:t>
            </a:r>
            <a:r>
              <a:rPr lang="ru-RU" sz="2000" dirty="0" err="1">
                <a:latin typeface="Times New Roman"/>
                <a:ea typeface="Times New Roman"/>
                <a:cs typeface="Times New Roman"/>
                <a:sym typeface="Times New Roman"/>
              </a:rPr>
              <a:t>підсумкове</a:t>
            </a:r>
            <a:r>
              <a:rPr lang="ru-RU" sz="2000" dirty="0">
                <a:latin typeface="Times New Roman"/>
                <a:ea typeface="Times New Roman"/>
                <a:cs typeface="Times New Roman"/>
                <a:sym typeface="Times New Roman"/>
              </a:rPr>
              <a:t> (</a:t>
            </a:r>
            <a:r>
              <a:rPr lang="ru-RU" sz="2000" dirty="0" err="1">
                <a:latin typeface="Times New Roman"/>
                <a:ea typeface="Times New Roman"/>
                <a:cs typeface="Times New Roman"/>
                <a:sym typeface="Times New Roman"/>
              </a:rPr>
              <a:t>річне</a:t>
            </a:r>
            <a:r>
              <a:rPr lang="ru-RU" sz="2000" dirty="0">
                <a:latin typeface="Times New Roman"/>
                <a:ea typeface="Times New Roman"/>
                <a:cs typeface="Times New Roman"/>
                <a:sym typeface="Times New Roman"/>
              </a:rPr>
              <a:t>) </a:t>
            </a:r>
            <a:r>
              <a:rPr lang="ru-RU" sz="2000" dirty="0" err="1">
                <a:latin typeface="Times New Roman"/>
                <a:ea typeface="Times New Roman"/>
                <a:cs typeface="Times New Roman"/>
                <a:sym typeface="Times New Roman"/>
              </a:rPr>
              <a:t>оцінювання</a:t>
            </a:r>
            <a:r>
              <a:rPr lang="ru-RU" sz="20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000" dirty="0" err="1">
                <a:latin typeface="Times New Roman"/>
                <a:ea typeface="Times New Roman"/>
                <a:cs typeface="Times New Roman"/>
                <a:sym typeface="Times New Roman"/>
              </a:rPr>
              <a:t>результатів</a:t>
            </a:r>
            <a:r>
              <a:rPr lang="ru-RU" sz="20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000" dirty="0" err="1">
                <a:latin typeface="Times New Roman"/>
                <a:ea typeface="Times New Roman"/>
                <a:cs typeface="Times New Roman"/>
                <a:sym typeface="Times New Roman"/>
              </a:rPr>
              <a:t>навчання</a:t>
            </a:r>
            <a:r>
              <a:rPr lang="ru-RU" sz="20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000" dirty="0" err="1">
                <a:latin typeface="Times New Roman"/>
                <a:ea typeface="Times New Roman"/>
                <a:cs typeface="Times New Roman"/>
                <a:sym typeface="Times New Roman"/>
              </a:rPr>
              <a:t>здійснюють</a:t>
            </a:r>
            <a:r>
              <a:rPr lang="ru-RU" sz="2000" dirty="0">
                <a:latin typeface="Times New Roman"/>
                <a:ea typeface="Times New Roman"/>
                <a:cs typeface="Times New Roman"/>
                <a:sym typeface="Times New Roman"/>
              </a:rPr>
              <a:t> за 12-бальною системою (шкалою), а </a:t>
            </a:r>
            <a:r>
              <a:rPr lang="ru-RU" sz="2000" dirty="0" err="1">
                <a:latin typeface="Times New Roman"/>
                <a:ea typeface="Times New Roman"/>
                <a:cs typeface="Times New Roman"/>
                <a:sym typeface="Times New Roman"/>
              </a:rPr>
              <a:t>його</a:t>
            </a:r>
            <a:r>
              <a:rPr lang="ru-RU" sz="20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000" dirty="0" err="1">
                <a:latin typeface="Times New Roman"/>
                <a:ea typeface="Times New Roman"/>
                <a:cs typeface="Times New Roman"/>
                <a:sym typeface="Times New Roman"/>
              </a:rPr>
              <a:t>результати</a:t>
            </a:r>
            <a:r>
              <a:rPr lang="ru-RU" sz="20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000" dirty="0" err="1">
                <a:latin typeface="Times New Roman"/>
                <a:ea typeface="Times New Roman"/>
                <a:cs typeface="Times New Roman"/>
                <a:sym typeface="Times New Roman"/>
              </a:rPr>
              <a:t>позначають</a:t>
            </a:r>
            <a:r>
              <a:rPr lang="ru-RU" sz="2000" dirty="0">
                <a:latin typeface="Times New Roman"/>
                <a:ea typeface="Times New Roman"/>
                <a:cs typeface="Times New Roman"/>
                <a:sym typeface="Times New Roman"/>
              </a:rPr>
              <a:t> цифрами </a:t>
            </a:r>
            <a:r>
              <a:rPr lang="ru-RU" sz="2000" dirty="0" err="1">
                <a:latin typeface="Times New Roman"/>
                <a:ea typeface="Times New Roman"/>
                <a:cs typeface="Times New Roman"/>
                <a:sym typeface="Times New Roman"/>
              </a:rPr>
              <a:t>від</a:t>
            </a:r>
            <a:r>
              <a:rPr lang="ru-RU" sz="2000" dirty="0">
                <a:latin typeface="Times New Roman"/>
                <a:ea typeface="Times New Roman"/>
                <a:cs typeface="Times New Roman"/>
                <a:sym typeface="Times New Roman"/>
              </a:rPr>
              <a:t> 1 до 12.   </a:t>
            </a:r>
            <a:endParaRPr lang="ru-RU" sz="2000" dirty="0"/>
          </a:p>
          <a:p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6281" y="2735090"/>
            <a:ext cx="5718231" cy="3006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8179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Види оцінювання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61871" y="1828800"/>
            <a:ext cx="9035425" cy="4580238"/>
          </a:xfrm>
        </p:spPr>
        <p:txBody>
          <a:bodyPr>
            <a:normAutofit fontScale="92500" lnSpcReduction="10000"/>
          </a:bodyPr>
          <a:lstStyle/>
          <a:p>
            <a:pPr marL="171450" lvl="0" indent="-17145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</a:pPr>
            <a:r>
              <a:rPr lang="ru-RU" sz="2000" dirty="0" err="1"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Тематичне</a:t>
            </a:r>
            <a:r>
              <a:rPr lang="ru-RU" sz="2000" dirty="0"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000" dirty="0" err="1"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оцінювання</a:t>
            </a:r>
            <a:r>
              <a:rPr lang="ru-RU" sz="2000" dirty="0"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000" dirty="0" err="1">
                <a:latin typeface="Times New Roman"/>
                <a:ea typeface="Times New Roman"/>
                <a:cs typeface="Times New Roman"/>
                <a:sym typeface="Times New Roman"/>
              </a:rPr>
              <a:t>пропонується</a:t>
            </a:r>
            <a:r>
              <a:rPr lang="ru-RU" sz="20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000" dirty="0" err="1">
                <a:latin typeface="Times New Roman"/>
                <a:ea typeface="Times New Roman"/>
                <a:cs typeface="Times New Roman"/>
                <a:sym typeface="Times New Roman"/>
              </a:rPr>
              <a:t>здійснювати</a:t>
            </a:r>
            <a:r>
              <a:rPr lang="ru-RU" sz="2000" dirty="0">
                <a:latin typeface="Times New Roman"/>
                <a:ea typeface="Times New Roman"/>
                <a:cs typeface="Times New Roman"/>
                <a:sym typeface="Times New Roman"/>
              </a:rPr>
              <a:t> на </a:t>
            </a:r>
            <a:r>
              <a:rPr lang="ru-RU" sz="2000" dirty="0" err="1">
                <a:latin typeface="Times New Roman"/>
                <a:ea typeface="Times New Roman"/>
                <a:cs typeface="Times New Roman"/>
                <a:sym typeface="Times New Roman"/>
              </a:rPr>
              <a:t>основі</a:t>
            </a:r>
            <a:r>
              <a:rPr lang="ru-RU" sz="2000" dirty="0">
                <a:latin typeface="Times New Roman"/>
                <a:ea typeface="Times New Roman"/>
                <a:cs typeface="Times New Roman"/>
                <a:sym typeface="Times New Roman"/>
              </a:rPr>
              <a:t> поточного </a:t>
            </a:r>
            <a:r>
              <a:rPr lang="ru-RU" sz="2000" dirty="0" err="1">
                <a:latin typeface="Times New Roman"/>
                <a:ea typeface="Times New Roman"/>
                <a:cs typeface="Times New Roman"/>
                <a:sym typeface="Times New Roman"/>
              </a:rPr>
              <a:t>оцінювання</a:t>
            </a:r>
            <a:r>
              <a:rPr lang="ru-RU" sz="20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000" dirty="0" err="1">
                <a:latin typeface="Times New Roman"/>
                <a:ea typeface="Times New Roman"/>
                <a:cs typeface="Times New Roman"/>
                <a:sym typeface="Times New Roman"/>
              </a:rPr>
              <a:t>із</a:t>
            </a:r>
            <a:r>
              <a:rPr lang="ru-RU" sz="20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000" dirty="0" err="1">
                <a:latin typeface="Times New Roman"/>
                <a:ea typeface="Times New Roman"/>
                <a:cs typeface="Times New Roman"/>
                <a:sym typeface="Times New Roman"/>
              </a:rPr>
              <a:t>урахуванням</a:t>
            </a:r>
            <a:r>
              <a:rPr lang="ru-RU" sz="20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000" dirty="0" err="1">
                <a:latin typeface="Times New Roman"/>
                <a:ea typeface="Times New Roman"/>
                <a:cs typeface="Times New Roman"/>
                <a:sym typeface="Times New Roman"/>
              </a:rPr>
              <a:t>проведених</a:t>
            </a:r>
            <a:r>
              <a:rPr lang="ru-RU" sz="20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000" dirty="0" err="1">
                <a:latin typeface="Times New Roman"/>
                <a:ea typeface="Times New Roman"/>
                <a:cs typeface="Times New Roman"/>
                <a:sym typeface="Times New Roman"/>
              </a:rPr>
              <a:t>діагностичних</a:t>
            </a:r>
            <a:r>
              <a:rPr lang="ru-RU" sz="20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000" dirty="0" err="1">
                <a:latin typeface="Times New Roman"/>
                <a:ea typeface="Times New Roman"/>
                <a:cs typeface="Times New Roman"/>
                <a:sym typeface="Times New Roman"/>
              </a:rPr>
              <a:t>робіт</a:t>
            </a:r>
            <a:r>
              <a:rPr lang="ru-RU" sz="2000" dirty="0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ru-RU" sz="2000" dirty="0" err="1">
                <a:latin typeface="Times New Roman"/>
                <a:ea typeface="Times New Roman"/>
                <a:cs typeface="Times New Roman"/>
                <a:sym typeface="Times New Roman"/>
              </a:rPr>
              <a:t>або</a:t>
            </a:r>
            <a:r>
              <a:rPr lang="ru-RU" sz="2000" dirty="0">
                <a:latin typeface="Times New Roman"/>
                <a:ea typeface="Times New Roman"/>
                <a:cs typeface="Times New Roman"/>
                <a:sym typeface="Times New Roman"/>
              </a:rPr>
              <a:t> без </a:t>
            </a:r>
            <a:r>
              <a:rPr lang="ru-RU" sz="2000" dirty="0" err="1">
                <a:latin typeface="Times New Roman"/>
                <a:ea typeface="Times New Roman"/>
                <a:cs typeface="Times New Roman"/>
                <a:sym typeface="Times New Roman"/>
              </a:rPr>
              <a:t>проведення</a:t>
            </a:r>
            <a:r>
              <a:rPr lang="ru-RU" sz="20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000" dirty="0" err="1">
                <a:latin typeface="Times New Roman"/>
                <a:ea typeface="Times New Roman"/>
                <a:cs typeface="Times New Roman"/>
                <a:sym typeface="Times New Roman"/>
              </a:rPr>
              <a:t>подібних</a:t>
            </a:r>
            <a:r>
              <a:rPr lang="ru-RU" sz="20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000" dirty="0" err="1">
                <a:latin typeface="Times New Roman"/>
                <a:ea typeface="Times New Roman"/>
                <a:cs typeface="Times New Roman"/>
                <a:sym typeface="Times New Roman"/>
              </a:rPr>
              <a:t>робіт</a:t>
            </a:r>
            <a:r>
              <a:rPr lang="ru-RU" sz="20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000" dirty="0" err="1">
                <a:latin typeface="Times New Roman"/>
                <a:ea typeface="Times New Roman"/>
                <a:cs typeface="Times New Roman"/>
                <a:sym typeface="Times New Roman"/>
              </a:rPr>
              <a:t>залежно</a:t>
            </a:r>
            <a:r>
              <a:rPr lang="ru-RU" sz="20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000" dirty="0" err="1">
                <a:latin typeface="Times New Roman"/>
                <a:ea typeface="Times New Roman"/>
                <a:cs typeface="Times New Roman"/>
                <a:sym typeface="Times New Roman"/>
              </a:rPr>
              <a:t>від</a:t>
            </a:r>
            <a:r>
              <a:rPr lang="ru-RU" sz="20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000" dirty="0" err="1">
                <a:latin typeface="Times New Roman"/>
                <a:ea typeface="Times New Roman"/>
                <a:cs typeface="Times New Roman"/>
                <a:sym typeface="Times New Roman"/>
              </a:rPr>
              <a:t>специфіки</a:t>
            </a:r>
            <a:r>
              <a:rPr lang="ru-RU" sz="20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000" dirty="0" err="1">
                <a:latin typeface="Times New Roman"/>
                <a:ea typeface="Times New Roman"/>
                <a:cs typeface="Times New Roman"/>
                <a:sym typeface="Times New Roman"/>
              </a:rPr>
              <a:t>навчального</a:t>
            </a:r>
            <a:r>
              <a:rPr lang="ru-RU" sz="2000" dirty="0">
                <a:latin typeface="Times New Roman"/>
                <a:ea typeface="Times New Roman"/>
                <a:cs typeface="Times New Roman"/>
                <a:sym typeface="Times New Roman"/>
              </a:rPr>
              <a:t> предмета. </a:t>
            </a:r>
            <a:r>
              <a:rPr lang="ru-RU" sz="2000" dirty="0" err="1">
                <a:latin typeface="Times New Roman"/>
                <a:ea typeface="Times New Roman"/>
                <a:cs typeface="Times New Roman"/>
                <a:sym typeface="Times New Roman"/>
              </a:rPr>
              <a:t>Під</a:t>
            </a:r>
            <a:r>
              <a:rPr lang="ru-RU" sz="2000" dirty="0">
                <a:latin typeface="Times New Roman"/>
                <a:ea typeface="Times New Roman"/>
                <a:cs typeface="Times New Roman"/>
                <a:sym typeface="Times New Roman"/>
              </a:rPr>
              <a:t> час </a:t>
            </a:r>
            <a:r>
              <a:rPr lang="ru-RU" sz="2000" dirty="0" err="1">
                <a:latin typeface="Times New Roman"/>
                <a:ea typeface="Times New Roman"/>
                <a:cs typeface="Times New Roman"/>
                <a:sym typeface="Times New Roman"/>
              </a:rPr>
              <a:t>виставлення</a:t>
            </a:r>
            <a:r>
              <a:rPr lang="ru-RU" sz="20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000" dirty="0" err="1">
                <a:latin typeface="Times New Roman"/>
                <a:ea typeface="Times New Roman"/>
                <a:cs typeface="Times New Roman"/>
                <a:sym typeface="Times New Roman"/>
              </a:rPr>
              <a:t>тематичного</a:t>
            </a:r>
            <a:r>
              <a:rPr lang="ru-RU" sz="2000" dirty="0">
                <a:latin typeface="Times New Roman"/>
                <a:ea typeface="Times New Roman"/>
                <a:cs typeface="Times New Roman"/>
                <a:sym typeface="Times New Roman"/>
              </a:rPr>
              <a:t> бала </a:t>
            </a:r>
            <a:r>
              <a:rPr lang="ru-RU" sz="2000" dirty="0" err="1">
                <a:latin typeface="Times New Roman"/>
                <a:ea typeface="Times New Roman"/>
                <a:cs typeface="Times New Roman"/>
                <a:sym typeface="Times New Roman"/>
              </a:rPr>
              <a:t>результати</a:t>
            </a:r>
            <a:r>
              <a:rPr lang="ru-RU" sz="20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000" dirty="0" err="1">
                <a:latin typeface="Times New Roman"/>
                <a:ea typeface="Times New Roman"/>
                <a:cs typeface="Times New Roman"/>
                <a:sym typeface="Times New Roman"/>
              </a:rPr>
              <a:t>перевірки</a:t>
            </a:r>
            <a:r>
              <a:rPr lang="ru-RU" sz="20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000" dirty="0" err="1">
                <a:latin typeface="Times New Roman"/>
                <a:ea typeface="Times New Roman"/>
                <a:cs typeface="Times New Roman"/>
                <a:sym typeface="Times New Roman"/>
              </a:rPr>
              <a:t>робочих</a:t>
            </a:r>
            <a:r>
              <a:rPr lang="ru-RU" sz="20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000" dirty="0" err="1">
                <a:latin typeface="Times New Roman"/>
                <a:ea typeface="Times New Roman"/>
                <a:cs typeface="Times New Roman"/>
                <a:sym typeface="Times New Roman"/>
              </a:rPr>
              <a:t>зошитів</a:t>
            </a:r>
            <a:r>
              <a:rPr lang="ru-RU" sz="2000" dirty="0">
                <a:latin typeface="Times New Roman"/>
                <a:ea typeface="Times New Roman"/>
                <a:cs typeface="Times New Roman"/>
                <a:sym typeface="Times New Roman"/>
              </a:rPr>
              <a:t> не </a:t>
            </a:r>
            <a:r>
              <a:rPr lang="ru-RU" sz="2000" dirty="0" err="1">
                <a:latin typeface="Times New Roman"/>
                <a:ea typeface="Times New Roman"/>
                <a:cs typeface="Times New Roman"/>
                <a:sym typeface="Times New Roman"/>
              </a:rPr>
              <a:t>враховуються</a:t>
            </a:r>
            <a:r>
              <a:rPr lang="ru-RU" sz="2000" dirty="0"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</a:p>
          <a:p>
            <a:pPr marL="171450" lvl="0" indent="-17145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</a:pPr>
            <a:r>
              <a:rPr lang="ru-RU" sz="2000" dirty="0" err="1"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Семестрове</a:t>
            </a:r>
            <a:r>
              <a:rPr lang="ru-RU" sz="2000" dirty="0"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000" dirty="0" err="1"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оцінювання</a:t>
            </a:r>
            <a:r>
              <a:rPr lang="ru-RU" sz="2000" dirty="0"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(контроль) </a:t>
            </a:r>
            <a:r>
              <a:rPr lang="ru-RU" sz="2000" dirty="0" err="1">
                <a:latin typeface="Times New Roman"/>
                <a:ea typeface="Times New Roman"/>
                <a:cs typeface="Times New Roman"/>
                <a:sym typeface="Times New Roman"/>
              </a:rPr>
              <a:t>здійснюється</a:t>
            </a:r>
            <a:r>
              <a:rPr lang="ru-RU" sz="20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000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 </a:t>
            </a:r>
            <a:r>
              <a:rPr lang="ru-RU" sz="2000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основі</a:t>
            </a:r>
            <a:r>
              <a:rPr lang="ru-RU" sz="2000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контролю </a:t>
            </a:r>
            <a:r>
              <a:rPr lang="ru-RU" sz="2000" u="sng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груп</a:t>
            </a:r>
            <a:r>
              <a:rPr lang="ru-RU" sz="2000" u="sng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000" u="sng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загальних</a:t>
            </a:r>
            <a:r>
              <a:rPr lang="ru-RU" sz="2000" u="sng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000" u="sng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результатів</a:t>
            </a:r>
            <a:r>
              <a:rPr lang="ru-RU" sz="2000" u="sng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000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відображених</a:t>
            </a:r>
            <a:r>
              <a:rPr lang="ru-RU" sz="2000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у </a:t>
            </a:r>
            <a:r>
              <a:rPr lang="ru-RU" sz="2000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Свідоцтві</a:t>
            </a:r>
            <a:r>
              <a:rPr lang="ru-RU" sz="2000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000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досягнень</a:t>
            </a:r>
            <a:r>
              <a:rPr lang="ru-RU" sz="2000" dirty="0"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ru-RU" sz="2000" dirty="0" err="1">
                <a:latin typeface="Times New Roman"/>
                <a:ea typeface="Times New Roman"/>
                <a:cs typeface="Times New Roman"/>
                <a:sym typeface="Times New Roman"/>
              </a:rPr>
              <a:t>Семестровий</a:t>
            </a:r>
            <a:r>
              <a:rPr lang="ru-RU" sz="2000" dirty="0">
                <a:latin typeface="Times New Roman"/>
                <a:ea typeface="Times New Roman"/>
                <a:cs typeface="Times New Roman"/>
                <a:sym typeface="Times New Roman"/>
              </a:rPr>
              <a:t> контроль проводиться з метою </a:t>
            </a:r>
            <a:r>
              <a:rPr lang="ru-RU" sz="2000" dirty="0" err="1">
                <a:latin typeface="Times New Roman"/>
                <a:ea typeface="Times New Roman"/>
                <a:cs typeface="Times New Roman"/>
                <a:sym typeface="Times New Roman"/>
              </a:rPr>
              <a:t>перевірки</a:t>
            </a:r>
            <a:r>
              <a:rPr lang="ru-RU" sz="20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000" dirty="0" err="1">
                <a:latin typeface="Times New Roman"/>
                <a:ea typeface="Times New Roman"/>
                <a:cs typeface="Times New Roman"/>
                <a:sym typeface="Times New Roman"/>
              </a:rPr>
              <a:t>рівня</a:t>
            </a:r>
            <a:r>
              <a:rPr lang="ru-RU" sz="20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000" dirty="0" err="1">
                <a:latin typeface="Times New Roman"/>
                <a:ea typeface="Times New Roman"/>
                <a:cs typeface="Times New Roman"/>
                <a:sym typeface="Times New Roman"/>
              </a:rPr>
              <a:t>засвоєння</a:t>
            </a:r>
            <a:r>
              <a:rPr lang="ru-RU" sz="20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000" dirty="0" err="1">
                <a:latin typeface="Times New Roman"/>
                <a:ea typeface="Times New Roman"/>
                <a:cs typeface="Times New Roman"/>
                <a:sym typeface="Times New Roman"/>
              </a:rPr>
              <a:t>навчального</a:t>
            </a:r>
            <a:r>
              <a:rPr lang="ru-RU" sz="20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000" dirty="0" err="1">
                <a:latin typeface="Times New Roman"/>
                <a:ea typeface="Times New Roman"/>
                <a:cs typeface="Times New Roman"/>
                <a:sym typeface="Times New Roman"/>
              </a:rPr>
              <a:t>матеріалу</a:t>
            </a:r>
            <a:r>
              <a:rPr lang="ru-RU" sz="2000" dirty="0">
                <a:latin typeface="Times New Roman"/>
                <a:ea typeface="Times New Roman"/>
                <a:cs typeface="Times New Roman"/>
                <a:sym typeface="Times New Roman"/>
              </a:rPr>
              <a:t> в </a:t>
            </a:r>
            <a:r>
              <a:rPr lang="ru-RU" sz="2000" dirty="0" err="1">
                <a:latin typeface="Times New Roman"/>
                <a:ea typeface="Times New Roman"/>
                <a:cs typeface="Times New Roman"/>
                <a:sym typeface="Times New Roman"/>
              </a:rPr>
              <a:t>обсязі</a:t>
            </a:r>
            <a:r>
              <a:rPr lang="ru-RU" sz="20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000" dirty="0" err="1">
                <a:latin typeface="Times New Roman"/>
                <a:ea typeface="Times New Roman"/>
                <a:cs typeface="Times New Roman"/>
                <a:sym typeface="Times New Roman"/>
              </a:rPr>
              <a:t>навчальних</a:t>
            </a:r>
            <a:r>
              <a:rPr lang="ru-RU" sz="2000" dirty="0">
                <a:latin typeface="Times New Roman"/>
                <a:ea typeface="Times New Roman"/>
                <a:cs typeface="Times New Roman"/>
                <a:sym typeface="Times New Roman"/>
              </a:rPr>
              <a:t> тем, </a:t>
            </a:r>
            <a:r>
              <a:rPr lang="ru-RU" sz="2000" dirty="0" err="1">
                <a:latin typeface="Times New Roman"/>
                <a:ea typeface="Times New Roman"/>
                <a:cs typeface="Times New Roman"/>
                <a:sym typeface="Times New Roman"/>
              </a:rPr>
              <a:t>розділів</a:t>
            </a:r>
            <a:r>
              <a:rPr lang="ru-RU" sz="2000" dirty="0">
                <a:latin typeface="Times New Roman"/>
                <a:ea typeface="Times New Roman"/>
                <a:cs typeface="Times New Roman"/>
                <a:sym typeface="Times New Roman"/>
              </a:rPr>
              <a:t> семестру й </a:t>
            </a:r>
            <a:r>
              <a:rPr lang="ru-RU" sz="2000" dirty="0" err="1">
                <a:latin typeface="Times New Roman"/>
                <a:ea typeface="Times New Roman"/>
                <a:cs typeface="Times New Roman"/>
                <a:sym typeface="Times New Roman"/>
              </a:rPr>
              <a:t>підтвердження</a:t>
            </a:r>
            <a:r>
              <a:rPr lang="ru-RU" sz="20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000" dirty="0" err="1">
                <a:latin typeface="Times New Roman"/>
                <a:ea typeface="Times New Roman"/>
                <a:cs typeface="Times New Roman"/>
                <a:sym typeface="Times New Roman"/>
              </a:rPr>
              <a:t>результатів</a:t>
            </a:r>
            <a:r>
              <a:rPr lang="ru-RU" sz="20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000" dirty="0" err="1">
                <a:latin typeface="Times New Roman"/>
                <a:ea typeface="Times New Roman"/>
                <a:cs typeface="Times New Roman"/>
                <a:sym typeface="Times New Roman"/>
              </a:rPr>
              <a:t>поточних</a:t>
            </a:r>
            <a:r>
              <a:rPr lang="ru-RU" sz="20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000" dirty="0" err="1">
                <a:latin typeface="Times New Roman"/>
                <a:ea typeface="Times New Roman"/>
                <a:cs typeface="Times New Roman"/>
                <a:sym typeface="Times New Roman"/>
              </a:rPr>
              <a:t>балів</a:t>
            </a:r>
            <a:r>
              <a:rPr lang="ru-RU" sz="2000" dirty="0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ru-RU" sz="2000" dirty="0" err="1">
                <a:latin typeface="Times New Roman"/>
                <a:ea typeface="Times New Roman"/>
                <a:cs typeface="Times New Roman"/>
                <a:sym typeface="Times New Roman"/>
              </a:rPr>
              <a:t>отриманих</a:t>
            </a:r>
            <a:r>
              <a:rPr lang="ru-RU" sz="20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000" dirty="0" err="1">
                <a:latin typeface="Times New Roman"/>
                <a:ea typeface="Times New Roman"/>
                <a:cs typeface="Times New Roman"/>
                <a:sym typeface="Times New Roman"/>
              </a:rPr>
              <a:t>учнями</a:t>
            </a:r>
            <a:r>
              <a:rPr lang="ru-RU" sz="20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000" dirty="0" err="1">
                <a:latin typeface="Times New Roman"/>
                <a:ea typeface="Times New Roman"/>
                <a:cs typeface="Times New Roman"/>
                <a:sym typeface="Times New Roman"/>
              </a:rPr>
              <a:t>раніше</a:t>
            </a:r>
            <a:r>
              <a:rPr lang="ru-RU" sz="20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000" u="sng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двічі</a:t>
            </a:r>
            <a:r>
              <a:rPr lang="ru-RU" sz="2000" u="sng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на </a:t>
            </a:r>
            <a:r>
              <a:rPr lang="ru-RU" sz="2000" u="sng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рік</a:t>
            </a:r>
            <a:r>
              <a:rPr lang="ru-RU" sz="2000" u="sng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000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(контроль </a:t>
            </a:r>
            <a:r>
              <a:rPr lang="ru-RU" sz="2000" i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чотирьох</a:t>
            </a:r>
            <a:r>
              <a:rPr lang="ru-RU" sz="2000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000" i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видів</a:t>
            </a:r>
            <a:r>
              <a:rPr lang="ru-RU" sz="2000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000" i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мовленнєвої</a:t>
            </a:r>
            <a:r>
              <a:rPr lang="ru-RU" sz="2000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000" i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діяльності</a:t>
            </a:r>
            <a:r>
              <a:rPr lang="ru-RU" sz="2000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в </a:t>
            </a:r>
            <a:r>
              <a:rPr lang="ru-RU" sz="2000" i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кінці</a:t>
            </a:r>
            <a:r>
              <a:rPr lang="ru-RU" sz="2000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І та ІІ семестру</a:t>
            </a:r>
            <a:r>
              <a:rPr lang="ru-RU" sz="2000" i="1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).</a:t>
            </a:r>
          </a:p>
          <a:p>
            <a:pPr marL="171450" lvl="0" indent="-17145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</a:pPr>
            <a:r>
              <a:rPr lang="ru-RU" sz="2000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Семестровий</a:t>
            </a:r>
            <a:r>
              <a:rPr lang="ru-RU" sz="2000" dirty="0" smtClean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000" dirty="0">
                <a:latin typeface="Times New Roman"/>
                <a:ea typeface="Times New Roman"/>
                <a:cs typeface="Times New Roman"/>
                <a:sym typeface="Times New Roman"/>
              </a:rPr>
              <a:t>контроль </a:t>
            </a:r>
            <a:r>
              <a:rPr lang="ru-RU" sz="2000" dirty="0" err="1">
                <a:latin typeface="Times New Roman"/>
                <a:ea typeface="Times New Roman"/>
                <a:cs typeface="Times New Roman"/>
                <a:sym typeface="Times New Roman"/>
              </a:rPr>
              <a:t>може</a:t>
            </a:r>
            <a:r>
              <a:rPr lang="ru-RU" sz="2000" dirty="0">
                <a:latin typeface="Times New Roman"/>
                <a:ea typeface="Times New Roman"/>
                <a:cs typeface="Times New Roman"/>
                <a:sym typeface="Times New Roman"/>
              </a:rPr>
              <a:t> бути </a:t>
            </a:r>
            <a:r>
              <a:rPr lang="ru-RU" sz="2000" b="1" dirty="0" err="1">
                <a:latin typeface="Times New Roman"/>
                <a:ea typeface="Times New Roman"/>
                <a:cs typeface="Times New Roman"/>
                <a:sym typeface="Times New Roman"/>
              </a:rPr>
              <a:t>комплексним</a:t>
            </a:r>
            <a:r>
              <a:rPr lang="ru-RU" sz="2000" dirty="0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ru-RU" sz="2000" dirty="0" err="1">
                <a:latin typeface="Times New Roman"/>
                <a:ea typeface="Times New Roman"/>
                <a:cs typeface="Times New Roman"/>
                <a:sym typeface="Times New Roman"/>
              </a:rPr>
              <a:t>проводитись</a:t>
            </a:r>
            <a:r>
              <a:rPr lang="ru-RU" sz="2000" dirty="0">
                <a:latin typeface="Times New Roman"/>
                <a:ea typeface="Times New Roman"/>
                <a:cs typeface="Times New Roman"/>
                <a:sym typeface="Times New Roman"/>
              </a:rPr>
              <a:t> у </a:t>
            </a:r>
            <a:r>
              <a:rPr lang="ru-RU" sz="2000" dirty="0" err="1">
                <a:latin typeface="Times New Roman"/>
                <a:ea typeface="Times New Roman"/>
                <a:cs typeface="Times New Roman"/>
                <a:sym typeface="Times New Roman"/>
              </a:rPr>
              <a:t>формі</a:t>
            </a:r>
            <a:r>
              <a:rPr lang="ru-RU" sz="20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000" dirty="0" err="1">
                <a:latin typeface="Times New Roman"/>
                <a:ea typeface="Times New Roman"/>
                <a:cs typeface="Times New Roman"/>
                <a:sym typeface="Times New Roman"/>
              </a:rPr>
              <a:t>тестування</a:t>
            </a:r>
            <a:r>
              <a:rPr lang="ru-RU" sz="20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000" dirty="0" err="1">
                <a:latin typeface="Times New Roman"/>
                <a:ea typeface="Times New Roman"/>
                <a:cs typeface="Times New Roman"/>
                <a:sym typeface="Times New Roman"/>
              </a:rPr>
              <a:t>тощо</a:t>
            </a:r>
            <a:r>
              <a:rPr lang="ru-RU" sz="2000" dirty="0"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endParaRPr lang="ru-RU" sz="2000" dirty="0"/>
          </a:p>
          <a:p>
            <a:pPr marL="171450" lvl="0" indent="-17145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</a:pPr>
            <a:r>
              <a:rPr lang="ru-RU" sz="2000" dirty="0" err="1">
                <a:latin typeface="Times New Roman"/>
                <a:ea typeface="Times New Roman"/>
                <a:cs typeface="Times New Roman"/>
                <a:sym typeface="Times New Roman"/>
              </a:rPr>
              <a:t>Фіксація</a:t>
            </a:r>
            <a:r>
              <a:rPr lang="ru-RU" sz="20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000" dirty="0" err="1">
                <a:latin typeface="Times New Roman"/>
                <a:ea typeface="Times New Roman"/>
                <a:cs typeface="Times New Roman"/>
                <a:sym typeface="Times New Roman"/>
              </a:rPr>
              <a:t>записів</a:t>
            </a:r>
            <a:r>
              <a:rPr lang="ru-RU" sz="20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000" dirty="0" err="1">
                <a:latin typeface="Times New Roman"/>
                <a:ea typeface="Times New Roman"/>
                <a:cs typeface="Times New Roman"/>
                <a:sym typeface="Times New Roman"/>
              </a:rPr>
              <a:t>тематичного</a:t>
            </a:r>
            <a:r>
              <a:rPr lang="ru-RU" sz="2000" dirty="0">
                <a:latin typeface="Times New Roman"/>
                <a:ea typeface="Times New Roman"/>
                <a:cs typeface="Times New Roman"/>
                <a:sym typeface="Times New Roman"/>
              </a:rPr>
              <a:t> та семестрового </a:t>
            </a:r>
            <a:r>
              <a:rPr lang="ru-RU" sz="2000" dirty="0" err="1">
                <a:latin typeface="Times New Roman"/>
                <a:ea typeface="Times New Roman"/>
                <a:cs typeface="Times New Roman"/>
                <a:sym typeface="Times New Roman"/>
              </a:rPr>
              <a:t>оцінювання</a:t>
            </a:r>
            <a:r>
              <a:rPr lang="ru-RU" sz="2000" dirty="0">
                <a:latin typeface="Times New Roman"/>
                <a:ea typeface="Times New Roman"/>
                <a:cs typeface="Times New Roman"/>
                <a:sym typeface="Times New Roman"/>
              </a:rPr>
              <a:t> проводиться в </a:t>
            </a:r>
            <a:r>
              <a:rPr lang="ru-RU" sz="2000" dirty="0" err="1">
                <a:latin typeface="Times New Roman"/>
                <a:ea typeface="Times New Roman"/>
                <a:cs typeface="Times New Roman"/>
                <a:sym typeface="Times New Roman"/>
              </a:rPr>
              <a:t>окремій</a:t>
            </a:r>
            <a:r>
              <a:rPr lang="ru-RU" sz="20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000" dirty="0" err="1">
                <a:latin typeface="Times New Roman"/>
                <a:ea typeface="Times New Roman"/>
                <a:cs typeface="Times New Roman"/>
                <a:sym typeface="Times New Roman"/>
              </a:rPr>
              <a:t>колонці</a:t>
            </a:r>
            <a:r>
              <a:rPr lang="ru-RU" sz="2000" dirty="0">
                <a:latin typeface="Times New Roman"/>
                <a:ea typeface="Times New Roman"/>
                <a:cs typeface="Times New Roman"/>
                <a:sym typeface="Times New Roman"/>
              </a:rPr>
              <a:t> без </a:t>
            </a:r>
            <a:r>
              <a:rPr lang="ru-RU" sz="2000" dirty="0" err="1">
                <a:latin typeface="Times New Roman"/>
                <a:ea typeface="Times New Roman"/>
                <a:cs typeface="Times New Roman"/>
                <a:sym typeface="Times New Roman"/>
              </a:rPr>
              <a:t>дати</a:t>
            </a:r>
            <a:r>
              <a:rPr lang="ru-RU" sz="2000" dirty="0"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ru-RU" sz="2000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Оцінка</a:t>
            </a:r>
            <a:r>
              <a:rPr lang="ru-RU" sz="2000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000" u="sng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 семестр </a:t>
            </a:r>
            <a:r>
              <a:rPr lang="ru-RU" sz="2000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ставиться на </a:t>
            </a:r>
            <a:r>
              <a:rPr lang="ru-RU" sz="2000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основі</a:t>
            </a:r>
            <a:r>
              <a:rPr lang="ru-RU" sz="2000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000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тематичного</a:t>
            </a:r>
            <a:r>
              <a:rPr lang="ru-RU" sz="2000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000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оцінювання</a:t>
            </a:r>
            <a:r>
              <a:rPr lang="ru-RU" sz="2000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та </a:t>
            </a:r>
            <a:r>
              <a:rPr lang="ru-RU" sz="2000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оцінок</a:t>
            </a:r>
            <a:r>
              <a:rPr lang="ru-RU" sz="2000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контролю </a:t>
            </a:r>
            <a:r>
              <a:rPr lang="ru-RU" sz="2000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груп</a:t>
            </a:r>
            <a:r>
              <a:rPr lang="ru-RU" sz="2000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000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загальних</a:t>
            </a:r>
            <a:r>
              <a:rPr lang="ru-RU" sz="2000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000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результатів</a:t>
            </a:r>
            <a:r>
              <a:rPr lang="ru-RU" sz="2000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endParaRPr lang="ru-RU" sz="2000" dirty="0"/>
          </a:p>
          <a:p>
            <a:pPr marL="171450" lvl="0" indent="-17145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Pts val="2000"/>
            </a:pPr>
            <a:r>
              <a:rPr lang="ru-RU" sz="2000" u="sng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Річне</a:t>
            </a:r>
            <a:r>
              <a:rPr lang="ru-RU" sz="2000" u="sng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000" u="sng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оцінювання</a:t>
            </a:r>
            <a:r>
              <a:rPr lang="ru-RU" sz="2000" u="sng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000" dirty="0" err="1">
                <a:latin typeface="Times New Roman"/>
                <a:ea typeface="Times New Roman"/>
                <a:cs typeface="Times New Roman"/>
                <a:sym typeface="Times New Roman"/>
              </a:rPr>
              <a:t>здійснюється</a:t>
            </a:r>
            <a:r>
              <a:rPr lang="ru-RU" sz="2000" dirty="0">
                <a:latin typeface="Times New Roman"/>
                <a:ea typeface="Times New Roman"/>
                <a:cs typeface="Times New Roman"/>
                <a:sym typeface="Times New Roman"/>
              </a:rPr>
              <a:t> на </a:t>
            </a:r>
            <a:r>
              <a:rPr lang="ru-RU" sz="2000" dirty="0" err="1">
                <a:latin typeface="Times New Roman"/>
                <a:ea typeface="Times New Roman"/>
                <a:cs typeface="Times New Roman"/>
                <a:sym typeface="Times New Roman"/>
              </a:rPr>
              <a:t>основі</a:t>
            </a:r>
            <a:r>
              <a:rPr lang="ru-RU" sz="20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000" dirty="0" err="1">
                <a:latin typeface="Times New Roman"/>
                <a:ea typeface="Times New Roman"/>
                <a:cs typeface="Times New Roman"/>
                <a:sym typeface="Times New Roman"/>
              </a:rPr>
              <a:t>загальної</a:t>
            </a:r>
            <a:r>
              <a:rPr lang="ru-RU" sz="20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000" dirty="0" err="1">
                <a:latin typeface="Times New Roman"/>
                <a:ea typeface="Times New Roman"/>
                <a:cs typeface="Times New Roman"/>
                <a:sym typeface="Times New Roman"/>
              </a:rPr>
              <a:t>оцінки</a:t>
            </a:r>
            <a:r>
              <a:rPr lang="ru-RU" sz="20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000" dirty="0" err="1">
                <a:latin typeface="Times New Roman"/>
                <a:ea typeface="Times New Roman"/>
                <a:cs typeface="Times New Roman"/>
                <a:sym typeface="Times New Roman"/>
              </a:rPr>
              <a:t>результатів</a:t>
            </a:r>
            <a:r>
              <a:rPr lang="ru-RU" sz="20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000" dirty="0" err="1">
                <a:latin typeface="Times New Roman"/>
                <a:ea typeface="Times New Roman"/>
                <a:cs typeface="Times New Roman"/>
                <a:sym typeface="Times New Roman"/>
              </a:rPr>
              <a:t>навчання</a:t>
            </a:r>
            <a:r>
              <a:rPr lang="ru-RU" sz="2000" dirty="0">
                <a:latin typeface="Times New Roman"/>
                <a:ea typeface="Times New Roman"/>
                <a:cs typeface="Times New Roman"/>
                <a:sym typeface="Times New Roman"/>
              </a:rPr>
              <a:t> за І та ІІ  </a:t>
            </a:r>
            <a:r>
              <a:rPr lang="ru-RU" sz="2000" dirty="0" err="1">
                <a:latin typeface="Times New Roman"/>
                <a:ea typeface="Times New Roman"/>
                <a:cs typeface="Times New Roman"/>
                <a:sym typeface="Times New Roman"/>
              </a:rPr>
              <a:t>семестри</a:t>
            </a:r>
            <a:r>
              <a:rPr lang="ru-RU" sz="2000" dirty="0"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ru-RU" sz="2000" dirty="0" err="1">
                <a:latin typeface="Times New Roman"/>
                <a:ea typeface="Times New Roman"/>
                <a:cs typeface="Times New Roman"/>
                <a:sym typeface="Times New Roman"/>
              </a:rPr>
              <a:t>Окремі</a:t>
            </a:r>
            <a:r>
              <a:rPr lang="ru-RU" sz="20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000" dirty="0" err="1">
                <a:latin typeface="Times New Roman"/>
                <a:ea typeface="Times New Roman"/>
                <a:cs typeface="Times New Roman"/>
                <a:sym typeface="Times New Roman"/>
              </a:rPr>
              <a:t>види</a:t>
            </a:r>
            <a:r>
              <a:rPr lang="ru-RU" sz="20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000" dirty="0" err="1">
                <a:latin typeface="Times New Roman"/>
                <a:ea typeface="Times New Roman"/>
                <a:cs typeface="Times New Roman"/>
                <a:sym typeface="Times New Roman"/>
              </a:rPr>
              <a:t>контрольних</a:t>
            </a:r>
            <a:r>
              <a:rPr lang="ru-RU" sz="20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000" dirty="0" err="1">
                <a:latin typeface="Times New Roman"/>
                <a:ea typeface="Times New Roman"/>
                <a:cs typeface="Times New Roman"/>
                <a:sym typeface="Times New Roman"/>
              </a:rPr>
              <a:t>робіт</a:t>
            </a:r>
            <a:r>
              <a:rPr lang="ru-RU" sz="2000" dirty="0">
                <a:latin typeface="Times New Roman"/>
                <a:ea typeface="Times New Roman"/>
                <a:cs typeface="Times New Roman"/>
                <a:sym typeface="Times New Roman"/>
              </a:rPr>
              <a:t> за </a:t>
            </a:r>
            <a:r>
              <a:rPr lang="ru-RU" sz="2000" dirty="0" err="1">
                <a:latin typeface="Times New Roman"/>
                <a:ea typeface="Times New Roman"/>
                <a:cs typeface="Times New Roman"/>
                <a:sym typeface="Times New Roman"/>
              </a:rPr>
              <a:t>рік</a:t>
            </a:r>
            <a:r>
              <a:rPr lang="ru-RU" sz="2000" dirty="0">
                <a:latin typeface="Times New Roman"/>
                <a:ea typeface="Times New Roman"/>
                <a:cs typeface="Times New Roman"/>
                <a:sym typeface="Times New Roman"/>
              </a:rPr>
              <a:t> не </a:t>
            </a:r>
            <a:r>
              <a:rPr lang="ru-RU" sz="2000" dirty="0" err="1">
                <a:latin typeface="Times New Roman"/>
                <a:ea typeface="Times New Roman"/>
                <a:cs typeface="Times New Roman"/>
                <a:sym typeface="Times New Roman"/>
              </a:rPr>
              <a:t>проводяться</a:t>
            </a:r>
            <a:r>
              <a:rPr lang="ru-RU" sz="2000" dirty="0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lang="ru-RU" sz="2000" dirty="0"/>
          </a:p>
          <a:p>
            <a:pPr marL="171450" lvl="0" indent="-17145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</a:pPr>
            <a:endParaRPr lang="ru-RU" sz="2000" dirty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9167287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8218" y="1507524"/>
            <a:ext cx="9612074" cy="1773700"/>
          </a:xfrm>
        </p:spPr>
        <p:txBody>
          <a:bodyPr>
            <a:noAutofit/>
          </a:bodyPr>
          <a:lstStyle/>
          <a:p>
            <a:pPr algn="ctr"/>
            <a:r>
              <a:rPr lang="uk-UA" sz="3600" dirty="0" smtClean="0"/>
              <a:t>Орієнтовні критерії оцінювання навчальних досягнень учнів з іноземних мов при бальному оцінюванні</a:t>
            </a:r>
            <a:endParaRPr lang="uk-UA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18390" y="4450999"/>
            <a:ext cx="6860636" cy="1274300"/>
          </a:xfrm>
        </p:spPr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mon.gov.ua/storage/app/media/zagalna%20serednya/metodichni%20recomendazii/2022/08/20/01/Dodatok.5.inozemni.movy.20.08.2022.pdf</a:t>
            </a:r>
            <a:endParaRPr lang="uk-UA" dirty="0" smtClean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6830848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>
                <a:latin typeface="Times New Roman"/>
                <a:ea typeface="Times New Roman"/>
                <a:cs typeface="Times New Roman"/>
                <a:sym typeface="Times New Roman"/>
              </a:rPr>
              <a:t>Ведення</a:t>
            </a:r>
            <a:r>
              <a:rPr lang="ru-RU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  <a:cs typeface="Times New Roman"/>
                <a:sym typeface="Times New Roman"/>
              </a:rPr>
              <a:t>шкільної</a:t>
            </a:r>
            <a:r>
              <a:rPr lang="ru-RU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  <a:cs typeface="Times New Roman"/>
                <a:sym typeface="Times New Roman"/>
              </a:rPr>
              <a:t>документації</a:t>
            </a:r>
            <a:r>
              <a:rPr lang="ru-RU" dirty="0"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ru-RU" dirty="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ЗОШИТИ</a:t>
            </a:r>
            <a:endParaRPr lang="uk-UA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71450" lvl="0" indent="-17145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</a:pPr>
            <a:r>
              <a:rPr lang="ru-RU" dirty="0" err="1">
                <a:latin typeface="Times New Roman"/>
                <a:ea typeface="Times New Roman"/>
                <a:cs typeface="Times New Roman"/>
                <a:sym typeface="Times New Roman"/>
              </a:rPr>
              <a:t>Зошити</a:t>
            </a:r>
            <a:r>
              <a:rPr lang="ru-RU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  <a:cs typeface="Times New Roman"/>
                <a:sym typeface="Times New Roman"/>
              </a:rPr>
              <a:t>підписуються</a:t>
            </a:r>
            <a:r>
              <a:rPr lang="ru-RU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  <a:cs typeface="Times New Roman"/>
                <a:sym typeface="Times New Roman"/>
              </a:rPr>
              <a:t>виучуваною</a:t>
            </a:r>
            <a:r>
              <a:rPr lang="ru-RU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  <a:cs typeface="Times New Roman"/>
                <a:sym typeface="Times New Roman"/>
              </a:rPr>
              <a:t>мовою</a:t>
            </a:r>
            <a:r>
              <a:rPr lang="ru-RU" dirty="0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lang="ru-RU" dirty="0"/>
          </a:p>
          <a:p>
            <a:pPr marL="171450" lvl="0" indent="-17145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</a:pPr>
            <a:r>
              <a:rPr lang="ru-RU" dirty="0" err="1">
                <a:latin typeface="Times New Roman"/>
                <a:ea typeface="Times New Roman"/>
                <a:cs typeface="Times New Roman"/>
                <a:sym typeface="Times New Roman"/>
              </a:rPr>
              <a:t>Зошити</a:t>
            </a:r>
            <a:r>
              <a:rPr lang="ru-RU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  <a:cs typeface="Times New Roman"/>
                <a:sym typeface="Times New Roman"/>
              </a:rPr>
              <a:t>перевіряються</a:t>
            </a:r>
            <a:r>
              <a:rPr lang="ru-RU" dirty="0">
                <a:latin typeface="Times New Roman"/>
                <a:ea typeface="Times New Roman"/>
                <a:cs typeface="Times New Roman"/>
                <a:sym typeface="Times New Roman"/>
              </a:rPr>
              <a:t> один раз на </a:t>
            </a:r>
            <a:r>
              <a:rPr lang="ru-RU" dirty="0" err="1">
                <a:latin typeface="Times New Roman"/>
                <a:ea typeface="Times New Roman"/>
                <a:cs typeface="Times New Roman"/>
                <a:sym typeface="Times New Roman"/>
              </a:rPr>
              <a:t>тиждень</a:t>
            </a:r>
            <a:r>
              <a:rPr lang="ru-RU" dirty="0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lang="ru-RU" dirty="0"/>
          </a:p>
          <a:p>
            <a:pPr marL="171450" lvl="0" indent="-17145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</a:pPr>
            <a:r>
              <a:rPr lang="ru-RU" dirty="0">
                <a:latin typeface="Times New Roman"/>
                <a:ea typeface="Times New Roman"/>
                <a:cs typeface="Times New Roman"/>
                <a:sym typeface="Times New Roman"/>
              </a:rPr>
              <a:t>До </a:t>
            </a:r>
            <a:r>
              <a:rPr lang="ru-RU" dirty="0" err="1">
                <a:latin typeface="Times New Roman"/>
                <a:ea typeface="Times New Roman"/>
                <a:cs typeface="Times New Roman"/>
                <a:sym typeface="Times New Roman"/>
              </a:rPr>
              <a:t>виправлення</a:t>
            </a:r>
            <a:r>
              <a:rPr lang="ru-RU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  <a:cs typeface="Times New Roman"/>
                <a:sym typeface="Times New Roman"/>
              </a:rPr>
              <a:t>помилок</a:t>
            </a:r>
            <a:r>
              <a:rPr lang="ru-RU" dirty="0">
                <a:latin typeface="Times New Roman"/>
                <a:ea typeface="Times New Roman"/>
                <a:cs typeface="Times New Roman"/>
                <a:sym typeface="Times New Roman"/>
              </a:rPr>
              <a:t> у </a:t>
            </a:r>
            <a:r>
              <a:rPr lang="ru-RU" dirty="0" err="1">
                <a:latin typeface="Times New Roman"/>
                <a:ea typeface="Times New Roman"/>
                <a:cs typeface="Times New Roman"/>
                <a:sym typeface="Times New Roman"/>
              </a:rPr>
              <a:t>письмових</a:t>
            </a:r>
            <a:r>
              <a:rPr lang="ru-RU" dirty="0">
                <a:latin typeface="Times New Roman"/>
                <a:ea typeface="Times New Roman"/>
                <a:cs typeface="Times New Roman"/>
                <a:sym typeface="Times New Roman"/>
              </a:rPr>
              <a:t> роботах </a:t>
            </a:r>
            <a:r>
              <a:rPr lang="ru-RU" dirty="0" err="1">
                <a:latin typeface="Times New Roman"/>
                <a:ea typeface="Times New Roman"/>
                <a:cs typeface="Times New Roman"/>
                <a:sym typeface="Times New Roman"/>
              </a:rPr>
              <a:t>учителі</a:t>
            </a:r>
            <a:r>
              <a:rPr lang="ru-RU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  <a:cs typeface="Times New Roman"/>
                <a:sym typeface="Times New Roman"/>
              </a:rPr>
              <a:t>можуть</a:t>
            </a:r>
            <a:r>
              <a:rPr lang="ru-RU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  <a:cs typeface="Times New Roman"/>
                <a:sym typeface="Times New Roman"/>
              </a:rPr>
              <a:t>підходити</a:t>
            </a:r>
            <a:r>
              <a:rPr lang="ru-RU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  <a:cs typeface="Times New Roman"/>
                <a:sym typeface="Times New Roman"/>
              </a:rPr>
              <a:t>диференційовано</a:t>
            </a:r>
            <a:r>
              <a:rPr lang="ru-RU" dirty="0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ru-RU" dirty="0" err="1">
                <a:latin typeface="Times New Roman"/>
                <a:ea typeface="Times New Roman"/>
                <a:cs typeface="Times New Roman"/>
                <a:sym typeface="Times New Roman"/>
              </a:rPr>
              <a:t>враховуючи</a:t>
            </a:r>
            <a:r>
              <a:rPr lang="ru-RU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  <a:cs typeface="Times New Roman"/>
                <a:sym typeface="Times New Roman"/>
              </a:rPr>
              <a:t>вікові</a:t>
            </a:r>
            <a:r>
              <a:rPr lang="ru-RU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  <a:cs typeface="Times New Roman"/>
                <a:sym typeface="Times New Roman"/>
              </a:rPr>
              <a:t>особливості</a:t>
            </a:r>
            <a:r>
              <a:rPr lang="ru-RU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  <a:cs typeface="Times New Roman"/>
                <a:sym typeface="Times New Roman"/>
              </a:rPr>
              <a:t>учнів</a:t>
            </a:r>
            <a:r>
              <a:rPr lang="ru-RU" dirty="0">
                <a:latin typeface="Times New Roman"/>
                <a:ea typeface="Times New Roman"/>
                <a:cs typeface="Times New Roman"/>
                <a:sym typeface="Times New Roman"/>
              </a:rPr>
              <a:t> та </a:t>
            </a:r>
            <a:r>
              <a:rPr lang="ru-RU" dirty="0" err="1">
                <a:latin typeface="Times New Roman"/>
                <a:ea typeface="Times New Roman"/>
                <a:cs typeface="Times New Roman"/>
                <a:sym typeface="Times New Roman"/>
              </a:rPr>
              <a:t>рівень</a:t>
            </a:r>
            <a:r>
              <a:rPr lang="ru-RU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  <a:cs typeface="Times New Roman"/>
                <a:sym typeface="Times New Roman"/>
              </a:rPr>
              <a:t>сформованості</a:t>
            </a:r>
            <a:r>
              <a:rPr lang="ru-RU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  <a:cs typeface="Times New Roman"/>
                <a:sym typeface="Times New Roman"/>
              </a:rPr>
              <a:t>відповідного</a:t>
            </a:r>
            <a:r>
              <a:rPr lang="ru-RU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  <a:cs typeface="Times New Roman"/>
                <a:sym typeface="Times New Roman"/>
              </a:rPr>
              <a:t>уміння</a:t>
            </a:r>
            <a:r>
              <a:rPr lang="ru-RU" dirty="0">
                <a:latin typeface="Times New Roman"/>
                <a:ea typeface="Times New Roman"/>
                <a:cs typeface="Times New Roman"/>
                <a:sym typeface="Times New Roman"/>
              </a:rPr>
              <a:t> у конкретного </a:t>
            </a:r>
            <a:r>
              <a:rPr lang="ru-RU" dirty="0" err="1">
                <a:latin typeface="Times New Roman"/>
                <a:ea typeface="Times New Roman"/>
                <a:cs typeface="Times New Roman"/>
                <a:sym typeface="Times New Roman"/>
              </a:rPr>
              <a:t>учня</a:t>
            </a:r>
            <a:r>
              <a:rPr lang="ru-RU" dirty="0">
                <a:latin typeface="Times New Roman"/>
                <a:ea typeface="Times New Roman"/>
                <a:cs typeface="Times New Roman"/>
                <a:sym typeface="Times New Roman"/>
              </a:rPr>
              <a:t>/</a:t>
            </a:r>
            <a:r>
              <a:rPr lang="ru-RU" dirty="0" err="1">
                <a:latin typeface="Times New Roman"/>
                <a:ea typeface="Times New Roman"/>
                <a:cs typeface="Times New Roman"/>
                <a:sym typeface="Times New Roman"/>
              </a:rPr>
              <a:t>учениці</a:t>
            </a:r>
            <a:r>
              <a:rPr lang="ru-RU" dirty="0">
                <a:latin typeface="Times New Roman"/>
                <a:ea typeface="Times New Roman"/>
                <a:cs typeface="Times New Roman"/>
                <a:sym typeface="Times New Roman"/>
              </a:rPr>
              <a:t>:     </a:t>
            </a:r>
            <a:r>
              <a:rPr lang="ru-RU" dirty="0" err="1">
                <a:latin typeface="Times New Roman"/>
                <a:ea typeface="Times New Roman"/>
                <a:cs typeface="Times New Roman"/>
                <a:sym typeface="Times New Roman"/>
              </a:rPr>
              <a:t>виправляти</a:t>
            </a:r>
            <a:r>
              <a:rPr lang="ru-RU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  <a:cs typeface="Times New Roman"/>
                <a:sym typeface="Times New Roman"/>
              </a:rPr>
              <a:t>помилки</a:t>
            </a:r>
            <a:r>
              <a:rPr lang="ru-RU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  <a:cs typeface="Times New Roman"/>
                <a:sym typeface="Times New Roman"/>
              </a:rPr>
              <a:t>власноруч</a:t>
            </a:r>
            <a:r>
              <a:rPr lang="ru-RU" dirty="0">
                <a:latin typeface="Times New Roman"/>
                <a:ea typeface="Times New Roman"/>
                <a:cs typeface="Times New Roman"/>
                <a:sym typeface="Times New Roman"/>
              </a:rPr>
              <a:t>; </a:t>
            </a:r>
            <a:r>
              <a:rPr lang="ru-RU" dirty="0" err="1">
                <a:latin typeface="Times New Roman"/>
                <a:ea typeface="Times New Roman"/>
                <a:cs typeface="Times New Roman"/>
                <a:sym typeface="Times New Roman"/>
              </a:rPr>
              <a:t>підкреслювати</a:t>
            </a:r>
            <a:r>
              <a:rPr lang="ru-RU" dirty="0">
                <a:latin typeface="Times New Roman"/>
                <a:ea typeface="Times New Roman"/>
                <a:cs typeface="Times New Roman"/>
                <a:sym typeface="Times New Roman"/>
              </a:rPr>
              <a:t> слово/</a:t>
            </a:r>
            <a:r>
              <a:rPr lang="ru-RU" dirty="0" err="1">
                <a:latin typeface="Times New Roman"/>
                <a:ea typeface="Times New Roman"/>
                <a:cs typeface="Times New Roman"/>
                <a:sym typeface="Times New Roman"/>
              </a:rPr>
              <a:t>вираз</a:t>
            </a:r>
            <a:r>
              <a:rPr lang="ru-RU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  <a:cs typeface="Times New Roman"/>
                <a:sym typeface="Times New Roman"/>
              </a:rPr>
              <a:t>тощо</a:t>
            </a:r>
            <a:r>
              <a:rPr lang="ru-RU" dirty="0">
                <a:latin typeface="Times New Roman"/>
                <a:ea typeface="Times New Roman"/>
                <a:cs typeface="Times New Roman"/>
                <a:sym typeface="Times New Roman"/>
              </a:rPr>
              <a:t> з </a:t>
            </a:r>
            <a:r>
              <a:rPr lang="ru-RU" dirty="0" err="1">
                <a:latin typeface="Times New Roman"/>
                <a:ea typeface="Times New Roman"/>
                <a:cs typeface="Times New Roman"/>
                <a:sym typeface="Times New Roman"/>
              </a:rPr>
              <a:t>помилкою</a:t>
            </a:r>
            <a:r>
              <a:rPr lang="ru-RU" dirty="0">
                <a:latin typeface="Times New Roman"/>
                <a:ea typeface="Times New Roman"/>
                <a:cs typeface="Times New Roman"/>
                <a:sym typeface="Times New Roman"/>
              </a:rPr>
              <a:t>; </a:t>
            </a:r>
            <a:r>
              <a:rPr lang="ru-RU" dirty="0" err="1">
                <a:latin typeface="Times New Roman"/>
                <a:ea typeface="Times New Roman"/>
                <a:cs typeface="Times New Roman"/>
                <a:sym typeface="Times New Roman"/>
              </a:rPr>
              <a:t>підкреслювати</a:t>
            </a:r>
            <a:r>
              <a:rPr lang="ru-RU" dirty="0">
                <a:latin typeface="Times New Roman"/>
                <a:ea typeface="Times New Roman"/>
                <a:cs typeface="Times New Roman"/>
                <a:sym typeface="Times New Roman"/>
              </a:rPr>
              <a:t> саму </a:t>
            </a:r>
            <a:r>
              <a:rPr lang="ru-RU" dirty="0" err="1">
                <a:latin typeface="Times New Roman"/>
                <a:ea typeface="Times New Roman"/>
                <a:cs typeface="Times New Roman"/>
                <a:sym typeface="Times New Roman"/>
              </a:rPr>
              <a:t>помилку</a:t>
            </a:r>
            <a:r>
              <a:rPr lang="ru-RU" dirty="0">
                <a:latin typeface="Times New Roman"/>
                <a:ea typeface="Times New Roman"/>
                <a:cs typeface="Times New Roman"/>
                <a:sym typeface="Times New Roman"/>
              </a:rPr>
              <a:t> з метою </a:t>
            </a:r>
            <a:r>
              <a:rPr lang="ru-RU" dirty="0" err="1">
                <a:latin typeface="Times New Roman"/>
                <a:ea typeface="Times New Roman"/>
                <a:cs typeface="Times New Roman"/>
                <a:sym typeface="Times New Roman"/>
              </a:rPr>
              <a:t>самостійного</a:t>
            </a:r>
            <a:r>
              <a:rPr lang="ru-RU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  <a:cs typeface="Times New Roman"/>
                <a:sym typeface="Times New Roman"/>
              </a:rPr>
              <a:t>виправлення</a:t>
            </a:r>
            <a:r>
              <a:rPr lang="ru-RU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  <a:cs typeface="Times New Roman"/>
                <a:sym typeface="Times New Roman"/>
              </a:rPr>
              <a:t>її</a:t>
            </a:r>
            <a:r>
              <a:rPr lang="ru-RU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  <a:cs typeface="Times New Roman"/>
                <a:sym typeface="Times New Roman"/>
              </a:rPr>
              <a:t>учнем</a:t>
            </a:r>
            <a:r>
              <a:rPr lang="ru-RU" dirty="0">
                <a:latin typeface="Times New Roman"/>
                <a:ea typeface="Times New Roman"/>
                <a:cs typeface="Times New Roman"/>
                <a:sym typeface="Times New Roman"/>
              </a:rPr>
              <a:t>/ученицею; </a:t>
            </a:r>
            <a:r>
              <a:rPr lang="ru-RU" dirty="0" err="1">
                <a:latin typeface="Times New Roman"/>
                <a:ea typeface="Times New Roman"/>
                <a:cs typeface="Times New Roman"/>
                <a:sym typeface="Times New Roman"/>
              </a:rPr>
              <a:t>позначати</a:t>
            </a:r>
            <a:r>
              <a:rPr lang="ru-RU" dirty="0">
                <a:latin typeface="Times New Roman"/>
                <a:ea typeface="Times New Roman"/>
                <a:cs typeface="Times New Roman"/>
                <a:sym typeface="Times New Roman"/>
              </a:rPr>
              <a:t> рядок, в </a:t>
            </a:r>
            <a:r>
              <a:rPr lang="ru-RU" dirty="0" err="1">
                <a:latin typeface="Times New Roman"/>
                <a:ea typeface="Times New Roman"/>
                <a:cs typeface="Times New Roman"/>
                <a:sym typeface="Times New Roman"/>
              </a:rPr>
              <a:t>якому</a:t>
            </a:r>
            <a:r>
              <a:rPr lang="ru-RU" dirty="0">
                <a:latin typeface="Times New Roman"/>
                <a:ea typeface="Times New Roman"/>
                <a:cs typeface="Times New Roman"/>
                <a:sym typeface="Times New Roman"/>
              </a:rPr>
              <a:t> є </a:t>
            </a:r>
            <a:r>
              <a:rPr lang="ru-RU" dirty="0" err="1">
                <a:latin typeface="Times New Roman"/>
                <a:ea typeface="Times New Roman"/>
                <a:cs typeface="Times New Roman"/>
                <a:sym typeface="Times New Roman"/>
              </a:rPr>
              <a:t>помилка</a:t>
            </a:r>
            <a:r>
              <a:rPr lang="ru-RU" dirty="0">
                <a:latin typeface="Times New Roman"/>
                <a:ea typeface="Times New Roman"/>
                <a:cs typeface="Times New Roman"/>
                <a:sym typeface="Times New Roman"/>
              </a:rPr>
              <a:t>, на полях з метою </a:t>
            </a:r>
            <a:r>
              <a:rPr lang="ru-RU" dirty="0" err="1">
                <a:latin typeface="Times New Roman"/>
                <a:ea typeface="Times New Roman"/>
                <a:cs typeface="Times New Roman"/>
                <a:sym typeface="Times New Roman"/>
              </a:rPr>
              <a:t>самостійного</a:t>
            </a:r>
            <a:r>
              <a:rPr lang="ru-RU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  <a:cs typeface="Times New Roman"/>
                <a:sym typeface="Times New Roman"/>
              </a:rPr>
              <a:t>пошуку</a:t>
            </a:r>
            <a:r>
              <a:rPr lang="ru-RU" dirty="0">
                <a:latin typeface="Times New Roman"/>
                <a:ea typeface="Times New Roman"/>
                <a:cs typeface="Times New Roman"/>
                <a:sym typeface="Times New Roman"/>
              </a:rPr>
              <a:t> та </a:t>
            </a:r>
            <a:r>
              <a:rPr lang="ru-RU" dirty="0" err="1">
                <a:latin typeface="Times New Roman"/>
                <a:ea typeface="Times New Roman"/>
                <a:cs typeface="Times New Roman"/>
                <a:sym typeface="Times New Roman"/>
              </a:rPr>
              <a:t>виправлення</a:t>
            </a:r>
            <a:r>
              <a:rPr lang="ru-RU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  <a:cs typeface="Times New Roman"/>
                <a:sym typeface="Times New Roman"/>
              </a:rPr>
              <a:t>помилки</a:t>
            </a:r>
            <a:r>
              <a:rPr lang="ru-RU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  <a:cs typeface="Times New Roman"/>
                <a:sym typeface="Times New Roman"/>
              </a:rPr>
              <a:t>учнями</a:t>
            </a:r>
            <a:r>
              <a:rPr lang="ru-RU" dirty="0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lang="ru-RU" dirty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9988484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Підписуємо зошити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grpSp>
        <p:nvGrpSpPr>
          <p:cNvPr id="4" name="Google Shape;764;p23"/>
          <p:cNvGrpSpPr/>
          <p:nvPr/>
        </p:nvGrpSpPr>
        <p:grpSpPr>
          <a:xfrm>
            <a:off x="1046205" y="1828800"/>
            <a:ext cx="9300519" cy="4448432"/>
            <a:chOff x="0" y="31779"/>
            <a:chExt cx="7886700" cy="4287779"/>
          </a:xfrm>
        </p:grpSpPr>
        <p:sp>
          <p:nvSpPr>
            <p:cNvPr id="5" name="Google Shape;765;p23"/>
            <p:cNvSpPr/>
            <p:nvPr/>
          </p:nvSpPr>
          <p:spPr>
            <a:xfrm>
              <a:off x="0" y="31779"/>
              <a:ext cx="7886700" cy="983384"/>
            </a:xfrm>
            <a:prstGeom prst="roundRect">
              <a:avLst>
                <a:gd name="adj" fmla="val 16667"/>
              </a:avLst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766;p23"/>
            <p:cNvSpPr txBox="1"/>
            <p:nvPr/>
          </p:nvSpPr>
          <p:spPr>
            <a:xfrm>
              <a:off x="48005" y="79784"/>
              <a:ext cx="7790690" cy="88737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156200" tIns="156200" rIns="156200" bIns="1562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4100"/>
                <a:buFont typeface="Calibri"/>
                <a:buNone/>
              </a:pPr>
              <a:r>
                <a:rPr lang="ru-RU" sz="41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назва предмета;</a:t>
              </a:r>
              <a:endParaRPr sz="4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" name="Google Shape;767;p23"/>
            <p:cNvSpPr/>
            <p:nvPr/>
          </p:nvSpPr>
          <p:spPr>
            <a:xfrm>
              <a:off x="0" y="1133244"/>
              <a:ext cx="7886700" cy="983384"/>
            </a:xfrm>
            <a:prstGeom prst="roundRect">
              <a:avLst>
                <a:gd name="adj" fmla="val 16667"/>
              </a:avLst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768;p23"/>
            <p:cNvSpPr txBox="1"/>
            <p:nvPr/>
          </p:nvSpPr>
          <p:spPr>
            <a:xfrm>
              <a:off x="48005" y="1181249"/>
              <a:ext cx="7790690" cy="88737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156200" tIns="156200" rIns="156200" bIns="1562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4100"/>
                <a:buFont typeface="Calibri"/>
                <a:buNone/>
              </a:pPr>
              <a:r>
                <a:rPr lang="ru-RU" sz="4100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ім’я</a:t>
              </a:r>
              <a:r>
                <a:rPr lang="ru-RU" sz="41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та </a:t>
              </a:r>
              <a:r>
                <a:rPr lang="ru-RU" sz="4100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прізвище</a:t>
              </a:r>
              <a:r>
                <a:rPr lang="ru-RU" sz="41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ru-RU" sz="4100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учня</a:t>
              </a:r>
              <a:r>
                <a:rPr lang="ru-RU" sz="41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;</a:t>
              </a:r>
              <a:endParaRPr sz="41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769;p23"/>
            <p:cNvSpPr/>
            <p:nvPr/>
          </p:nvSpPr>
          <p:spPr>
            <a:xfrm>
              <a:off x="0" y="2234709"/>
              <a:ext cx="7886700" cy="983384"/>
            </a:xfrm>
            <a:prstGeom prst="roundRect">
              <a:avLst>
                <a:gd name="adj" fmla="val 16667"/>
              </a:avLst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770;p23"/>
            <p:cNvSpPr txBox="1"/>
            <p:nvPr/>
          </p:nvSpPr>
          <p:spPr>
            <a:xfrm>
              <a:off x="48005" y="2282714"/>
              <a:ext cx="7790690" cy="88737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156200" tIns="156200" rIns="156200" bIns="1562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4100"/>
                <a:buFont typeface="Calibri"/>
                <a:buNone/>
              </a:pPr>
              <a:r>
                <a:rPr lang="ru-RU" sz="41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клас;</a:t>
              </a:r>
              <a:endParaRPr sz="4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771;p23"/>
            <p:cNvSpPr/>
            <p:nvPr/>
          </p:nvSpPr>
          <p:spPr>
            <a:xfrm>
              <a:off x="0" y="3336174"/>
              <a:ext cx="7886700" cy="983384"/>
            </a:xfrm>
            <a:prstGeom prst="roundRect">
              <a:avLst>
                <a:gd name="adj" fmla="val 16667"/>
              </a:avLst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772;p23"/>
            <p:cNvSpPr txBox="1"/>
            <p:nvPr/>
          </p:nvSpPr>
          <p:spPr>
            <a:xfrm>
              <a:off x="48005" y="3384179"/>
              <a:ext cx="7790690" cy="88737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156200" tIns="156200" rIns="156200" bIns="1562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4100"/>
                <a:buFont typeface="Calibri"/>
                <a:buNone/>
              </a:pPr>
              <a:r>
                <a:rPr lang="ru-RU" sz="41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школа.</a:t>
              </a:r>
              <a:endParaRPr sz="4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927409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План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1. Організація освітнього процесу в 2022-2023 </a:t>
            </a:r>
            <a:r>
              <a:rPr lang="uk-UA" dirty="0" err="1" smtClean="0"/>
              <a:t>н.р</a:t>
            </a:r>
            <a:r>
              <a:rPr lang="uk-UA" dirty="0" smtClean="0"/>
              <a:t>. в умовах воєнного стану.</a:t>
            </a:r>
          </a:p>
          <a:p>
            <a:r>
              <a:rPr lang="uk-UA" dirty="0" smtClean="0"/>
              <a:t>2. Впровадження Державного стандарту базової середньої освіти в 5 класах (НУШ)</a:t>
            </a:r>
          </a:p>
          <a:p>
            <a:r>
              <a:rPr lang="uk-UA" dirty="0" smtClean="0"/>
              <a:t>3. Особливості викладання іноземних мов у 2022-2023 </a:t>
            </a:r>
            <a:r>
              <a:rPr lang="uk-UA" dirty="0" err="1" smtClean="0"/>
              <a:t>н.р</a:t>
            </a:r>
            <a:r>
              <a:rPr lang="uk-UA" dirty="0" smtClean="0"/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dirty="0"/>
              <a:t> </a:t>
            </a:r>
            <a:r>
              <a:rPr lang="uk-UA" dirty="0" smtClean="0"/>
              <a:t>       </a:t>
            </a:r>
            <a:r>
              <a:rPr lang="ru-RU" dirty="0" err="1"/>
              <a:t>актуальні</a:t>
            </a:r>
            <a:r>
              <a:rPr lang="ru-RU" dirty="0"/>
              <a:t> </a:t>
            </a:r>
            <a:r>
              <a:rPr lang="ru-RU" dirty="0" err="1"/>
              <a:t>питання</a:t>
            </a:r>
            <a:r>
              <a:rPr lang="ru-RU" dirty="0"/>
              <a:t> </a:t>
            </a:r>
            <a:r>
              <a:rPr lang="ru-RU" dirty="0" err="1"/>
              <a:t>викладання</a:t>
            </a:r>
            <a:r>
              <a:rPr lang="ru-RU" dirty="0"/>
              <a:t> </a:t>
            </a:r>
            <a:r>
              <a:rPr lang="ru-RU" dirty="0" err="1"/>
              <a:t>іноземної</a:t>
            </a:r>
            <a:r>
              <a:rPr lang="ru-RU" dirty="0"/>
              <a:t> </a:t>
            </a:r>
            <a:r>
              <a:rPr lang="ru-RU" dirty="0" err="1"/>
              <a:t>мови</a:t>
            </a:r>
            <a:r>
              <a:rPr lang="ru-RU" dirty="0"/>
              <a:t> в 5 </a:t>
            </a:r>
            <a:r>
              <a:rPr lang="ru-RU" dirty="0" err="1"/>
              <a:t>класі</a:t>
            </a:r>
            <a:r>
              <a:rPr lang="ru-RU" dirty="0"/>
              <a:t> (НУШ)</a:t>
            </a:r>
            <a:endParaRPr lang="uk-UA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uk-UA" dirty="0" smtClean="0"/>
              <a:t>        актуальні питання викладання англійської мови в 1-4 класах (НУШ)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dirty="0"/>
              <a:t> </a:t>
            </a:r>
            <a:r>
              <a:rPr lang="uk-UA" dirty="0" smtClean="0"/>
              <a:t>       організація навчання в 6-11 класах в 2022-2023 </a:t>
            </a:r>
            <a:r>
              <a:rPr lang="uk-UA" dirty="0" err="1" smtClean="0"/>
              <a:t>н.р</a:t>
            </a:r>
            <a:r>
              <a:rPr lang="uk-UA" dirty="0" smtClean="0"/>
              <a:t>.</a:t>
            </a:r>
          </a:p>
          <a:p>
            <a:pPr marL="0" indent="0">
              <a:buNone/>
            </a:pPr>
            <a:r>
              <a:rPr lang="uk-UA" dirty="0" smtClean="0"/>
              <a:t>      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8433009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Приклади підписування зошитів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92195" y="2034747"/>
            <a:ext cx="8745124" cy="4516094"/>
          </a:xfrm>
        </p:spPr>
        <p:txBody>
          <a:bodyPr/>
          <a:lstStyle/>
          <a:p>
            <a:pPr marL="68580" lvl="0" indent="-1143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 "/>
            </a:pPr>
            <a:r>
              <a:rPr lang="en-US" b="1" i="1" dirty="0"/>
              <a:t>English</a:t>
            </a:r>
            <a:endParaRPr lang="en-US" dirty="0"/>
          </a:p>
          <a:p>
            <a:pPr marL="68580" lvl="0" indent="-114300" algn="ctr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SzPts val="1800"/>
              <a:buChar char=" "/>
            </a:pPr>
            <a:r>
              <a:rPr lang="en-US" b="1" i="1" dirty="0"/>
              <a:t>Ivan </a:t>
            </a:r>
            <a:r>
              <a:rPr lang="en-US" b="1" i="1" dirty="0" err="1"/>
              <a:t>Petriv</a:t>
            </a:r>
            <a:endParaRPr lang="en-US" b="1" i="1" dirty="0"/>
          </a:p>
          <a:p>
            <a:pPr marL="68580" lvl="0" indent="-114300" algn="ctr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SzPts val="1800"/>
              <a:buChar char=" "/>
            </a:pPr>
            <a:r>
              <a:rPr lang="en-US" b="1" i="1" dirty="0"/>
              <a:t>Form 5A</a:t>
            </a:r>
            <a:endParaRPr lang="en-US" dirty="0"/>
          </a:p>
          <a:p>
            <a:pPr marL="68580" lvl="0" indent="-114300" algn="ctr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SzPts val="1800"/>
              <a:buChar char=" "/>
            </a:pPr>
            <a:r>
              <a:rPr lang="en-US" b="1" i="1" dirty="0" err="1"/>
              <a:t>Shumsk</a:t>
            </a:r>
            <a:r>
              <a:rPr lang="en-US" b="1" i="1" dirty="0"/>
              <a:t> Comprehensive Secondary School|</a:t>
            </a:r>
          </a:p>
          <a:p>
            <a:pPr marL="68580" lvl="0" indent="-114300" algn="ctr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SzPts val="1800"/>
              <a:buChar char=" "/>
            </a:pPr>
            <a:r>
              <a:rPr lang="en-US" b="1" i="1" dirty="0" err="1"/>
              <a:t>Shumsk</a:t>
            </a:r>
            <a:r>
              <a:rPr lang="en-US" b="1" i="1" dirty="0"/>
              <a:t> General Secondary Education Institution|</a:t>
            </a:r>
            <a:endParaRPr lang="en-US" dirty="0"/>
          </a:p>
          <a:p>
            <a:pPr marL="68580" lvl="0" indent="-114300" algn="ctr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SzPts val="1800"/>
              <a:buChar char=" "/>
            </a:pPr>
            <a:r>
              <a:rPr lang="en-US" b="1" i="1" dirty="0" err="1"/>
              <a:t>Shumsk</a:t>
            </a:r>
            <a:r>
              <a:rPr lang="en-US" b="1" i="1" dirty="0"/>
              <a:t> Primary School|</a:t>
            </a:r>
            <a:endParaRPr lang="en-US" dirty="0"/>
          </a:p>
          <a:p>
            <a:pPr marL="68580" lvl="0" indent="-114300" algn="ctr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SzPts val="1800"/>
              <a:buChar char=" "/>
            </a:pPr>
            <a:r>
              <a:rPr lang="en-US" b="1" i="1" dirty="0" err="1"/>
              <a:t>Shumsk</a:t>
            </a:r>
            <a:r>
              <a:rPr lang="en-US" b="1" i="1" dirty="0"/>
              <a:t> General Secondary Education Hub School</a:t>
            </a:r>
            <a:endParaRPr lang="en-US" dirty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3821758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Класний журнал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61872" y="2496065"/>
            <a:ext cx="3013566" cy="3684072"/>
          </a:xfrm>
        </p:spPr>
        <p:txBody>
          <a:bodyPr/>
          <a:lstStyle/>
          <a:p>
            <a:pPr lvl="0"/>
            <a:r>
              <a:rPr lang="ru-RU" dirty="0" err="1">
                <a:latin typeface="Times New Roman"/>
                <a:ea typeface="Times New Roman"/>
                <a:cs typeface="Times New Roman"/>
                <a:sym typeface="Times New Roman"/>
              </a:rPr>
              <a:t>Відповідно</a:t>
            </a:r>
            <a:r>
              <a:rPr lang="ru-RU" dirty="0">
                <a:latin typeface="Times New Roman"/>
                <a:ea typeface="Times New Roman"/>
                <a:cs typeface="Times New Roman"/>
                <a:sym typeface="Times New Roman"/>
              </a:rPr>
              <a:t> до </a:t>
            </a:r>
            <a:r>
              <a:rPr lang="ru-RU" dirty="0" err="1">
                <a:latin typeface="Times New Roman"/>
                <a:ea typeface="Times New Roman"/>
                <a:cs typeface="Times New Roman"/>
                <a:sym typeface="Times New Roman"/>
              </a:rPr>
              <a:t>загальних</a:t>
            </a:r>
            <a:r>
              <a:rPr lang="ru-RU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  <a:cs typeface="Times New Roman"/>
                <a:sym typeface="Times New Roman"/>
              </a:rPr>
              <a:t>вимог</a:t>
            </a:r>
            <a:r>
              <a:rPr lang="ru-RU" dirty="0">
                <a:latin typeface="Times New Roman"/>
                <a:ea typeface="Times New Roman"/>
                <a:cs typeface="Times New Roman"/>
                <a:sym typeface="Times New Roman"/>
              </a:rPr>
              <a:t> до </a:t>
            </a:r>
            <a:r>
              <a:rPr lang="ru-RU" dirty="0" err="1">
                <a:latin typeface="Times New Roman"/>
                <a:ea typeface="Times New Roman"/>
                <a:cs typeface="Times New Roman"/>
                <a:sym typeface="Times New Roman"/>
              </a:rPr>
              <a:t>ведення</a:t>
            </a:r>
            <a:r>
              <a:rPr lang="ru-RU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  <a:cs typeface="Times New Roman"/>
                <a:sym typeface="Times New Roman"/>
              </a:rPr>
              <a:t>класного</a:t>
            </a:r>
            <a:r>
              <a:rPr lang="ru-RU" dirty="0">
                <a:latin typeface="Times New Roman"/>
                <a:ea typeface="Times New Roman"/>
                <a:cs typeface="Times New Roman"/>
                <a:sym typeface="Times New Roman"/>
              </a:rPr>
              <a:t> журналу «Записи в </a:t>
            </a:r>
            <a:r>
              <a:rPr lang="ru-RU" dirty="0" err="1">
                <a:latin typeface="Times New Roman"/>
                <a:ea typeface="Times New Roman"/>
                <a:cs typeface="Times New Roman"/>
                <a:sym typeface="Times New Roman"/>
              </a:rPr>
              <a:t>журналі</a:t>
            </a:r>
            <a:r>
              <a:rPr lang="ru-RU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  <a:cs typeface="Times New Roman"/>
                <a:sym typeface="Times New Roman"/>
              </a:rPr>
              <a:t>ведуться</a:t>
            </a:r>
            <a:r>
              <a:rPr lang="ru-RU" dirty="0">
                <a:latin typeface="Times New Roman"/>
                <a:ea typeface="Times New Roman"/>
                <a:cs typeface="Times New Roman"/>
                <a:sym typeface="Times New Roman"/>
              </a:rPr>
              <a:t> державною </a:t>
            </a:r>
            <a:r>
              <a:rPr lang="ru-RU" dirty="0" err="1">
                <a:latin typeface="Times New Roman"/>
                <a:ea typeface="Times New Roman"/>
                <a:cs typeface="Times New Roman"/>
                <a:sym typeface="Times New Roman"/>
              </a:rPr>
              <a:t>мовою</a:t>
            </a:r>
            <a:r>
              <a:rPr lang="ru-RU" dirty="0">
                <a:latin typeface="Times New Roman"/>
                <a:ea typeface="Times New Roman"/>
                <a:cs typeface="Times New Roman"/>
                <a:sym typeface="Times New Roman"/>
              </a:rPr>
              <a:t>. З </a:t>
            </a:r>
            <a:r>
              <a:rPr lang="ru-RU" dirty="0" err="1">
                <a:latin typeface="Times New Roman"/>
                <a:ea typeface="Times New Roman"/>
                <a:cs typeface="Times New Roman"/>
                <a:sym typeface="Times New Roman"/>
              </a:rPr>
              <a:t>іноземних</a:t>
            </a:r>
            <a:r>
              <a:rPr lang="ru-RU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  <a:cs typeface="Times New Roman"/>
                <a:sym typeface="Times New Roman"/>
              </a:rPr>
              <a:t>мов</a:t>
            </a:r>
            <a:r>
              <a:rPr lang="ru-RU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  <a:cs typeface="Times New Roman"/>
                <a:sym typeface="Times New Roman"/>
              </a:rPr>
              <a:t>частково</a:t>
            </a:r>
            <a:r>
              <a:rPr lang="ru-RU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  <a:cs typeface="Times New Roman"/>
                <a:sym typeface="Times New Roman"/>
              </a:rPr>
              <a:t>допускається</a:t>
            </a:r>
            <a:r>
              <a:rPr lang="ru-RU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  <a:cs typeface="Times New Roman"/>
                <a:sym typeface="Times New Roman"/>
              </a:rPr>
              <a:t>запис</a:t>
            </a:r>
            <a:r>
              <a:rPr lang="ru-RU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  <a:cs typeface="Times New Roman"/>
                <a:sym typeface="Times New Roman"/>
              </a:rPr>
              <a:t>змісту</a:t>
            </a:r>
            <a:r>
              <a:rPr lang="ru-RU" dirty="0">
                <a:latin typeface="Times New Roman"/>
                <a:ea typeface="Times New Roman"/>
                <a:cs typeface="Times New Roman"/>
                <a:sym typeface="Times New Roman"/>
              </a:rPr>
              <a:t> уроку та </a:t>
            </a:r>
            <a:r>
              <a:rPr lang="ru-RU" dirty="0" err="1">
                <a:latin typeface="Times New Roman"/>
                <a:ea typeface="Times New Roman"/>
                <a:cs typeface="Times New Roman"/>
                <a:sym typeface="Times New Roman"/>
              </a:rPr>
              <a:t>завдання</a:t>
            </a:r>
            <a:r>
              <a:rPr lang="ru-RU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  <a:cs typeface="Times New Roman"/>
                <a:sym typeface="Times New Roman"/>
              </a:rPr>
              <a:t>додому</a:t>
            </a:r>
            <a:r>
              <a:rPr lang="ru-RU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  <a:cs typeface="Times New Roman"/>
                <a:sym typeface="Times New Roman"/>
              </a:rPr>
              <a:t>мовою</a:t>
            </a:r>
            <a:r>
              <a:rPr lang="ru-RU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  <a:cs typeface="Times New Roman"/>
                <a:sym typeface="Times New Roman"/>
              </a:rPr>
              <a:t>вивчення</a:t>
            </a:r>
            <a:r>
              <a:rPr lang="ru-RU" dirty="0">
                <a:latin typeface="Times New Roman"/>
                <a:ea typeface="Times New Roman"/>
                <a:cs typeface="Times New Roman"/>
                <a:sym typeface="Times New Roman"/>
              </a:rPr>
              <a:t> предмета».</a:t>
            </a:r>
            <a:endParaRPr lang="ru-RU" dirty="0"/>
          </a:p>
          <a:p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47926">
            <a:off x="7737581" y="325062"/>
            <a:ext cx="2324452" cy="298006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776" y="5585254"/>
            <a:ext cx="5324437" cy="87103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3704" y="3596695"/>
            <a:ext cx="5308888" cy="2859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8091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Поділ класів на групи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61871" y="2372497"/>
            <a:ext cx="2535771" cy="2759676"/>
          </a:xfrm>
        </p:spPr>
        <p:txBody>
          <a:bodyPr/>
          <a:lstStyle/>
          <a:p>
            <a:pPr lvl="0"/>
            <a:r>
              <a:rPr lang="ru-RU" dirty="0" err="1">
                <a:latin typeface="Times New Roman"/>
                <a:ea typeface="Times New Roman"/>
                <a:cs typeface="Times New Roman"/>
                <a:sym typeface="Times New Roman"/>
              </a:rPr>
              <a:t>Поділ</a:t>
            </a:r>
            <a:r>
              <a:rPr lang="ru-RU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  <a:cs typeface="Times New Roman"/>
                <a:sym typeface="Times New Roman"/>
              </a:rPr>
              <a:t>класів</a:t>
            </a:r>
            <a:r>
              <a:rPr lang="ru-RU" dirty="0">
                <a:latin typeface="Times New Roman"/>
                <a:ea typeface="Times New Roman"/>
                <a:cs typeface="Times New Roman"/>
                <a:sym typeface="Times New Roman"/>
              </a:rPr>
              <a:t> на </a:t>
            </a:r>
            <a:r>
              <a:rPr lang="ru-RU" dirty="0" err="1">
                <a:latin typeface="Times New Roman"/>
                <a:ea typeface="Times New Roman"/>
                <a:cs typeface="Times New Roman"/>
                <a:sym typeface="Times New Roman"/>
              </a:rPr>
              <a:t>групи</a:t>
            </a:r>
            <a:r>
              <a:rPr lang="ru-RU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  <a:cs typeface="Times New Roman"/>
                <a:sym typeface="Times New Roman"/>
              </a:rPr>
              <a:t>здійснюється</a:t>
            </a:r>
            <a:r>
              <a:rPr lang="ru-RU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  <a:cs typeface="Times New Roman"/>
                <a:sym typeface="Times New Roman"/>
              </a:rPr>
              <a:t>відповідно</a:t>
            </a:r>
            <a:r>
              <a:rPr lang="ru-RU" dirty="0">
                <a:latin typeface="Times New Roman"/>
                <a:ea typeface="Times New Roman"/>
                <a:cs typeface="Times New Roman"/>
                <a:sym typeface="Times New Roman"/>
              </a:rPr>
              <a:t> до </a:t>
            </a:r>
            <a:r>
              <a:rPr lang="ru-RU" dirty="0" err="1">
                <a:latin typeface="Times New Roman"/>
                <a:ea typeface="Times New Roman"/>
                <a:cs typeface="Times New Roman"/>
                <a:sym typeface="Times New Roman"/>
              </a:rPr>
              <a:t>нормативів</a:t>
            </a:r>
            <a:r>
              <a:rPr lang="ru-RU" dirty="0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ru-RU" dirty="0" err="1">
                <a:latin typeface="Times New Roman"/>
                <a:ea typeface="Times New Roman"/>
                <a:cs typeface="Times New Roman"/>
                <a:sym typeface="Times New Roman"/>
              </a:rPr>
              <a:t>затверджених</a:t>
            </a:r>
            <a:r>
              <a:rPr lang="ru-RU" dirty="0">
                <a:latin typeface="Times New Roman"/>
                <a:ea typeface="Times New Roman"/>
                <a:cs typeface="Times New Roman"/>
                <a:sym typeface="Times New Roman"/>
              </a:rPr>
              <a:t> наказом </a:t>
            </a:r>
            <a:r>
              <a:rPr lang="ru-RU" dirty="0" err="1">
                <a:latin typeface="Times New Roman"/>
                <a:ea typeface="Times New Roman"/>
                <a:cs typeface="Times New Roman"/>
                <a:sym typeface="Times New Roman"/>
              </a:rPr>
              <a:t>Міносвіти</a:t>
            </a:r>
            <a:r>
              <a:rPr lang="ru-RU" dirty="0">
                <a:latin typeface="Times New Roman"/>
                <a:ea typeface="Times New Roman"/>
                <a:cs typeface="Times New Roman"/>
                <a:sym typeface="Times New Roman"/>
              </a:rPr>
              <a:t> і науки </a:t>
            </a:r>
            <a:r>
              <a:rPr lang="ru-RU" dirty="0" err="1">
                <a:latin typeface="Times New Roman"/>
                <a:ea typeface="Times New Roman"/>
                <a:cs typeface="Times New Roman"/>
                <a:sym typeface="Times New Roman"/>
              </a:rPr>
              <a:t>України</a:t>
            </a:r>
            <a:r>
              <a:rPr lang="ru-RU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  <a:cs typeface="Times New Roman"/>
                <a:sym typeface="Times New Roman"/>
              </a:rPr>
              <a:t>від</a:t>
            </a:r>
            <a:r>
              <a:rPr lang="ru-RU" dirty="0">
                <a:latin typeface="Times New Roman"/>
                <a:ea typeface="Times New Roman"/>
                <a:cs typeface="Times New Roman"/>
                <a:sym typeface="Times New Roman"/>
              </a:rPr>
              <a:t> 20.02.2002 № 128. </a:t>
            </a:r>
            <a:endParaRPr lang="ru-RU" dirty="0"/>
          </a:p>
          <a:p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339" y="2466846"/>
            <a:ext cx="4678964" cy="3113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5918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Підручники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61872" y="1828801"/>
            <a:ext cx="6366366" cy="1120346"/>
          </a:xfrm>
        </p:spPr>
        <p:txBody>
          <a:bodyPr/>
          <a:lstStyle/>
          <a:p>
            <a:pPr marL="171450" lvl="0" indent="-17145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</a:pP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переліком</a:t>
            </a:r>
            <a:r>
              <a:rPr lang="ru-RU" dirty="0"/>
              <a:t> </a:t>
            </a:r>
            <a:r>
              <a:rPr lang="ru-RU" dirty="0" err="1"/>
              <a:t>рекомендованої</a:t>
            </a:r>
            <a:r>
              <a:rPr lang="ru-RU" dirty="0"/>
              <a:t> </a:t>
            </a:r>
            <a:r>
              <a:rPr lang="ru-RU" dirty="0" err="1"/>
              <a:t>літератури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ознайомитися</a:t>
            </a:r>
            <a:r>
              <a:rPr lang="ru-RU" dirty="0"/>
              <a:t> на </a:t>
            </a:r>
            <a:r>
              <a:rPr lang="ru-RU" dirty="0" err="1"/>
              <a:t>сайті</a:t>
            </a:r>
            <a:r>
              <a:rPr lang="ru-RU" dirty="0"/>
              <a:t> </a:t>
            </a:r>
            <a:r>
              <a:rPr lang="ru-RU" dirty="0" err="1"/>
              <a:t>Міністерства</a:t>
            </a:r>
            <a:r>
              <a:rPr lang="ru-RU" dirty="0"/>
              <a:t> </a:t>
            </a:r>
            <a:r>
              <a:rPr lang="ru-RU" dirty="0" err="1"/>
              <a:t>освіти</a:t>
            </a:r>
            <a:r>
              <a:rPr lang="ru-RU" dirty="0"/>
              <a:t> і науки </a:t>
            </a:r>
            <a:r>
              <a:rPr lang="ru-RU" dirty="0" err="1"/>
              <a:t>України</a:t>
            </a:r>
            <a:r>
              <a:rPr lang="ru-RU" dirty="0"/>
              <a:t> (www.mon.gov.ua) та на </a:t>
            </a:r>
            <a:r>
              <a:rPr lang="ru-RU" dirty="0" err="1"/>
              <a:t>сайті</a:t>
            </a:r>
            <a:r>
              <a:rPr lang="ru-RU" dirty="0"/>
              <a:t> </a:t>
            </a:r>
            <a:r>
              <a:rPr lang="ru-RU" dirty="0" err="1"/>
              <a:t>Інституту</a:t>
            </a:r>
            <a:r>
              <a:rPr lang="ru-RU" dirty="0"/>
              <a:t> </a:t>
            </a:r>
            <a:r>
              <a:rPr lang="ru-RU" dirty="0" err="1"/>
              <a:t>модернізації</a:t>
            </a:r>
            <a:r>
              <a:rPr lang="ru-RU" dirty="0"/>
              <a:t> </a:t>
            </a:r>
            <a:r>
              <a:rPr lang="ru-RU" dirty="0" err="1"/>
              <a:t>змісту</a:t>
            </a:r>
            <a:r>
              <a:rPr lang="ru-RU" dirty="0"/>
              <a:t> </a:t>
            </a:r>
            <a:r>
              <a:rPr lang="ru-RU" dirty="0" err="1"/>
              <a:t>освіти</a:t>
            </a:r>
            <a:r>
              <a:rPr lang="ru-RU" dirty="0"/>
              <a:t> (</a:t>
            </a:r>
            <a:r>
              <a:rPr lang="ru-RU" u="sng" dirty="0">
                <a:solidFill>
                  <a:schemeClr val="hlink"/>
                </a:solidFill>
                <a:hlinkClick r:id="rId2"/>
              </a:rPr>
              <a:t>www.imzo.gov.ua</a:t>
            </a:r>
            <a:r>
              <a:rPr lang="ru-RU" dirty="0"/>
              <a:t>).</a:t>
            </a:r>
          </a:p>
          <a:p>
            <a:pPr marL="171450" lvl="0" indent="-6350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</a:pPr>
            <a:endParaRPr lang="ru-RU" dirty="0"/>
          </a:p>
          <a:p>
            <a:endParaRPr lang="uk-UA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872" y="3086626"/>
            <a:ext cx="8857133" cy="3369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5194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Початкова школа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/>
              <a:t>Вивчення іноземних мов у </a:t>
            </a:r>
            <a:r>
              <a:rPr lang="uk-UA" dirty="0" smtClean="0"/>
              <a:t>2022-2023 </a:t>
            </a:r>
            <a:r>
              <a:rPr lang="uk-UA" dirty="0"/>
              <a:t>навчальному році буде здійснюватися за декількома Державними стандартами та типовими освітніми програмами, а саме: - </a:t>
            </a:r>
            <a:r>
              <a:rPr lang="uk-UA" b="1" u="sng" dirty="0"/>
              <a:t>для учнів 1-4 класів – за новим Державним стандартом початкової освіти, затвердженим Постановою КМУ від 21.02.2018 №87, «Типовою освітньою програмою, розробленою під керівництвом О. Я. Савченко» та «Типовою освітньою програмою, розробленою під керівництвом Р. Б. Шияна</a:t>
            </a:r>
            <a:r>
              <a:rPr lang="uk-UA" b="1" u="sng" dirty="0" smtClean="0"/>
              <a:t>»;</a:t>
            </a:r>
          </a:p>
          <a:p>
            <a:r>
              <a:rPr lang="uk-UA" dirty="0" smtClean="0"/>
              <a:t>Продовжуємо вести щоденник спостережень, портфоліо учня</a:t>
            </a:r>
          </a:p>
        </p:txBody>
      </p:sp>
    </p:spTree>
    <p:extLst>
      <p:ext uri="{BB962C8B-B14F-4D97-AF65-F5344CB8AC3E}">
        <p14:creationId xmlns:p14="http://schemas.microsoft.com/office/powerpoint/2010/main" val="19647962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Що таке діагностичні роботи?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/>
              <a:t>У межах формувального оцінювання за результатами певної теми/тем/частин теми/розділу рекомендовано проводити </a:t>
            </a:r>
            <a:r>
              <a:rPr lang="uk-UA" b="1" dirty="0" err="1"/>
              <a:t>діагностувальні</a:t>
            </a:r>
            <a:r>
              <a:rPr lang="uk-UA" b="1" dirty="0"/>
              <a:t> роботи.</a:t>
            </a:r>
          </a:p>
          <a:p>
            <a:r>
              <a:rPr lang="uk-UA" dirty="0"/>
              <a:t>Це засіб </a:t>
            </a:r>
            <a:r>
              <a:rPr lang="uk-UA" dirty="0" err="1"/>
              <a:t>зворотнього</a:t>
            </a:r>
            <a:r>
              <a:rPr lang="uk-UA" dirty="0"/>
              <a:t> зв</a:t>
            </a:r>
            <a:r>
              <a:rPr lang="en-US" dirty="0"/>
              <a:t>’</a:t>
            </a:r>
            <a:r>
              <a:rPr lang="uk-UA" dirty="0" err="1"/>
              <a:t>язку</a:t>
            </a:r>
            <a:r>
              <a:rPr lang="uk-UA" dirty="0"/>
              <a:t> для в разі необхідності оперативного регулювання та коригування освітнього процесу.</a:t>
            </a:r>
          </a:p>
          <a:p>
            <a:r>
              <a:rPr lang="uk-UA" dirty="0"/>
              <a:t>Обсяг та зміст завдань визначається віковими особливостями учнів та специфікою предмету.</a:t>
            </a:r>
          </a:p>
          <a:p>
            <a:r>
              <a:rPr lang="uk-UA" dirty="0" err="1"/>
              <a:t>Діагностувальні</a:t>
            </a:r>
            <a:r>
              <a:rPr lang="uk-UA" dirty="0"/>
              <a:t> роботи можуть містити завдання, які виконуються </a:t>
            </a:r>
            <a:r>
              <a:rPr lang="uk-UA" b="1" u="sng" dirty="0">
                <a:solidFill>
                  <a:schemeClr val="accent1">
                    <a:lumMod val="50000"/>
                  </a:schemeClr>
                </a:solidFill>
              </a:rPr>
              <a:t>усно</a:t>
            </a:r>
            <a:r>
              <a:rPr lang="uk-UA" dirty="0"/>
              <a:t> (переказ, вивчення </a:t>
            </a:r>
            <a:r>
              <a:rPr lang="uk-UA" dirty="0" err="1"/>
              <a:t>напам</a:t>
            </a:r>
            <a:r>
              <a:rPr lang="en-US" dirty="0"/>
              <a:t>’</a:t>
            </a:r>
            <a:r>
              <a:rPr lang="uk-UA" dirty="0"/>
              <a:t>ять), </a:t>
            </a:r>
            <a:r>
              <a:rPr lang="uk-UA" b="1" u="sng" dirty="0">
                <a:solidFill>
                  <a:schemeClr val="accent1">
                    <a:lumMod val="50000"/>
                  </a:schemeClr>
                </a:solidFill>
              </a:rPr>
              <a:t>письмово</a:t>
            </a:r>
            <a:r>
              <a:rPr lang="uk-UA" dirty="0"/>
              <a:t> (списування, диктант), </a:t>
            </a:r>
            <a:r>
              <a:rPr lang="uk-UA" b="1" u="sng" dirty="0">
                <a:solidFill>
                  <a:schemeClr val="accent1">
                    <a:lumMod val="50000"/>
                  </a:schemeClr>
                </a:solidFill>
              </a:rPr>
              <a:t>практично</a:t>
            </a:r>
            <a:r>
              <a:rPr lang="uk-UA" dirty="0"/>
              <a:t> (дослід, моделювання, конструювання) та </a:t>
            </a:r>
            <a:r>
              <a:rPr lang="uk-UA" b="1" u="sng" dirty="0">
                <a:solidFill>
                  <a:schemeClr val="accent1">
                    <a:lumMod val="50000"/>
                  </a:schemeClr>
                </a:solidFill>
              </a:rPr>
              <a:t>завдання, які виконуються  за допомогою електронних освітніх ресурсів</a:t>
            </a:r>
            <a:r>
              <a:rPr lang="uk-UA" dirty="0"/>
              <a:t>.</a:t>
            </a:r>
          </a:p>
          <a:p>
            <a:endParaRPr lang="uk-UA" dirty="0" smtClean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4602442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/>
              <a:t>Система тематичних </a:t>
            </a:r>
            <a:r>
              <a:rPr lang="uk-UA" b="1" dirty="0" err="1"/>
              <a:t>діагностувальних</a:t>
            </a:r>
            <a:r>
              <a:rPr lang="uk-UA" b="1" dirty="0"/>
              <a:t> робіт: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61872" y="1828800"/>
            <a:ext cx="4578755" cy="3715265"/>
          </a:xfrm>
        </p:spPr>
        <p:txBody>
          <a:bodyPr/>
          <a:lstStyle/>
          <a:p>
            <a:r>
              <a:rPr lang="uk-UA" sz="2000" dirty="0"/>
              <a:t>Аудіювання (1-4 </a:t>
            </a:r>
            <a:r>
              <a:rPr lang="uk-UA" sz="2000" dirty="0" err="1"/>
              <a:t>кл</a:t>
            </a:r>
            <a:r>
              <a:rPr lang="uk-UA" sz="2000" dirty="0"/>
              <a:t>.)</a:t>
            </a:r>
          </a:p>
          <a:p>
            <a:r>
              <a:rPr lang="uk-UA" sz="2000" dirty="0"/>
              <a:t>Читання (2-4 </a:t>
            </a:r>
            <a:r>
              <a:rPr lang="uk-UA" sz="2000" dirty="0" err="1"/>
              <a:t>кл</a:t>
            </a:r>
            <a:r>
              <a:rPr lang="uk-UA" sz="2000" dirty="0"/>
              <a:t>.)</a:t>
            </a:r>
          </a:p>
          <a:p>
            <a:r>
              <a:rPr lang="uk-UA" sz="2000" dirty="0"/>
              <a:t>Говоріння (1-4 </a:t>
            </a:r>
            <a:r>
              <a:rPr lang="uk-UA" sz="2000" dirty="0" err="1"/>
              <a:t>кл</a:t>
            </a:r>
            <a:r>
              <a:rPr lang="uk-UA" sz="2000" dirty="0"/>
              <a:t>.)</a:t>
            </a:r>
          </a:p>
          <a:p>
            <a:r>
              <a:rPr lang="uk-UA" sz="2000" dirty="0"/>
              <a:t>Письмо (2-4 </a:t>
            </a:r>
            <a:r>
              <a:rPr lang="uk-UA" sz="2000" dirty="0" err="1"/>
              <a:t>кл</a:t>
            </a:r>
            <a:r>
              <a:rPr lang="uk-UA" sz="2000" dirty="0"/>
              <a:t>.)</a:t>
            </a:r>
          </a:p>
          <a:p>
            <a:r>
              <a:rPr lang="uk-UA" i="1" dirty="0">
                <a:solidFill>
                  <a:srgbClr val="C00000"/>
                </a:solidFill>
              </a:rPr>
              <a:t>Рекомендовано комбінувати всі чотири види робіт, але це на розсуд вчителя!!!</a:t>
            </a:r>
          </a:p>
          <a:p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6946" y="2388973"/>
            <a:ext cx="4883998" cy="2749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048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/>
              <a:t>Загальна кількість </a:t>
            </a:r>
            <a:r>
              <a:rPr lang="uk-UA" dirty="0" err="1"/>
              <a:t>діагностувальних</a:t>
            </a:r>
            <a:r>
              <a:rPr lang="uk-UA" dirty="0"/>
              <a:t> робіт має бути </a:t>
            </a:r>
            <a:r>
              <a:rPr lang="uk-UA" b="1" u="sng" dirty="0"/>
              <a:t>дидактично виправданою</a:t>
            </a:r>
            <a:r>
              <a:rPr lang="uk-UA" dirty="0"/>
              <a:t> (в основному через кожні 16-20 занять).</a:t>
            </a:r>
          </a:p>
          <a:p>
            <a:r>
              <a:rPr lang="uk-UA" dirty="0"/>
              <a:t>Результатами оцінювання тематичних </a:t>
            </a:r>
            <a:r>
              <a:rPr lang="uk-UA" dirty="0" err="1"/>
              <a:t>діагностувальних</a:t>
            </a:r>
            <a:r>
              <a:rPr lang="uk-UA" dirty="0"/>
              <a:t> робіт є </a:t>
            </a:r>
            <a:r>
              <a:rPr lang="uk-UA" b="1" u="sng" dirty="0">
                <a:solidFill>
                  <a:srgbClr val="C00000"/>
                </a:solidFill>
              </a:rPr>
              <a:t>оцінювальні судження </a:t>
            </a:r>
            <a:r>
              <a:rPr lang="uk-UA" dirty="0"/>
              <a:t>з висновком про сформованість кожного результату навчання.</a:t>
            </a:r>
          </a:p>
          <a:p>
            <a:r>
              <a:rPr lang="uk-UA" dirty="0"/>
              <a:t>Оцінювальні судження рекомендовано фіксувати у зошитах для тематичних </a:t>
            </a:r>
            <a:r>
              <a:rPr lang="uk-UA" dirty="0" err="1"/>
              <a:t>діагностувальних</a:t>
            </a:r>
            <a:r>
              <a:rPr lang="uk-UA" dirty="0"/>
              <a:t> робіт або на аркушах з роботами учнів і  зберігати їх в учнівському портфоліо, до прикладу.</a:t>
            </a:r>
          </a:p>
          <a:p>
            <a:r>
              <a:rPr lang="uk-UA" b="1" u="sng" dirty="0">
                <a:solidFill>
                  <a:srgbClr val="C00000"/>
                </a:solidFill>
              </a:rPr>
              <a:t>Якщо учня не було у школі,  то повторно </a:t>
            </a:r>
            <a:r>
              <a:rPr lang="uk-UA" b="1" u="sng" dirty="0" err="1">
                <a:solidFill>
                  <a:srgbClr val="C00000"/>
                </a:solidFill>
              </a:rPr>
              <a:t>дігностичної</a:t>
            </a:r>
            <a:r>
              <a:rPr lang="uk-UA" b="1" u="sng" dirty="0">
                <a:solidFill>
                  <a:srgbClr val="C00000"/>
                </a:solidFill>
              </a:rPr>
              <a:t> роботи він не пише!!!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3854146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/>
              <a:t>Орієнтовні</a:t>
            </a:r>
            <a:r>
              <a:rPr lang="ru-RU" b="1" dirty="0"/>
              <a:t> </a:t>
            </a:r>
            <a:r>
              <a:rPr lang="ru-RU" b="1" dirty="0" err="1"/>
              <a:t>параметри</a:t>
            </a:r>
            <a:r>
              <a:rPr lang="ru-RU" b="1" dirty="0"/>
              <a:t> </a:t>
            </a:r>
            <a:r>
              <a:rPr lang="ru-RU" b="1" dirty="0" err="1"/>
              <a:t>навчально-пізнавальних</a:t>
            </a:r>
            <a:r>
              <a:rPr lang="ru-RU" b="1" dirty="0"/>
              <a:t> </a:t>
            </a:r>
            <a:r>
              <a:rPr lang="ru-RU" b="1" dirty="0" err="1"/>
              <a:t>досягнень</a:t>
            </a:r>
            <a:r>
              <a:rPr lang="ru-RU" b="1" dirty="0"/>
              <a:t> </a:t>
            </a:r>
            <a:r>
              <a:rPr lang="ru-RU" b="1" dirty="0" err="1"/>
              <a:t>учнів</a:t>
            </a:r>
            <a:endParaRPr lang="uk-UA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346" y="1828799"/>
            <a:ext cx="8913339" cy="4796009"/>
          </a:xfrm>
        </p:spPr>
      </p:pic>
    </p:spTree>
    <p:extLst>
      <p:ext uri="{BB962C8B-B14F-4D97-AF65-F5344CB8AC3E}">
        <p14:creationId xmlns:p14="http://schemas.microsoft.com/office/powerpoint/2010/main" val="25062564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/>
              <a:t>Ведення шкільного журналу в 1-4 класах НУШ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/>
              <a:t>Домашнє завдання: у 1 класі </a:t>
            </a:r>
            <a:r>
              <a:rPr lang="uk-UA" b="1" u="sng" dirty="0">
                <a:solidFill>
                  <a:srgbClr val="C00000"/>
                </a:solidFill>
              </a:rPr>
              <a:t>не задається </a:t>
            </a:r>
            <a:r>
              <a:rPr lang="uk-UA" dirty="0">
                <a:solidFill>
                  <a:srgbClr val="C00000"/>
                </a:solidFill>
              </a:rPr>
              <a:t>і </a:t>
            </a:r>
            <a:r>
              <a:rPr lang="uk-UA" b="1" u="sng" dirty="0">
                <a:solidFill>
                  <a:srgbClr val="C00000"/>
                </a:solidFill>
              </a:rPr>
              <a:t>ніде не записується!; </a:t>
            </a:r>
            <a:r>
              <a:rPr lang="uk-UA" dirty="0"/>
              <a:t>у 2 класі – є </a:t>
            </a:r>
            <a:r>
              <a:rPr lang="uk-UA" b="1" u="sng" dirty="0" err="1">
                <a:solidFill>
                  <a:srgbClr val="C00000"/>
                </a:solidFill>
              </a:rPr>
              <a:t>необв</a:t>
            </a:r>
            <a:r>
              <a:rPr lang="en-US" b="1" u="sng" dirty="0">
                <a:solidFill>
                  <a:srgbClr val="C00000"/>
                </a:solidFill>
              </a:rPr>
              <a:t>’</a:t>
            </a:r>
            <a:r>
              <a:rPr lang="uk-UA" b="1" u="sng" dirty="0" err="1">
                <a:solidFill>
                  <a:srgbClr val="C00000"/>
                </a:solidFill>
              </a:rPr>
              <a:t>язковим</a:t>
            </a:r>
            <a:r>
              <a:rPr lang="uk-UA" dirty="0"/>
              <a:t>, можна зазначати пошукові та творчі завдання; у 3-4 класах - </a:t>
            </a:r>
            <a:r>
              <a:rPr lang="uk-UA" b="1" u="sng" dirty="0">
                <a:solidFill>
                  <a:srgbClr val="C00000"/>
                </a:solidFill>
              </a:rPr>
              <a:t>фіксуються</a:t>
            </a:r>
            <a:r>
              <a:rPr lang="uk-UA" dirty="0"/>
              <a:t> у журналі у відповідному місці, якщо задаються.</a:t>
            </a:r>
          </a:p>
          <a:p>
            <a:r>
              <a:rPr lang="uk-UA" dirty="0"/>
              <a:t>Записи в журналі ведуться державною мовою.</a:t>
            </a:r>
          </a:p>
          <a:p>
            <a:r>
              <a:rPr lang="ru-RU" dirty="0"/>
              <a:t>У 3-4 </a:t>
            </a:r>
            <a:r>
              <a:rPr lang="ru-RU" dirty="0" err="1"/>
              <a:t>класі</a:t>
            </a:r>
            <a:r>
              <a:rPr lang="ru-RU" dirty="0"/>
              <a:t> </a:t>
            </a:r>
            <a:r>
              <a:rPr lang="ru-RU" dirty="0" err="1"/>
              <a:t>оцінювання</a:t>
            </a:r>
            <a:r>
              <a:rPr lang="ru-RU" dirty="0"/>
              <a:t> </a:t>
            </a:r>
            <a:r>
              <a:rPr lang="ru-RU" dirty="0" err="1"/>
              <a:t>учнів</a:t>
            </a:r>
            <a:r>
              <a:rPr lang="ru-RU" dirty="0"/>
              <a:t> </a:t>
            </a:r>
            <a:r>
              <a:rPr lang="ru-RU" dirty="0" err="1"/>
              <a:t>здійснюється</a:t>
            </a:r>
            <a:r>
              <a:rPr lang="ru-RU" dirty="0"/>
              <a:t> за </a:t>
            </a:r>
            <a:r>
              <a:rPr lang="ru-RU" dirty="0" err="1"/>
              <a:t>рівневою</a:t>
            </a:r>
            <a:r>
              <a:rPr lang="ru-RU" dirty="0"/>
              <a:t> шкалою. </a:t>
            </a:r>
            <a:r>
              <a:rPr lang="ru-RU" dirty="0" err="1"/>
              <a:t>Це</a:t>
            </a:r>
            <a:r>
              <a:rPr lang="ru-RU" dirty="0"/>
              <a:t> 4 </a:t>
            </a:r>
            <a:r>
              <a:rPr lang="ru-RU" dirty="0" err="1"/>
              <a:t>рівні</a:t>
            </a:r>
            <a:r>
              <a:rPr lang="ru-RU" dirty="0"/>
              <a:t>: </a:t>
            </a:r>
            <a:r>
              <a:rPr lang="ru-RU" b="1" u="sng" dirty="0" err="1">
                <a:solidFill>
                  <a:srgbClr val="C00000"/>
                </a:solidFill>
              </a:rPr>
              <a:t>початковий</a:t>
            </a:r>
            <a:r>
              <a:rPr lang="ru-RU" b="1" u="sng" dirty="0">
                <a:solidFill>
                  <a:srgbClr val="C00000"/>
                </a:solidFill>
              </a:rPr>
              <a:t> (П), </a:t>
            </a:r>
            <a:r>
              <a:rPr lang="ru-RU" b="1" u="sng" dirty="0" err="1">
                <a:solidFill>
                  <a:srgbClr val="C00000"/>
                </a:solidFill>
              </a:rPr>
              <a:t>середній</a:t>
            </a:r>
            <a:r>
              <a:rPr lang="ru-RU" b="1" u="sng" dirty="0">
                <a:solidFill>
                  <a:srgbClr val="C00000"/>
                </a:solidFill>
              </a:rPr>
              <a:t> (С), </a:t>
            </a:r>
            <a:r>
              <a:rPr lang="ru-RU" b="1" u="sng" dirty="0" err="1">
                <a:solidFill>
                  <a:srgbClr val="C00000"/>
                </a:solidFill>
              </a:rPr>
              <a:t>достатній</a:t>
            </a:r>
            <a:r>
              <a:rPr lang="ru-RU" b="1" u="sng" dirty="0">
                <a:solidFill>
                  <a:srgbClr val="C00000"/>
                </a:solidFill>
              </a:rPr>
              <a:t> (Д) та </a:t>
            </a:r>
            <a:r>
              <a:rPr lang="ru-RU" b="1" u="sng" dirty="0" err="1">
                <a:solidFill>
                  <a:srgbClr val="C00000"/>
                </a:solidFill>
              </a:rPr>
              <a:t>високий</a:t>
            </a:r>
            <a:r>
              <a:rPr lang="ru-RU" b="1" u="sng" dirty="0">
                <a:solidFill>
                  <a:srgbClr val="C00000"/>
                </a:solidFill>
              </a:rPr>
              <a:t> (В). </a:t>
            </a:r>
            <a:r>
              <a:rPr lang="ru-RU" dirty="0"/>
              <a:t>У журнал та </a:t>
            </a:r>
            <a:r>
              <a:rPr lang="ru-RU" dirty="0" err="1"/>
              <a:t>свідоцтво</a:t>
            </a:r>
            <a:r>
              <a:rPr lang="ru-RU" dirty="0"/>
              <a:t> </a:t>
            </a:r>
            <a:r>
              <a:rPr lang="ru-RU" dirty="0" err="1"/>
              <a:t>досягнень</a:t>
            </a:r>
            <a:r>
              <a:rPr lang="ru-RU" dirty="0"/>
              <a:t> </a:t>
            </a:r>
            <a:r>
              <a:rPr lang="ru-RU" dirty="0" err="1"/>
              <a:t>виставляється</a:t>
            </a:r>
            <a:r>
              <a:rPr lang="ru-RU" dirty="0"/>
              <a:t> </a:t>
            </a:r>
            <a:r>
              <a:rPr lang="ru-RU" dirty="0" err="1"/>
              <a:t>рівень</a:t>
            </a:r>
            <a:r>
              <a:rPr lang="ru-RU" dirty="0"/>
              <a:t> за </a:t>
            </a:r>
            <a:r>
              <a:rPr lang="ru-RU" b="1" u="sng" dirty="0" err="1">
                <a:solidFill>
                  <a:srgbClr val="C00000"/>
                </a:solidFill>
              </a:rPr>
              <a:t>кожен</a:t>
            </a:r>
            <a:r>
              <a:rPr lang="ru-RU" b="1" u="sng" dirty="0">
                <a:solidFill>
                  <a:srgbClr val="C00000"/>
                </a:solidFill>
              </a:rPr>
              <a:t> результат </a:t>
            </a:r>
            <a:r>
              <a:rPr lang="ru-RU" b="1" u="sng" dirty="0" err="1">
                <a:solidFill>
                  <a:srgbClr val="C00000"/>
                </a:solidFill>
              </a:rPr>
              <a:t>навчання</a:t>
            </a:r>
            <a:r>
              <a:rPr lang="ru-RU" dirty="0"/>
              <a:t>, </a:t>
            </a:r>
            <a:r>
              <a:rPr lang="ru-RU" dirty="0" err="1"/>
              <a:t>харектеристики</a:t>
            </a:r>
            <a:r>
              <a:rPr lang="ru-RU" dirty="0"/>
              <a:t> </a:t>
            </a:r>
            <a:r>
              <a:rPr lang="ru-RU" dirty="0" err="1"/>
              <a:t>якого</a:t>
            </a:r>
            <a:r>
              <a:rPr lang="ru-RU" dirty="0"/>
              <a:t> </a:t>
            </a:r>
            <a:r>
              <a:rPr lang="ru-RU" dirty="0" err="1"/>
              <a:t>визначено</a:t>
            </a:r>
            <a:r>
              <a:rPr lang="ru-RU" dirty="0"/>
              <a:t> в </a:t>
            </a:r>
            <a:r>
              <a:rPr lang="ru-RU" dirty="0" err="1"/>
              <a:t>свідоцтві</a:t>
            </a:r>
            <a:r>
              <a:rPr lang="ru-RU" dirty="0"/>
              <a:t> </a:t>
            </a:r>
            <a:r>
              <a:rPr lang="ru-RU" dirty="0" err="1"/>
              <a:t>досягнень</a:t>
            </a:r>
            <a:r>
              <a:rPr lang="ru-RU" dirty="0"/>
              <a:t>, з </a:t>
            </a:r>
            <a:r>
              <a:rPr lang="ru-RU" dirty="0" err="1"/>
              <a:t>навчальних</a:t>
            </a:r>
            <a:r>
              <a:rPr lang="ru-RU" dirty="0"/>
              <a:t> </a:t>
            </a:r>
            <a:r>
              <a:rPr lang="ru-RU" dirty="0" err="1"/>
              <a:t>предметів</a:t>
            </a:r>
            <a:r>
              <a:rPr lang="ru-RU" dirty="0"/>
              <a:t>/</a:t>
            </a:r>
            <a:r>
              <a:rPr lang="ru-RU" dirty="0" err="1"/>
              <a:t>інтегрованих</a:t>
            </a:r>
            <a:r>
              <a:rPr lang="ru-RU" dirty="0"/>
              <a:t> </a:t>
            </a:r>
            <a:r>
              <a:rPr lang="ru-RU" dirty="0" err="1"/>
              <a:t>курсів</a:t>
            </a:r>
            <a:r>
              <a:rPr lang="ru-RU" dirty="0"/>
              <a:t> </a:t>
            </a:r>
            <a:r>
              <a:rPr lang="ru-RU" dirty="0" err="1"/>
              <a:t>наприкінці</a:t>
            </a:r>
            <a:r>
              <a:rPr lang="ru-RU" dirty="0"/>
              <a:t> кожного </a:t>
            </a:r>
            <a:r>
              <a:rPr lang="ru-RU" dirty="0" err="1"/>
              <a:t>навчального</a:t>
            </a:r>
            <a:r>
              <a:rPr lang="ru-RU" dirty="0"/>
              <a:t> семестру (триместру) та </a:t>
            </a:r>
            <a:r>
              <a:rPr lang="ru-RU" dirty="0" err="1"/>
              <a:t>навчального</a:t>
            </a:r>
            <a:r>
              <a:rPr lang="ru-RU" dirty="0"/>
              <a:t> року.</a:t>
            </a:r>
            <a:endParaRPr lang="uk-UA" dirty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847453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3175" y="1000087"/>
            <a:ext cx="6729432" cy="4953609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39615" y="2180492"/>
            <a:ext cx="3838921" cy="3516923"/>
          </a:xfrm>
        </p:spPr>
        <p:txBody>
          <a:bodyPr>
            <a:normAutofit fontScale="85000"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400" dirty="0" smtClean="0"/>
              <a:t>Безпека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400" dirty="0" smtClean="0"/>
              <a:t>Психологічна підтримка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hlinkClick r:id="rId3"/>
              </a:rPr>
              <a:t>https://</a:t>
            </a:r>
            <a:r>
              <a:rPr lang="en-US" sz="2400" dirty="0" smtClean="0">
                <a:hlinkClick r:id="rId3"/>
              </a:rPr>
              <a:t>document.vobu.ua/doc/13475</a:t>
            </a:r>
            <a:r>
              <a:rPr lang="uk-UA" sz="2400" dirty="0" smtClean="0"/>
              <a:t> (постанова КМУ №711 від 24.06.2022 р. про початок навчального року)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hlinkClick r:id="rId4"/>
              </a:rPr>
              <a:t>https://</a:t>
            </a:r>
            <a:r>
              <a:rPr lang="en-US" sz="2400" dirty="0" smtClean="0">
                <a:hlinkClick r:id="rId4"/>
              </a:rPr>
              <a:t>www.youtube.com/watch?v=q1p1nZ5tYtI</a:t>
            </a:r>
            <a:r>
              <a:rPr lang="uk-UA" sz="2400" dirty="0" smtClean="0"/>
              <a:t> 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357561925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Особливості викладання в 6-11 класах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ClrTx/>
              <a:buNone/>
            </a:pPr>
            <a:r>
              <a:rPr lang="uk-UA" altLang="uk-UA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Закон України </a:t>
            </a:r>
            <a:r>
              <a:rPr lang="uk-UA" altLang="uk-UA" dirty="0">
                <a:solidFill>
                  <a:srgbClr val="000000"/>
                </a:solidFill>
                <a:latin typeface="Times New Roman" panose="02020603050405020304" pitchFamily="18" charset="0"/>
              </a:rPr>
              <a:t>«Про освіту</a:t>
            </a:r>
            <a:r>
              <a:rPr lang="uk-UA" altLang="uk-UA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»</a:t>
            </a:r>
          </a:p>
          <a:p>
            <a:pPr marL="0" indent="0" algn="just">
              <a:buClrTx/>
              <a:buNone/>
            </a:pPr>
            <a:r>
              <a:rPr lang="uk-UA" altLang="uk-UA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Закон </a:t>
            </a:r>
            <a:r>
              <a:rPr lang="uk-UA" altLang="uk-UA" b="1" dirty="0">
                <a:solidFill>
                  <a:srgbClr val="000000"/>
                </a:solidFill>
                <a:latin typeface="Times New Roman" panose="02020603050405020304" pitchFamily="18" charset="0"/>
              </a:rPr>
              <a:t>України </a:t>
            </a:r>
            <a:r>
              <a:rPr lang="uk-UA" altLang="uk-UA" dirty="0">
                <a:solidFill>
                  <a:srgbClr val="000000"/>
                </a:solidFill>
                <a:latin typeface="Times New Roman" panose="02020603050405020304" pitchFamily="18" charset="0"/>
              </a:rPr>
              <a:t>«Про повну загальну середню освіту»</a:t>
            </a:r>
          </a:p>
          <a:p>
            <a:pPr marL="0" indent="0" algn="just">
              <a:buClr>
                <a:srgbClr val="004586"/>
              </a:buClr>
              <a:buNone/>
            </a:pPr>
            <a:r>
              <a:rPr lang="uk-UA" altLang="uk-UA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Закон </a:t>
            </a:r>
            <a:r>
              <a:rPr lang="uk-UA" altLang="uk-UA" b="1" dirty="0">
                <a:solidFill>
                  <a:srgbClr val="000000"/>
                </a:solidFill>
                <a:latin typeface="Times New Roman" panose="02020603050405020304" pitchFamily="18" charset="0"/>
              </a:rPr>
              <a:t>України </a:t>
            </a:r>
            <a:r>
              <a:rPr lang="uk-UA" altLang="uk-UA" dirty="0">
                <a:solidFill>
                  <a:srgbClr val="000000"/>
                </a:solidFill>
                <a:latin typeface="Times New Roman" panose="02020603050405020304" pitchFamily="18" charset="0"/>
              </a:rPr>
              <a:t>«Про внесення змін до деяких законів України щодо державних </a:t>
            </a:r>
            <a:r>
              <a:rPr lang="uk-UA" altLang="uk-UA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гарантій </a:t>
            </a:r>
            <a:r>
              <a:rPr lang="uk-UA" altLang="uk-UA" dirty="0">
                <a:solidFill>
                  <a:srgbClr val="000000"/>
                </a:solidFill>
                <a:latin typeface="Times New Roman" panose="02020603050405020304" pitchFamily="18" charset="0"/>
              </a:rPr>
              <a:t>в умовах воєнного стану, надзвичайної ситуації або надзвичайного стану»</a:t>
            </a:r>
          </a:p>
          <a:p>
            <a:pPr marL="0" indent="0" algn="just">
              <a:buClr>
                <a:srgbClr val="004586"/>
              </a:buClr>
              <a:buNone/>
            </a:pPr>
            <a:r>
              <a:rPr lang="uk-UA" altLang="uk-UA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Наказ </a:t>
            </a:r>
            <a:r>
              <a:rPr lang="uk-UA" altLang="uk-UA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МОН України</a:t>
            </a:r>
            <a:r>
              <a:rPr lang="uk-UA" altLang="uk-UA" dirty="0">
                <a:solidFill>
                  <a:srgbClr val="000000"/>
                </a:solidFill>
                <a:latin typeface="Times New Roman" panose="02020603050405020304" pitchFamily="18" charset="0"/>
              </a:rPr>
              <a:t> від 25 вересня 2020 року №2205 «Про </a:t>
            </a:r>
            <a:r>
              <a:rPr lang="uk-UA" altLang="uk-UA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затвердження </a:t>
            </a:r>
            <a:r>
              <a:rPr lang="uk-UA" altLang="uk-UA" dirty="0">
                <a:solidFill>
                  <a:srgbClr val="000000"/>
                </a:solidFill>
                <a:latin typeface="Times New Roman" panose="02020603050405020304" pitchFamily="18" charset="0"/>
              </a:rPr>
              <a:t>Санітарного регламенту для закладів загальної середньої освіти»   </a:t>
            </a:r>
          </a:p>
          <a:p>
            <a:pPr marL="0" indent="0" algn="just">
              <a:buClr>
                <a:srgbClr val="004586"/>
              </a:buClr>
              <a:buNone/>
            </a:pPr>
            <a:r>
              <a:rPr lang="uk-UA" altLang="uk-UA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Положення </a:t>
            </a:r>
            <a:r>
              <a:rPr lang="uk-UA" altLang="uk-UA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про дистанційну форму здобуття повної загальної середньої освіти</a:t>
            </a:r>
            <a:r>
              <a:rPr lang="uk-UA" altLang="uk-UA" dirty="0">
                <a:solidFill>
                  <a:srgbClr val="000000"/>
                </a:solidFill>
                <a:latin typeface="Times New Roman" panose="02020603050405020304" pitchFamily="18" charset="0"/>
              </a:rPr>
              <a:t>,        затверджено наказом Міністерства освіти і науки України від 08 вересня </a:t>
            </a:r>
            <a:r>
              <a:rPr lang="uk-UA" altLang="uk-UA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2020 </a:t>
            </a:r>
            <a:r>
              <a:rPr lang="uk-UA" altLang="uk-UA" dirty="0">
                <a:solidFill>
                  <a:srgbClr val="000000"/>
                </a:solidFill>
                <a:latin typeface="Times New Roman" panose="02020603050405020304" pitchFamily="18" charset="0"/>
              </a:rPr>
              <a:t>року № 1115, зареєстровано у Міністерстві юстиції України 28 вересня 2020 року </a:t>
            </a:r>
            <a:r>
              <a:rPr lang="uk-UA" altLang="uk-UA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uk-UA" altLang="uk-UA" dirty="0">
                <a:solidFill>
                  <a:srgbClr val="000000"/>
                </a:solidFill>
                <a:latin typeface="Times New Roman" panose="02020603050405020304" pitchFamily="18" charset="0"/>
              </a:rPr>
              <a:t>№ 941/35224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8899817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altLang="uk-UA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учнів 6-9 класів - Державний стандарт базової та повної загальної середньої освіти  затверджений Постановою КМУ від 23 листопада 2011 року № 1392 та Типова освітня програма закладів загальної середньої освіти ІІ ступеня (базова середня освіта) яка розроблена на виконання Закону України «Про освіту» і затверджена наказом МОН від 20.04.2018 № 405;</a:t>
            </a:r>
          </a:p>
          <a:p>
            <a:r>
              <a:rPr lang="uk-UA" altLang="uk-UA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учнів 10-11 класів - Державний стандарт базової та повної загальної середньої освіти, затверджений Постановою КМУ від 23 листопада 2011 року № 1392 та Типова освітня програма закладів загальної середньої освіти ІІІ ступеня (профільна середня освіта), яка розроблена на виконання Закону України «Про освіту» і затверджена наказом МОН від 20.04.2018 № 40</a:t>
            </a:r>
            <a:r>
              <a:rPr lang="en-US" altLang="uk-UA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ru-RU" altLang="uk-UA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(у </a:t>
            </a:r>
            <a:r>
              <a:rPr lang="ru-RU" altLang="uk-UA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редакції</a:t>
            </a:r>
            <a:r>
              <a:rPr lang="ru-RU" altLang="uk-UA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наказу</a:t>
            </a:r>
            <a:r>
              <a:rPr lang="en-US" altLang="uk-UA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 </a:t>
            </a:r>
            <a:r>
              <a:rPr lang="ru-RU" altLang="uk-UA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altLang="uk-UA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28.11.2019 №1493 </a:t>
            </a:r>
            <a:r>
              <a:rPr lang="ru-RU" altLang="uk-UA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зі</a:t>
            </a:r>
            <a:r>
              <a:rPr lang="ru-RU" altLang="uk-UA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змінами</a:t>
            </a:r>
            <a:r>
              <a:rPr lang="ru-RU" altLang="uk-UA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uk-UA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внесеними</a:t>
            </a:r>
            <a:r>
              <a:rPr lang="ru-RU" altLang="uk-UA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наказом МОН </a:t>
            </a:r>
            <a:r>
              <a:rPr lang="ru-RU" altLang="uk-UA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altLang="uk-UA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31.03.2020</a:t>
            </a:r>
            <a:r>
              <a:rPr lang="en-US" altLang="uk-UA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464)</a:t>
            </a:r>
            <a:r>
              <a:rPr lang="uk-UA" altLang="uk-UA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2665975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6499" y="1375718"/>
            <a:ext cx="9692640" cy="1131149"/>
          </a:xfrm>
        </p:spPr>
        <p:txBody>
          <a:bodyPr>
            <a:normAutofit fontScale="90000"/>
          </a:bodyPr>
          <a:lstStyle/>
          <a:p>
            <a:r>
              <a:rPr lang="uk-UA" altLang="uk-UA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Перелік програм факультативних курсів, курсів за вибором </a:t>
            </a:r>
            <a:r>
              <a:rPr lang="uk-UA" altLang="uk-UA" b="1" dirty="0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altLang="uk-UA" b="1" dirty="0">
                <a:solidFill>
                  <a:srgbClr val="00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81449" y="2108886"/>
            <a:ext cx="8975783" cy="4071251"/>
          </a:xfrm>
        </p:spPr>
        <p:txBody>
          <a:bodyPr>
            <a:normAutofit fontScale="92500" lnSpcReduction="20000"/>
          </a:bodyPr>
          <a:lstStyle/>
          <a:p>
            <a:r>
              <a:rPr lang="uk-UA" altLang="uk-UA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Навчальна програма елективних курсів для учнів старших класів профільної школи</a:t>
            </a:r>
            <a:r>
              <a:rPr lang="en-US" altLang="uk-UA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”</a:t>
            </a:r>
            <a:r>
              <a:rPr lang="ru-RU" altLang="uk-UA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Культура і </a:t>
            </a:r>
            <a:r>
              <a:rPr lang="ru-RU" altLang="uk-UA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мистецтво</a:t>
            </a:r>
            <a:r>
              <a:rPr lang="ru-RU" altLang="uk-UA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Великої</a:t>
            </a:r>
            <a:r>
              <a:rPr lang="ru-RU" altLang="uk-UA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Британії</a:t>
            </a:r>
            <a:r>
              <a:rPr lang="en-US" altLang="uk-UA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ru-RU" altLang="uk-UA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uk-UA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Схвалено</a:t>
            </a:r>
            <a:r>
              <a:rPr lang="ru-RU" altLang="uk-UA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altLang="uk-UA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altLang="uk-UA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altLang="uk-UA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загальноосвітніх</a:t>
            </a:r>
            <a:r>
              <a:rPr lang="ru-RU" altLang="uk-UA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навчальних</a:t>
            </a:r>
            <a:r>
              <a:rPr lang="ru-RU" altLang="uk-UA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закладах </a:t>
            </a:r>
          </a:p>
          <a:p>
            <a:r>
              <a:rPr lang="ru-RU" altLang="uk-UA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(лист ДНУ «</a:t>
            </a:r>
            <a:r>
              <a:rPr lang="ru-RU" altLang="uk-UA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Інститут</a:t>
            </a:r>
            <a:r>
              <a:rPr lang="ru-RU" altLang="uk-UA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модернізації</a:t>
            </a:r>
            <a:r>
              <a:rPr lang="ru-RU" altLang="uk-UA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змісту</a:t>
            </a:r>
            <a:r>
              <a:rPr lang="ru-RU" altLang="uk-UA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altLang="uk-UA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altLang="uk-UA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altLang="uk-UA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15.06.2017 року №21.1/12 - Г-233). </a:t>
            </a:r>
            <a:r>
              <a:rPr lang="ru-RU" altLang="uk-UA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https://undip.org.ua/library/kultura-i-mystetstvo-velykoi-brytanii-navchalnyy-posibnyk/</a:t>
            </a:r>
          </a:p>
          <a:p>
            <a:endParaRPr lang="ru-RU" altLang="uk-UA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uk-UA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uk-UA" altLang="uk-UA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Програма факультативного курсу з англійської мови </a:t>
            </a:r>
            <a:r>
              <a:rPr lang="en-US" altLang="uk-UA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”The Key to the Success</a:t>
            </a:r>
            <a:r>
              <a:rPr lang="uk-UA" altLang="uk-UA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10-11 клас</a:t>
            </a:r>
            <a:r>
              <a:rPr lang="en-US" altLang="uk-UA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uk-UA" altLang="uk-UA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закладів загальної середньої освіти (</a:t>
            </a:r>
            <a:r>
              <a:rPr lang="uk-UA" altLang="uk-UA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Мацак</a:t>
            </a:r>
            <a:r>
              <a:rPr lang="uk-UA" altLang="uk-UA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Є.Л., Булгакова  В.Г.) </a:t>
            </a:r>
            <a:r>
              <a:rPr lang="ru-RU" altLang="uk-UA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(лист ДНУ «</a:t>
            </a:r>
            <a:r>
              <a:rPr lang="ru-RU" altLang="uk-UA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Інститут</a:t>
            </a:r>
            <a:r>
              <a:rPr lang="ru-RU" altLang="uk-UA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модернізації</a:t>
            </a:r>
            <a:r>
              <a:rPr lang="ru-RU" altLang="uk-UA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змісту</a:t>
            </a:r>
            <a:r>
              <a:rPr lang="ru-RU" altLang="uk-UA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altLang="uk-UA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altLang="uk-UA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altLang="uk-UA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07.06.2022 </a:t>
            </a:r>
            <a:r>
              <a:rPr lang="uk-UA" altLang="uk-UA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altLang="uk-UA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№21.1/12 - Г- 86).</a:t>
            </a:r>
          </a:p>
          <a:p>
            <a:endParaRPr lang="ru-RU" altLang="uk-UA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altLang="uk-UA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Професійні проби 8-11 клас. ”Іноземна мова у професійному самовизначенні” . Навчальна програма курсу за вибором для учнів 8-11 класів </a:t>
            </a:r>
            <a:r>
              <a:rPr lang="en-US" altLang="uk-UA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altLang="uk-UA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лист ДНУ «</a:t>
            </a:r>
            <a:r>
              <a:rPr lang="ru-RU" altLang="uk-UA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Інститут</a:t>
            </a:r>
            <a:r>
              <a:rPr lang="ru-RU" altLang="uk-UA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модернізації</a:t>
            </a:r>
            <a:r>
              <a:rPr lang="ru-RU" altLang="uk-UA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змісту</a:t>
            </a:r>
            <a:r>
              <a:rPr lang="ru-RU" altLang="uk-UA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altLang="uk-UA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altLang="uk-UA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altLang="uk-UA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09.06.2020 року №21.1/12 - Г-346). </a:t>
            </a:r>
            <a:r>
              <a:rPr lang="ru-RU" altLang="uk-UA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</a:t>
            </a:r>
            <a:r>
              <a:rPr lang="ru-RU" altLang="uk-UA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mon.gov.ua/ua/osvita/zagalna-serednya-osvita/navchalni-programi/navchalni-programi-kursiv-za-viborom-fakultativiv</a:t>
            </a:r>
          </a:p>
          <a:p>
            <a:endParaRPr lang="ru-RU" altLang="uk-UA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r:id="rId3"/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01884966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4) </a:t>
            </a:r>
            <a:r>
              <a:rPr lang="ru-RU" dirty="0" err="1"/>
              <a:t>Програма</a:t>
            </a:r>
            <a:r>
              <a:rPr lang="ru-RU" dirty="0"/>
              <a:t> курсу за </a:t>
            </a:r>
            <a:r>
              <a:rPr lang="ru-RU" dirty="0" err="1"/>
              <a:t>вибором</a:t>
            </a:r>
            <a:r>
              <a:rPr lang="ru-RU" dirty="0"/>
              <a:t> “</a:t>
            </a:r>
            <a:r>
              <a:rPr lang="ru-RU" dirty="0" err="1"/>
              <a:t>Основи</a:t>
            </a:r>
            <a:r>
              <a:rPr lang="ru-RU" dirty="0"/>
              <a:t> </a:t>
            </a:r>
            <a:r>
              <a:rPr lang="ru-RU" dirty="0" err="1"/>
              <a:t>ділового</a:t>
            </a:r>
            <a:r>
              <a:rPr lang="ru-RU" dirty="0"/>
              <a:t> </a:t>
            </a:r>
            <a:r>
              <a:rPr lang="ru-RU" dirty="0" err="1"/>
              <a:t>спілкування</a:t>
            </a:r>
            <a:r>
              <a:rPr lang="ru-RU" dirty="0"/>
              <a:t> з </a:t>
            </a:r>
            <a:r>
              <a:rPr lang="ru-RU" dirty="0" err="1"/>
              <a:t>англійської</a:t>
            </a:r>
            <a:r>
              <a:rPr lang="ru-RU" dirty="0"/>
              <a:t> мови”.10-11 </a:t>
            </a:r>
            <a:r>
              <a:rPr lang="ru-RU" dirty="0" err="1"/>
              <a:t>клас</a:t>
            </a:r>
            <a:endParaRPr lang="ru-RU" dirty="0"/>
          </a:p>
          <a:p>
            <a:r>
              <a:rPr lang="ru-RU" dirty="0"/>
              <a:t> (автор </a:t>
            </a:r>
            <a:r>
              <a:rPr lang="ru-RU" dirty="0" err="1"/>
              <a:t>Тхорик</a:t>
            </a:r>
            <a:r>
              <a:rPr lang="ru-RU" dirty="0"/>
              <a:t>  Г.Д.)</a:t>
            </a:r>
          </a:p>
          <a:p>
            <a:r>
              <a:rPr lang="ru-RU" dirty="0"/>
              <a:t>5) </a:t>
            </a:r>
            <a:r>
              <a:rPr lang="ru-RU" dirty="0" err="1"/>
              <a:t>Програма</a:t>
            </a:r>
            <a:r>
              <a:rPr lang="ru-RU" dirty="0"/>
              <a:t> курсу за </a:t>
            </a:r>
            <a:r>
              <a:rPr lang="ru-RU" dirty="0" err="1"/>
              <a:t>вибором</a:t>
            </a:r>
            <a:r>
              <a:rPr lang="ru-RU" dirty="0"/>
              <a:t> “</a:t>
            </a:r>
            <a:r>
              <a:rPr lang="ru-RU" dirty="0" err="1"/>
              <a:t>Науково-технічний</a:t>
            </a:r>
            <a:r>
              <a:rPr lang="ru-RU" dirty="0"/>
              <a:t> переклад”. 10-11 </a:t>
            </a:r>
            <a:r>
              <a:rPr lang="ru-RU" dirty="0" err="1"/>
              <a:t>клас</a:t>
            </a:r>
            <a:r>
              <a:rPr lang="ru-RU" dirty="0"/>
              <a:t> (автор Хохла Т.І.)</a:t>
            </a:r>
          </a:p>
          <a:p>
            <a:endParaRPr lang="ru-RU" dirty="0"/>
          </a:p>
          <a:p>
            <a:r>
              <a:rPr lang="ru-RU" dirty="0"/>
              <a:t>6) </a:t>
            </a:r>
            <a:r>
              <a:rPr lang="ru-RU" dirty="0" err="1"/>
              <a:t>Програма</a:t>
            </a:r>
            <a:r>
              <a:rPr lang="ru-RU" dirty="0"/>
              <a:t> курсу за </a:t>
            </a:r>
            <a:r>
              <a:rPr lang="ru-RU" dirty="0" err="1"/>
              <a:t>вибором</a:t>
            </a:r>
            <a:r>
              <a:rPr lang="ru-RU" dirty="0"/>
              <a:t> “</a:t>
            </a:r>
            <a:r>
              <a:rPr lang="ru-RU" dirty="0" err="1"/>
              <a:t>Машинопис</a:t>
            </a:r>
            <a:r>
              <a:rPr lang="ru-RU" dirty="0"/>
              <a:t> </a:t>
            </a:r>
            <a:r>
              <a:rPr lang="ru-RU" dirty="0" err="1"/>
              <a:t>англійською</a:t>
            </a:r>
            <a:r>
              <a:rPr lang="ru-RU" dirty="0"/>
              <a:t> </a:t>
            </a:r>
            <a:r>
              <a:rPr lang="ru-RU" dirty="0" err="1"/>
              <a:t>мовою</a:t>
            </a:r>
            <a:r>
              <a:rPr lang="ru-RU" dirty="0"/>
              <a:t>”. 10-11 </a:t>
            </a:r>
            <a:r>
              <a:rPr lang="ru-RU" dirty="0" err="1"/>
              <a:t>клас</a:t>
            </a:r>
            <a:r>
              <a:rPr lang="ru-RU" dirty="0"/>
              <a:t> (автор </a:t>
            </a:r>
            <a:r>
              <a:rPr lang="ru-RU" dirty="0" err="1"/>
              <a:t>Карбач</a:t>
            </a:r>
            <a:r>
              <a:rPr lang="ru-RU" dirty="0"/>
              <a:t>  М.С.)</a:t>
            </a:r>
          </a:p>
          <a:p>
            <a:endParaRPr lang="ru-RU" dirty="0"/>
          </a:p>
          <a:p>
            <a:r>
              <a:rPr lang="ru-RU" dirty="0"/>
              <a:t>(Наказ МОН “Про </a:t>
            </a:r>
            <a:r>
              <a:rPr lang="ru-RU" dirty="0" err="1"/>
              <a:t>затвердження</a:t>
            </a:r>
            <a:r>
              <a:rPr lang="ru-RU" dirty="0"/>
              <a:t> Порядку </a:t>
            </a:r>
            <a:r>
              <a:rPr lang="ru-RU" dirty="0" err="1"/>
              <a:t>надання</a:t>
            </a:r>
            <a:r>
              <a:rPr lang="ru-RU" dirty="0"/>
              <a:t> </a:t>
            </a:r>
            <a:r>
              <a:rPr lang="ru-RU" dirty="0" err="1"/>
              <a:t>грифів</a:t>
            </a:r>
            <a:r>
              <a:rPr lang="ru-RU" dirty="0"/>
              <a:t> </a:t>
            </a:r>
            <a:r>
              <a:rPr lang="ru-RU" dirty="0" err="1"/>
              <a:t>навчальній</a:t>
            </a:r>
            <a:r>
              <a:rPr lang="ru-RU" dirty="0"/>
              <a:t> </a:t>
            </a:r>
            <a:r>
              <a:rPr lang="ru-RU" dirty="0" err="1"/>
              <a:t>літературі</a:t>
            </a:r>
            <a:r>
              <a:rPr lang="ru-RU" dirty="0"/>
              <a:t> та </a:t>
            </a:r>
            <a:r>
              <a:rPr lang="ru-RU" dirty="0" err="1"/>
              <a:t>навчальним</a:t>
            </a:r>
            <a:r>
              <a:rPr lang="ru-RU" dirty="0"/>
              <a:t> </a:t>
            </a:r>
            <a:r>
              <a:rPr lang="ru-RU" dirty="0" err="1"/>
              <a:t>програмам</a:t>
            </a:r>
            <a:r>
              <a:rPr lang="ru-RU" dirty="0"/>
              <a:t>” </a:t>
            </a:r>
            <a:r>
              <a:rPr lang="ru-RU" dirty="0" err="1"/>
              <a:t>від</a:t>
            </a:r>
            <a:r>
              <a:rPr lang="ru-RU" dirty="0"/>
              <a:t> 20.07.2020 р. №931) https://zakon.rada.gov.ua/laws/show/z1119-20#Text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86427788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6456" y="1469630"/>
            <a:ext cx="9692640" cy="1325562"/>
          </a:xfrm>
        </p:spPr>
        <p:txBody>
          <a:bodyPr>
            <a:normAutofit fontScale="90000"/>
          </a:bodyPr>
          <a:lstStyle/>
          <a:p>
            <a:r>
              <a:rPr lang="uk-UA" altLang="uk-UA" sz="2700" b="1" dirty="0">
                <a:solidFill>
                  <a:srgbClr val="C00000"/>
                </a:solidFill>
                <a:latin typeface="Calibri Light" panose="020F0302020204030204" pitchFamily="34" charset="0"/>
              </a:rPr>
              <a:t>ДЕТАЛЬНО!!!          </a:t>
            </a:r>
            <a:r>
              <a:rPr lang="uk-UA" altLang="uk-UA" sz="2700" dirty="0">
                <a:solidFill>
                  <a:srgbClr val="C00000"/>
                </a:solidFill>
                <a:latin typeface="Calibri Light" panose="020F0302020204030204" pitchFamily="34" charset="0"/>
              </a:rPr>
              <a:t> </a:t>
            </a:r>
            <a:br>
              <a:rPr lang="uk-UA" altLang="uk-UA" sz="2700" dirty="0">
                <a:solidFill>
                  <a:srgbClr val="C00000"/>
                </a:solidFill>
                <a:latin typeface="Calibri Light" panose="020F0302020204030204" pitchFamily="34" charset="0"/>
              </a:rPr>
            </a:br>
            <a:r>
              <a:rPr lang="uk-UA" altLang="uk-UA" sz="2700" dirty="0">
                <a:solidFill>
                  <a:srgbClr val="C00000"/>
                </a:solidFill>
                <a:latin typeface="Calibri Light" panose="020F0302020204030204" pitchFamily="34" charset="0"/>
              </a:rPr>
              <a:t>			</a:t>
            </a:r>
            <a:r>
              <a:rPr lang="uk-UA" altLang="uk-UA" sz="2700" b="1" dirty="0">
                <a:solidFill>
                  <a:srgbClr val="00B050"/>
                </a:solidFill>
                <a:latin typeface="Calibri Light" panose="020F0302020204030204" pitchFamily="34" charset="0"/>
              </a:rPr>
              <a:t>ОРГАНІЗАЦІЯ ДИСТАНЦІЙНОГО НАВЧАННЯ</a:t>
            </a:r>
            <a:r>
              <a:rPr lang="uk-UA" altLang="uk-UA" sz="2700" dirty="0">
                <a:solidFill>
                  <a:srgbClr val="00B050"/>
                </a:solidFill>
                <a:latin typeface="Calibri Light" panose="020F0302020204030204" pitchFamily="34" charset="0"/>
              </a:rPr>
              <a:t> </a:t>
            </a:r>
            <a:br>
              <a:rPr lang="uk-UA" altLang="uk-UA" sz="2700" dirty="0">
                <a:solidFill>
                  <a:srgbClr val="00B050"/>
                </a:solidFill>
                <a:latin typeface="Calibri Light" panose="020F0302020204030204" pitchFamily="34" charset="0"/>
              </a:rPr>
            </a:br>
            <a:r>
              <a:rPr lang="uk-UA" altLang="uk-UA" sz="2700" u="sng" dirty="0">
                <a:solidFill>
                  <a:srgbClr val="0000FF"/>
                </a:solidFill>
                <a:hlinkClick r:id="rId2"/>
              </a:rPr>
              <a:t>https://mon.gov.ua/ua/news/trivalist-navchalnogo-zanyattya-pid-chas-distancijnogo-formatu-lishayetsya-nezminnoyu-rozyasnennya-mon</a:t>
            </a:r>
            <a:r>
              <a:rPr lang="uk-UA" altLang="uk-UA" sz="2700" dirty="0">
                <a:solidFill>
                  <a:srgbClr val="000000"/>
                </a:solidFill>
                <a:latin typeface="Calibri Light" panose="020F0302020204030204" pitchFamily="34" charset="0"/>
              </a:rPr>
              <a:t> </a:t>
            </a:r>
            <a:r>
              <a:rPr lang="uk-UA" altLang="uk-UA" dirty="0">
                <a:solidFill>
                  <a:srgbClr val="000000"/>
                </a:solidFill>
                <a:latin typeface="Calibri" panose="020F0502020204030204" pitchFamily="34" charset="0"/>
              </a:rPr>
              <a:t/>
            </a:r>
            <a:br>
              <a:rPr lang="uk-UA" altLang="uk-UA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uk-UA" altLang="uk-UA" dirty="0">
                <a:solidFill>
                  <a:srgbClr val="000000"/>
                </a:solidFill>
                <a:latin typeface="Calibri" panose="020F0502020204030204" pitchFamily="34" charset="0"/>
              </a:rPr>
              <a:t/>
            </a:r>
            <a:br>
              <a:rPr lang="uk-UA" altLang="uk-UA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4227" y="1828800"/>
            <a:ext cx="10354962" cy="4555524"/>
          </a:xfrm>
        </p:spPr>
        <p:txBody>
          <a:bodyPr>
            <a:normAutofit fontScale="70000" lnSpcReduction="20000"/>
          </a:bodyPr>
          <a:lstStyle/>
          <a:p>
            <a:r>
              <a:rPr lang="uk-UA" altLang="uk-UA" sz="2100" b="1" dirty="0">
                <a:solidFill>
                  <a:srgbClr val="C00000"/>
                </a:solidFill>
                <a:latin typeface="Calibri" panose="020F0502020204030204" pitchFamily="34" charset="0"/>
              </a:rPr>
              <a:t>ТРИВАЛІСТЬ ОНЛАЙН УРОКІВ</a:t>
            </a:r>
          </a:p>
          <a:p>
            <a:r>
              <a:rPr lang="ru-RU" altLang="uk-UA" dirty="0">
                <a:solidFill>
                  <a:srgbClr val="000000"/>
                </a:solidFill>
                <a:latin typeface="Calibri" panose="020F0502020204030204" pitchFamily="34" charset="0"/>
                <a:cs typeface="DejaVu Sans" charset="0"/>
              </a:rPr>
              <a:t>Так, </a:t>
            </a:r>
            <a:r>
              <a:rPr lang="ru-RU" altLang="uk-UA" dirty="0" err="1">
                <a:solidFill>
                  <a:srgbClr val="000000"/>
                </a:solidFill>
                <a:latin typeface="Calibri" panose="020F0502020204030204" pitchFamily="34" charset="0"/>
                <a:cs typeface="DejaVu Sans" charset="0"/>
              </a:rPr>
              <a:t>обмежено</a:t>
            </a:r>
            <a:r>
              <a:rPr lang="ru-RU" altLang="uk-UA" dirty="0">
                <a:solidFill>
                  <a:srgbClr val="000000"/>
                </a:solidFill>
                <a:latin typeface="Calibri" panose="020F0502020204030204" pitchFamily="34" charset="0"/>
                <a:cs typeface="DejaVu Sans" charset="0"/>
              </a:rPr>
              <a:t> час </a:t>
            </a:r>
            <a:r>
              <a:rPr lang="ru-RU" altLang="uk-UA" dirty="0" err="1">
                <a:solidFill>
                  <a:srgbClr val="000000"/>
                </a:solidFill>
                <a:latin typeface="Calibri" panose="020F0502020204030204" pitchFamily="34" charset="0"/>
                <a:cs typeface="DejaVu Sans" charset="0"/>
              </a:rPr>
              <a:t>безперервної</a:t>
            </a:r>
            <a:r>
              <a:rPr lang="ru-RU" altLang="uk-UA" dirty="0">
                <a:solidFill>
                  <a:srgbClr val="000000"/>
                </a:solidFill>
                <a:latin typeface="Calibri" panose="020F0502020204030204" pitchFamily="34" charset="0"/>
                <a:cs typeface="DejaVu Sans" charset="0"/>
              </a:rPr>
              <a:t> </a:t>
            </a:r>
            <a:r>
              <a:rPr lang="ru-RU" altLang="uk-UA" dirty="0" err="1">
                <a:solidFill>
                  <a:srgbClr val="000000"/>
                </a:solidFill>
                <a:latin typeface="Calibri" panose="020F0502020204030204" pitchFamily="34" charset="0"/>
                <a:cs typeface="DejaVu Sans" charset="0"/>
              </a:rPr>
              <a:t>роботи</a:t>
            </a:r>
            <a:r>
              <a:rPr lang="ru-RU" altLang="uk-UA" dirty="0">
                <a:solidFill>
                  <a:srgbClr val="000000"/>
                </a:solidFill>
                <a:latin typeface="Calibri" panose="020F0502020204030204" pitchFamily="34" charset="0"/>
                <a:cs typeface="DejaVu Sans" charset="0"/>
              </a:rPr>
              <a:t> з </a:t>
            </a:r>
            <a:r>
              <a:rPr lang="ru-RU" altLang="uk-UA" dirty="0" err="1">
                <a:solidFill>
                  <a:srgbClr val="000000"/>
                </a:solidFill>
                <a:latin typeface="Calibri" panose="020F0502020204030204" pitchFamily="34" charset="0"/>
                <a:cs typeface="DejaVu Sans" charset="0"/>
              </a:rPr>
              <a:t>технічними</a:t>
            </a:r>
            <a:r>
              <a:rPr lang="ru-RU" altLang="uk-UA" dirty="0">
                <a:solidFill>
                  <a:srgbClr val="000000"/>
                </a:solidFill>
                <a:latin typeface="Calibri" panose="020F0502020204030204" pitchFamily="34" charset="0"/>
                <a:cs typeface="DejaVu Sans" charset="0"/>
              </a:rPr>
              <a:t> </a:t>
            </a:r>
            <a:r>
              <a:rPr lang="ru-RU" altLang="uk-UA" dirty="0" err="1">
                <a:solidFill>
                  <a:srgbClr val="000000"/>
                </a:solidFill>
                <a:latin typeface="Calibri" panose="020F0502020204030204" pitchFamily="34" charset="0"/>
                <a:cs typeface="DejaVu Sans" charset="0"/>
              </a:rPr>
              <a:t>засобами</a:t>
            </a:r>
            <a:r>
              <a:rPr lang="ru-RU" altLang="uk-UA" dirty="0">
                <a:solidFill>
                  <a:srgbClr val="000000"/>
                </a:solidFill>
                <a:latin typeface="Calibri" panose="020F0502020204030204" pitchFamily="34" charset="0"/>
                <a:cs typeface="DejaVu Sans" charset="0"/>
              </a:rPr>
              <a:t> </a:t>
            </a:r>
            <a:r>
              <a:rPr lang="ru-RU" altLang="uk-UA" dirty="0" err="1">
                <a:solidFill>
                  <a:srgbClr val="000000"/>
                </a:solidFill>
                <a:latin typeface="Calibri" panose="020F0502020204030204" pitchFamily="34" charset="0"/>
                <a:cs typeface="DejaVu Sans" charset="0"/>
              </a:rPr>
              <a:t>навчання</a:t>
            </a:r>
            <a:r>
              <a:rPr lang="ru-RU" altLang="uk-UA" dirty="0">
                <a:solidFill>
                  <a:srgbClr val="000000"/>
                </a:solidFill>
                <a:latin typeface="Calibri" panose="020F0502020204030204" pitchFamily="34" charset="0"/>
                <a:cs typeface="DejaVu Sans" charset="0"/>
              </a:rPr>
              <a:t>: </a:t>
            </a:r>
          </a:p>
          <a:p>
            <a:r>
              <a:rPr lang="ru-RU" altLang="uk-UA" dirty="0">
                <a:solidFill>
                  <a:srgbClr val="000000"/>
                </a:solidFill>
                <a:latin typeface="Calibri" panose="020F0502020204030204" pitchFamily="34" charset="0"/>
                <a:cs typeface="DejaVu Sans" charset="0"/>
              </a:rPr>
              <a:t>для </a:t>
            </a:r>
            <a:r>
              <a:rPr lang="ru-RU" altLang="uk-UA" dirty="0" err="1">
                <a:solidFill>
                  <a:srgbClr val="000000"/>
                </a:solidFill>
                <a:latin typeface="Calibri" panose="020F0502020204030204" pitchFamily="34" charset="0"/>
                <a:cs typeface="DejaVu Sans" charset="0"/>
              </a:rPr>
              <a:t>учнів</a:t>
            </a:r>
            <a:r>
              <a:rPr lang="ru-RU" altLang="uk-UA" dirty="0">
                <a:solidFill>
                  <a:srgbClr val="000000"/>
                </a:solidFill>
                <a:latin typeface="Calibri" panose="020F0502020204030204" pitchFamily="34" charset="0"/>
                <a:cs typeface="DejaVu Sans" charset="0"/>
              </a:rPr>
              <a:t> 1 </a:t>
            </a:r>
            <a:r>
              <a:rPr lang="ru-RU" altLang="uk-UA" dirty="0" err="1">
                <a:solidFill>
                  <a:srgbClr val="000000"/>
                </a:solidFill>
                <a:latin typeface="Calibri" panose="020F0502020204030204" pitchFamily="34" charset="0"/>
                <a:cs typeface="DejaVu Sans" charset="0"/>
              </a:rPr>
              <a:t>класу</a:t>
            </a:r>
            <a:r>
              <a:rPr lang="ru-RU" altLang="uk-UA" dirty="0">
                <a:solidFill>
                  <a:srgbClr val="000000"/>
                </a:solidFill>
                <a:latin typeface="Calibri" panose="020F0502020204030204" pitchFamily="34" charset="0"/>
                <a:cs typeface="DejaVu Sans" charset="0"/>
              </a:rPr>
              <a:t> – не </a:t>
            </a:r>
            <a:r>
              <a:rPr lang="ru-RU" altLang="uk-UA" dirty="0" err="1">
                <a:solidFill>
                  <a:srgbClr val="000000"/>
                </a:solidFill>
                <a:latin typeface="Calibri" panose="020F0502020204030204" pitchFamily="34" charset="0"/>
                <a:cs typeface="DejaVu Sans" charset="0"/>
              </a:rPr>
              <a:t>більше</a:t>
            </a:r>
            <a:r>
              <a:rPr lang="ru-RU" altLang="uk-UA" dirty="0">
                <a:solidFill>
                  <a:srgbClr val="000000"/>
                </a:solidFill>
                <a:latin typeface="Calibri" panose="020F0502020204030204" pitchFamily="34" charset="0"/>
                <a:cs typeface="DejaVu Sans" charset="0"/>
              </a:rPr>
              <a:t> 10 </a:t>
            </a:r>
            <a:r>
              <a:rPr lang="ru-RU" altLang="uk-UA" dirty="0" err="1">
                <a:solidFill>
                  <a:srgbClr val="000000"/>
                </a:solidFill>
                <a:latin typeface="Calibri" panose="020F0502020204030204" pitchFamily="34" charset="0"/>
                <a:cs typeface="DejaVu Sans" charset="0"/>
              </a:rPr>
              <a:t>хвилин</a:t>
            </a:r>
            <a:r>
              <a:rPr lang="ru-RU" altLang="uk-UA" dirty="0">
                <a:solidFill>
                  <a:srgbClr val="000000"/>
                </a:solidFill>
                <a:latin typeface="Calibri" panose="020F0502020204030204" pitchFamily="34" charset="0"/>
                <a:cs typeface="DejaVu Sans" charset="0"/>
              </a:rPr>
              <a:t>; </a:t>
            </a:r>
          </a:p>
          <a:p>
            <a:r>
              <a:rPr lang="ru-RU" altLang="uk-UA" dirty="0">
                <a:solidFill>
                  <a:srgbClr val="000000"/>
                </a:solidFill>
                <a:latin typeface="Calibri" panose="020F0502020204030204" pitchFamily="34" charset="0"/>
                <a:cs typeface="DejaVu Sans" charset="0"/>
              </a:rPr>
              <a:t>для </a:t>
            </a:r>
            <a:r>
              <a:rPr lang="ru-RU" altLang="uk-UA" dirty="0" err="1">
                <a:solidFill>
                  <a:srgbClr val="000000"/>
                </a:solidFill>
                <a:latin typeface="Calibri" panose="020F0502020204030204" pitchFamily="34" charset="0"/>
                <a:cs typeface="DejaVu Sans" charset="0"/>
              </a:rPr>
              <a:t>учнів</a:t>
            </a:r>
            <a:r>
              <a:rPr lang="ru-RU" altLang="uk-UA" dirty="0">
                <a:solidFill>
                  <a:srgbClr val="000000"/>
                </a:solidFill>
                <a:latin typeface="Calibri" panose="020F0502020204030204" pitchFamily="34" charset="0"/>
                <a:cs typeface="DejaVu Sans" charset="0"/>
              </a:rPr>
              <a:t> 2-4 </a:t>
            </a:r>
            <a:r>
              <a:rPr lang="ru-RU" altLang="uk-UA" dirty="0" err="1">
                <a:solidFill>
                  <a:srgbClr val="000000"/>
                </a:solidFill>
                <a:latin typeface="Calibri" panose="020F0502020204030204" pitchFamily="34" charset="0"/>
                <a:cs typeface="DejaVu Sans" charset="0"/>
              </a:rPr>
              <a:t>класів</a:t>
            </a:r>
            <a:r>
              <a:rPr lang="ru-RU" altLang="uk-UA" dirty="0">
                <a:solidFill>
                  <a:srgbClr val="000000"/>
                </a:solidFill>
                <a:latin typeface="Calibri" panose="020F0502020204030204" pitchFamily="34" charset="0"/>
                <a:cs typeface="DejaVu Sans" charset="0"/>
              </a:rPr>
              <a:t> – не </a:t>
            </a:r>
            <a:r>
              <a:rPr lang="ru-RU" altLang="uk-UA" dirty="0" err="1">
                <a:solidFill>
                  <a:srgbClr val="000000"/>
                </a:solidFill>
                <a:latin typeface="Calibri" panose="020F0502020204030204" pitchFamily="34" charset="0"/>
                <a:cs typeface="DejaVu Sans" charset="0"/>
              </a:rPr>
              <a:t>більше</a:t>
            </a:r>
            <a:r>
              <a:rPr lang="ru-RU" altLang="uk-UA" dirty="0">
                <a:solidFill>
                  <a:srgbClr val="000000"/>
                </a:solidFill>
                <a:latin typeface="Calibri" panose="020F0502020204030204" pitchFamily="34" charset="0"/>
                <a:cs typeface="DejaVu Sans" charset="0"/>
              </a:rPr>
              <a:t> 15 </a:t>
            </a:r>
            <a:r>
              <a:rPr lang="ru-RU" altLang="uk-UA" dirty="0" err="1">
                <a:solidFill>
                  <a:srgbClr val="000000"/>
                </a:solidFill>
                <a:latin typeface="Calibri" panose="020F0502020204030204" pitchFamily="34" charset="0"/>
                <a:cs typeface="DejaVu Sans" charset="0"/>
              </a:rPr>
              <a:t>хвилин</a:t>
            </a:r>
            <a:r>
              <a:rPr lang="ru-RU" altLang="uk-UA" dirty="0">
                <a:solidFill>
                  <a:srgbClr val="000000"/>
                </a:solidFill>
                <a:latin typeface="Calibri" panose="020F0502020204030204" pitchFamily="34" charset="0"/>
                <a:cs typeface="DejaVu Sans" charset="0"/>
              </a:rPr>
              <a:t>; </a:t>
            </a:r>
          </a:p>
          <a:p>
            <a:r>
              <a:rPr lang="ru-RU" altLang="uk-UA" dirty="0">
                <a:solidFill>
                  <a:srgbClr val="000000"/>
                </a:solidFill>
                <a:latin typeface="Calibri" panose="020F0502020204030204" pitchFamily="34" charset="0"/>
                <a:cs typeface="DejaVu Sans" charset="0"/>
              </a:rPr>
              <a:t>для </a:t>
            </a:r>
            <a:r>
              <a:rPr lang="ru-RU" altLang="uk-UA" dirty="0" err="1">
                <a:solidFill>
                  <a:srgbClr val="000000"/>
                </a:solidFill>
                <a:latin typeface="Calibri" panose="020F0502020204030204" pitchFamily="34" charset="0"/>
                <a:cs typeface="DejaVu Sans" charset="0"/>
              </a:rPr>
              <a:t>учнів</a:t>
            </a:r>
            <a:r>
              <a:rPr lang="ru-RU" altLang="uk-UA" dirty="0">
                <a:solidFill>
                  <a:srgbClr val="000000"/>
                </a:solidFill>
                <a:latin typeface="Calibri" panose="020F0502020204030204" pitchFamily="34" charset="0"/>
                <a:cs typeface="DejaVu Sans" charset="0"/>
              </a:rPr>
              <a:t> 5-7 </a:t>
            </a:r>
            <a:r>
              <a:rPr lang="ru-RU" altLang="uk-UA" dirty="0" err="1">
                <a:solidFill>
                  <a:srgbClr val="000000"/>
                </a:solidFill>
                <a:latin typeface="Calibri" panose="020F0502020204030204" pitchFamily="34" charset="0"/>
                <a:cs typeface="DejaVu Sans" charset="0"/>
              </a:rPr>
              <a:t>класів</a:t>
            </a:r>
            <a:r>
              <a:rPr lang="ru-RU" altLang="uk-UA" dirty="0">
                <a:solidFill>
                  <a:srgbClr val="000000"/>
                </a:solidFill>
                <a:latin typeface="Calibri" panose="020F0502020204030204" pitchFamily="34" charset="0"/>
                <a:cs typeface="DejaVu Sans" charset="0"/>
              </a:rPr>
              <a:t> – не </a:t>
            </a:r>
            <a:r>
              <a:rPr lang="ru-RU" altLang="uk-UA" dirty="0" err="1">
                <a:solidFill>
                  <a:srgbClr val="000000"/>
                </a:solidFill>
                <a:latin typeface="Calibri" panose="020F0502020204030204" pitchFamily="34" charset="0"/>
                <a:cs typeface="DejaVu Sans" charset="0"/>
              </a:rPr>
              <a:t>більше</a:t>
            </a:r>
            <a:r>
              <a:rPr lang="ru-RU" altLang="uk-UA" dirty="0">
                <a:solidFill>
                  <a:srgbClr val="000000"/>
                </a:solidFill>
                <a:latin typeface="Calibri" panose="020F0502020204030204" pitchFamily="34" charset="0"/>
                <a:cs typeface="DejaVu Sans" charset="0"/>
              </a:rPr>
              <a:t> 20 </a:t>
            </a:r>
            <a:r>
              <a:rPr lang="ru-RU" altLang="uk-UA" dirty="0" err="1">
                <a:solidFill>
                  <a:srgbClr val="000000"/>
                </a:solidFill>
                <a:latin typeface="Calibri" panose="020F0502020204030204" pitchFamily="34" charset="0"/>
                <a:cs typeface="DejaVu Sans" charset="0"/>
              </a:rPr>
              <a:t>хвилин</a:t>
            </a:r>
            <a:r>
              <a:rPr lang="ru-RU" altLang="uk-UA" dirty="0">
                <a:solidFill>
                  <a:srgbClr val="000000"/>
                </a:solidFill>
                <a:latin typeface="Calibri" panose="020F0502020204030204" pitchFamily="34" charset="0"/>
                <a:cs typeface="DejaVu Sans" charset="0"/>
              </a:rPr>
              <a:t>; </a:t>
            </a:r>
          </a:p>
          <a:p>
            <a:r>
              <a:rPr lang="ru-RU" altLang="uk-UA" dirty="0">
                <a:solidFill>
                  <a:srgbClr val="000000"/>
                </a:solidFill>
                <a:latin typeface="Calibri" panose="020F0502020204030204" pitchFamily="34" charset="0"/>
                <a:cs typeface="DejaVu Sans" charset="0"/>
              </a:rPr>
              <a:t>для </a:t>
            </a:r>
            <a:r>
              <a:rPr lang="ru-RU" altLang="uk-UA" dirty="0" err="1">
                <a:solidFill>
                  <a:srgbClr val="000000"/>
                </a:solidFill>
                <a:latin typeface="Calibri" panose="020F0502020204030204" pitchFamily="34" charset="0"/>
                <a:cs typeface="DejaVu Sans" charset="0"/>
              </a:rPr>
              <a:t>учнів</a:t>
            </a:r>
            <a:r>
              <a:rPr lang="ru-RU" altLang="uk-UA" dirty="0">
                <a:solidFill>
                  <a:srgbClr val="000000"/>
                </a:solidFill>
                <a:latin typeface="Calibri" panose="020F0502020204030204" pitchFamily="34" charset="0"/>
                <a:cs typeface="DejaVu Sans" charset="0"/>
              </a:rPr>
              <a:t> 8-9 </a:t>
            </a:r>
            <a:r>
              <a:rPr lang="ru-RU" altLang="uk-UA" dirty="0" err="1">
                <a:solidFill>
                  <a:srgbClr val="000000"/>
                </a:solidFill>
                <a:latin typeface="Calibri" panose="020F0502020204030204" pitchFamily="34" charset="0"/>
                <a:cs typeface="DejaVu Sans" charset="0"/>
              </a:rPr>
              <a:t>класів</a:t>
            </a:r>
            <a:r>
              <a:rPr lang="ru-RU" altLang="uk-UA" dirty="0">
                <a:solidFill>
                  <a:srgbClr val="000000"/>
                </a:solidFill>
                <a:latin typeface="Calibri" panose="020F0502020204030204" pitchFamily="34" charset="0"/>
                <a:cs typeface="DejaVu Sans" charset="0"/>
              </a:rPr>
              <a:t> – 20-25 </a:t>
            </a:r>
            <a:r>
              <a:rPr lang="ru-RU" altLang="uk-UA" dirty="0" err="1">
                <a:solidFill>
                  <a:srgbClr val="000000"/>
                </a:solidFill>
                <a:latin typeface="Calibri" panose="020F0502020204030204" pitchFamily="34" charset="0"/>
                <a:cs typeface="DejaVu Sans" charset="0"/>
              </a:rPr>
              <a:t>хвилин</a:t>
            </a:r>
            <a:r>
              <a:rPr lang="ru-RU" altLang="uk-UA" dirty="0">
                <a:solidFill>
                  <a:srgbClr val="000000"/>
                </a:solidFill>
                <a:latin typeface="Calibri" panose="020F0502020204030204" pitchFamily="34" charset="0"/>
                <a:cs typeface="DejaVu Sans" charset="0"/>
              </a:rPr>
              <a:t>; </a:t>
            </a:r>
          </a:p>
          <a:p>
            <a:r>
              <a:rPr lang="ru-RU" altLang="uk-UA" dirty="0">
                <a:solidFill>
                  <a:srgbClr val="000000"/>
                </a:solidFill>
                <a:latin typeface="Calibri" panose="020F0502020204030204" pitchFamily="34" charset="0"/>
                <a:cs typeface="DejaVu Sans" charset="0"/>
              </a:rPr>
              <a:t>для </a:t>
            </a:r>
            <a:r>
              <a:rPr lang="ru-RU" altLang="uk-UA" dirty="0" err="1">
                <a:solidFill>
                  <a:srgbClr val="000000"/>
                </a:solidFill>
                <a:latin typeface="Calibri" panose="020F0502020204030204" pitchFamily="34" charset="0"/>
                <a:cs typeface="DejaVu Sans" charset="0"/>
              </a:rPr>
              <a:t>учнів</a:t>
            </a:r>
            <a:r>
              <a:rPr lang="ru-RU" altLang="uk-UA" dirty="0">
                <a:solidFill>
                  <a:srgbClr val="000000"/>
                </a:solidFill>
                <a:latin typeface="Calibri" panose="020F0502020204030204" pitchFamily="34" charset="0"/>
                <a:cs typeface="DejaVu Sans" charset="0"/>
              </a:rPr>
              <a:t> 10-11 (12) </a:t>
            </a:r>
            <a:r>
              <a:rPr lang="ru-RU" altLang="uk-UA" dirty="0" err="1">
                <a:solidFill>
                  <a:srgbClr val="000000"/>
                </a:solidFill>
                <a:latin typeface="Calibri" panose="020F0502020204030204" pitchFamily="34" charset="0"/>
                <a:cs typeface="DejaVu Sans" charset="0"/>
              </a:rPr>
              <a:t>класів</a:t>
            </a:r>
            <a:r>
              <a:rPr lang="ru-RU" altLang="uk-UA" dirty="0">
                <a:solidFill>
                  <a:srgbClr val="000000"/>
                </a:solidFill>
                <a:latin typeface="Calibri" panose="020F0502020204030204" pitchFamily="34" charset="0"/>
                <a:cs typeface="DejaVu Sans" charset="0"/>
              </a:rPr>
              <a:t> на 1-й </a:t>
            </a:r>
            <a:r>
              <a:rPr lang="ru-RU" altLang="uk-UA" dirty="0" err="1">
                <a:solidFill>
                  <a:srgbClr val="000000"/>
                </a:solidFill>
                <a:latin typeface="Calibri" panose="020F0502020204030204" pitchFamily="34" charset="0"/>
                <a:cs typeface="DejaVu Sans" charset="0"/>
              </a:rPr>
              <a:t>годині</a:t>
            </a:r>
            <a:r>
              <a:rPr lang="ru-RU" altLang="uk-UA" dirty="0">
                <a:solidFill>
                  <a:srgbClr val="000000"/>
                </a:solidFill>
                <a:latin typeface="Calibri" panose="020F0502020204030204" pitchFamily="34" charset="0"/>
                <a:cs typeface="DejaVu Sans" charset="0"/>
              </a:rPr>
              <a:t> занять – до 30 </a:t>
            </a:r>
            <a:r>
              <a:rPr lang="ru-RU" altLang="uk-UA" dirty="0" err="1">
                <a:solidFill>
                  <a:srgbClr val="000000"/>
                </a:solidFill>
                <a:latin typeface="Calibri" panose="020F0502020204030204" pitchFamily="34" charset="0"/>
                <a:cs typeface="DejaVu Sans" charset="0"/>
              </a:rPr>
              <a:t>хвилин</a:t>
            </a:r>
            <a:r>
              <a:rPr lang="ru-RU" altLang="uk-UA" dirty="0">
                <a:solidFill>
                  <a:srgbClr val="000000"/>
                </a:solidFill>
                <a:latin typeface="Calibri" panose="020F0502020204030204" pitchFamily="34" charset="0"/>
                <a:cs typeface="DejaVu Sans" charset="0"/>
              </a:rPr>
              <a:t>, на 2-й </a:t>
            </a:r>
            <a:r>
              <a:rPr lang="ru-RU" altLang="uk-UA" dirty="0" err="1">
                <a:solidFill>
                  <a:srgbClr val="000000"/>
                </a:solidFill>
                <a:latin typeface="Calibri" panose="020F0502020204030204" pitchFamily="34" charset="0"/>
                <a:cs typeface="DejaVu Sans" charset="0"/>
              </a:rPr>
              <a:t>годині</a:t>
            </a:r>
            <a:r>
              <a:rPr lang="ru-RU" altLang="uk-UA" dirty="0">
                <a:solidFill>
                  <a:srgbClr val="000000"/>
                </a:solidFill>
                <a:latin typeface="Calibri" panose="020F0502020204030204" pitchFamily="34" charset="0"/>
                <a:cs typeface="DejaVu Sans" charset="0"/>
              </a:rPr>
              <a:t> занять – 20 </a:t>
            </a:r>
            <a:r>
              <a:rPr lang="ru-RU" altLang="uk-UA" dirty="0" err="1">
                <a:solidFill>
                  <a:srgbClr val="000000"/>
                </a:solidFill>
                <a:latin typeface="Calibri" panose="020F0502020204030204" pitchFamily="34" charset="0"/>
                <a:cs typeface="DejaVu Sans" charset="0"/>
              </a:rPr>
              <a:t>хвилин</a:t>
            </a:r>
            <a:r>
              <a:rPr lang="ru-RU" altLang="uk-UA" dirty="0">
                <a:solidFill>
                  <a:srgbClr val="000000"/>
                </a:solidFill>
                <a:latin typeface="Calibri" panose="020F0502020204030204" pitchFamily="34" charset="0"/>
                <a:cs typeface="DejaVu Sans" charset="0"/>
              </a:rPr>
              <a:t>; </a:t>
            </a:r>
          </a:p>
          <a:p>
            <a:endParaRPr lang="uk-UA" altLang="uk-UA" dirty="0">
              <a:solidFill>
                <a:srgbClr val="000000"/>
              </a:solidFill>
              <a:cs typeface="DejaVu Sans" charset="0"/>
            </a:endParaRPr>
          </a:p>
          <a:p>
            <a:r>
              <a:rPr lang="ru-RU" altLang="uk-UA" dirty="0">
                <a:solidFill>
                  <a:srgbClr val="000000"/>
                </a:solidFill>
                <a:latin typeface="Calibri" panose="020F0502020204030204" pitchFamily="34" charset="0"/>
                <a:cs typeface="DejaVu Sans" charset="0"/>
              </a:rPr>
              <a:t>при </a:t>
            </a:r>
            <a:r>
              <a:rPr lang="ru-RU" altLang="uk-UA" dirty="0" err="1">
                <a:solidFill>
                  <a:srgbClr val="000000"/>
                </a:solidFill>
                <a:latin typeface="Calibri" panose="020F0502020204030204" pitchFamily="34" charset="0"/>
                <a:cs typeface="DejaVu Sans" charset="0"/>
              </a:rPr>
              <a:t>здвоєних</a:t>
            </a:r>
            <a:r>
              <a:rPr lang="ru-RU" altLang="uk-UA" dirty="0">
                <a:solidFill>
                  <a:srgbClr val="000000"/>
                </a:solidFill>
                <a:latin typeface="Calibri" panose="020F0502020204030204" pitchFamily="34" charset="0"/>
                <a:cs typeface="DejaVu Sans" charset="0"/>
              </a:rPr>
              <a:t> </a:t>
            </a:r>
            <a:r>
              <a:rPr lang="ru-RU" altLang="uk-UA" dirty="0" err="1">
                <a:solidFill>
                  <a:srgbClr val="000000"/>
                </a:solidFill>
                <a:latin typeface="Calibri" panose="020F0502020204030204" pitchFamily="34" charset="0"/>
                <a:cs typeface="DejaVu Sans" charset="0"/>
              </a:rPr>
              <a:t>навчальних</a:t>
            </a:r>
            <a:r>
              <a:rPr lang="ru-RU" altLang="uk-UA" dirty="0">
                <a:solidFill>
                  <a:srgbClr val="000000"/>
                </a:solidFill>
                <a:latin typeface="Calibri" panose="020F0502020204030204" pitchFamily="34" charset="0"/>
                <a:cs typeface="DejaVu Sans" charset="0"/>
              </a:rPr>
              <a:t> </a:t>
            </a:r>
            <a:r>
              <a:rPr lang="ru-RU" altLang="uk-UA" dirty="0" err="1">
                <a:solidFill>
                  <a:srgbClr val="000000"/>
                </a:solidFill>
                <a:latin typeface="Calibri" panose="020F0502020204030204" pitchFamily="34" charset="0"/>
                <a:cs typeface="DejaVu Sans" charset="0"/>
              </a:rPr>
              <a:t>заняттях</a:t>
            </a:r>
            <a:r>
              <a:rPr lang="ru-RU" altLang="uk-UA" dirty="0">
                <a:solidFill>
                  <a:srgbClr val="000000"/>
                </a:solidFill>
                <a:latin typeface="Calibri" panose="020F0502020204030204" pitchFamily="34" charset="0"/>
                <a:cs typeface="DejaVu Sans" charset="0"/>
              </a:rPr>
              <a:t> для </a:t>
            </a:r>
            <a:r>
              <a:rPr lang="ru-RU" altLang="uk-UA" dirty="0" err="1">
                <a:solidFill>
                  <a:srgbClr val="000000"/>
                </a:solidFill>
                <a:latin typeface="Calibri" panose="020F0502020204030204" pitchFamily="34" charset="0"/>
                <a:cs typeface="DejaVu Sans" charset="0"/>
              </a:rPr>
              <a:t>учнів</a:t>
            </a:r>
            <a:r>
              <a:rPr lang="ru-RU" altLang="uk-UA" dirty="0">
                <a:solidFill>
                  <a:srgbClr val="000000"/>
                </a:solidFill>
                <a:latin typeface="Calibri" panose="020F0502020204030204" pitchFamily="34" charset="0"/>
                <a:cs typeface="DejaVu Sans" charset="0"/>
              </a:rPr>
              <a:t> 10-11 (12) </a:t>
            </a:r>
            <a:r>
              <a:rPr lang="ru-RU" altLang="uk-UA" dirty="0" err="1">
                <a:solidFill>
                  <a:srgbClr val="000000"/>
                </a:solidFill>
                <a:latin typeface="Calibri" panose="020F0502020204030204" pitchFamily="34" charset="0"/>
                <a:cs typeface="DejaVu Sans" charset="0"/>
              </a:rPr>
              <a:t>класів</a:t>
            </a:r>
            <a:r>
              <a:rPr lang="ru-RU" altLang="uk-UA" dirty="0">
                <a:solidFill>
                  <a:srgbClr val="000000"/>
                </a:solidFill>
                <a:latin typeface="Calibri" panose="020F0502020204030204" pitchFamily="34" charset="0"/>
                <a:cs typeface="DejaVu Sans" charset="0"/>
              </a:rPr>
              <a:t> – не </a:t>
            </a:r>
            <a:r>
              <a:rPr lang="ru-RU" altLang="uk-UA" dirty="0" err="1">
                <a:solidFill>
                  <a:srgbClr val="000000"/>
                </a:solidFill>
                <a:latin typeface="Calibri" panose="020F0502020204030204" pitchFamily="34" charset="0"/>
                <a:cs typeface="DejaVu Sans" charset="0"/>
              </a:rPr>
              <a:t>більше</a:t>
            </a:r>
            <a:r>
              <a:rPr lang="ru-RU" altLang="uk-UA" dirty="0">
                <a:solidFill>
                  <a:srgbClr val="000000"/>
                </a:solidFill>
                <a:latin typeface="Calibri" panose="020F0502020204030204" pitchFamily="34" charset="0"/>
                <a:cs typeface="DejaVu Sans" charset="0"/>
              </a:rPr>
              <a:t> 25-30 </a:t>
            </a:r>
            <a:r>
              <a:rPr lang="ru-RU" altLang="uk-UA" dirty="0" err="1">
                <a:solidFill>
                  <a:srgbClr val="000000"/>
                </a:solidFill>
                <a:latin typeface="Calibri" panose="020F0502020204030204" pitchFamily="34" charset="0"/>
                <a:cs typeface="DejaVu Sans" charset="0"/>
              </a:rPr>
              <a:t>хвилин</a:t>
            </a:r>
            <a:r>
              <a:rPr lang="ru-RU" altLang="uk-UA" dirty="0">
                <a:solidFill>
                  <a:srgbClr val="000000"/>
                </a:solidFill>
                <a:latin typeface="Calibri" panose="020F0502020204030204" pitchFamily="34" charset="0"/>
                <a:cs typeface="DejaVu Sans" charset="0"/>
              </a:rPr>
              <a:t> на </a:t>
            </a:r>
            <a:r>
              <a:rPr lang="ru-RU" altLang="uk-UA" dirty="0" err="1">
                <a:solidFill>
                  <a:srgbClr val="000000"/>
                </a:solidFill>
                <a:latin typeface="Calibri" panose="020F0502020204030204" pitchFamily="34" charset="0"/>
                <a:cs typeface="DejaVu Sans" charset="0"/>
              </a:rPr>
              <a:t>першому</a:t>
            </a:r>
            <a:r>
              <a:rPr lang="ru-RU" altLang="uk-UA" dirty="0">
                <a:solidFill>
                  <a:srgbClr val="000000"/>
                </a:solidFill>
                <a:latin typeface="Calibri" panose="020F0502020204030204" pitchFamily="34" charset="0"/>
                <a:cs typeface="DejaVu Sans" charset="0"/>
              </a:rPr>
              <a:t> </a:t>
            </a:r>
            <a:r>
              <a:rPr lang="ru-RU" altLang="uk-UA" dirty="0" err="1">
                <a:solidFill>
                  <a:srgbClr val="000000"/>
                </a:solidFill>
                <a:latin typeface="Calibri" panose="020F0502020204030204" pitchFamily="34" charset="0"/>
                <a:cs typeface="DejaVu Sans" charset="0"/>
              </a:rPr>
              <a:t>навчальному</a:t>
            </a:r>
            <a:r>
              <a:rPr lang="ru-RU" altLang="uk-UA" dirty="0">
                <a:solidFill>
                  <a:srgbClr val="000000"/>
                </a:solidFill>
                <a:latin typeface="Calibri" panose="020F0502020204030204" pitchFamily="34" charset="0"/>
                <a:cs typeface="DejaVu Sans" charset="0"/>
              </a:rPr>
              <a:t> </a:t>
            </a:r>
            <a:r>
              <a:rPr lang="ru-RU" altLang="uk-UA" dirty="0" err="1">
                <a:solidFill>
                  <a:srgbClr val="000000"/>
                </a:solidFill>
                <a:latin typeface="Calibri" panose="020F0502020204030204" pitchFamily="34" charset="0"/>
                <a:cs typeface="DejaVu Sans" charset="0"/>
              </a:rPr>
              <a:t>занятті</a:t>
            </a:r>
            <a:r>
              <a:rPr lang="ru-RU" altLang="uk-UA" dirty="0">
                <a:solidFill>
                  <a:srgbClr val="000000"/>
                </a:solidFill>
                <a:latin typeface="Calibri" panose="020F0502020204030204" pitchFamily="34" charset="0"/>
                <a:cs typeface="DejaVu Sans" charset="0"/>
              </a:rPr>
              <a:t> та не </a:t>
            </a:r>
            <a:r>
              <a:rPr lang="ru-RU" altLang="uk-UA" dirty="0" err="1">
                <a:solidFill>
                  <a:srgbClr val="000000"/>
                </a:solidFill>
                <a:latin typeface="Calibri" panose="020F0502020204030204" pitchFamily="34" charset="0"/>
                <a:cs typeface="DejaVu Sans" charset="0"/>
              </a:rPr>
              <a:t>більше</a:t>
            </a:r>
            <a:r>
              <a:rPr lang="ru-RU" altLang="uk-UA" dirty="0">
                <a:solidFill>
                  <a:srgbClr val="000000"/>
                </a:solidFill>
                <a:latin typeface="Calibri" panose="020F0502020204030204" pitchFamily="34" charset="0"/>
                <a:cs typeface="DejaVu Sans" charset="0"/>
              </a:rPr>
              <a:t> 15-20 </a:t>
            </a:r>
            <a:r>
              <a:rPr lang="ru-RU" altLang="uk-UA" dirty="0" err="1">
                <a:solidFill>
                  <a:srgbClr val="000000"/>
                </a:solidFill>
                <a:latin typeface="Calibri" panose="020F0502020204030204" pitchFamily="34" charset="0"/>
                <a:cs typeface="DejaVu Sans" charset="0"/>
              </a:rPr>
              <a:t>хвилин</a:t>
            </a:r>
            <a:r>
              <a:rPr lang="ru-RU" altLang="uk-UA" dirty="0">
                <a:solidFill>
                  <a:srgbClr val="000000"/>
                </a:solidFill>
                <a:latin typeface="Calibri" panose="020F0502020204030204" pitchFamily="34" charset="0"/>
                <a:cs typeface="DejaVu Sans" charset="0"/>
              </a:rPr>
              <a:t> на другому </a:t>
            </a:r>
            <a:r>
              <a:rPr lang="ru-RU" altLang="uk-UA" dirty="0" err="1">
                <a:solidFill>
                  <a:srgbClr val="000000"/>
                </a:solidFill>
                <a:latin typeface="Calibri" panose="020F0502020204030204" pitchFamily="34" charset="0"/>
                <a:cs typeface="DejaVu Sans" charset="0"/>
              </a:rPr>
              <a:t>навчальному</a:t>
            </a:r>
            <a:r>
              <a:rPr lang="ru-RU" altLang="uk-UA" dirty="0">
                <a:solidFill>
                  <a:srgbClr val="000000"/>
                </a:solidFill>
                <a:latin typeface="Calibri" panose="020F0502020204030204" pitchFamily="34" charset="0"/>
                <a:cs typeface="DejaVu Sans" charset="0"/>
              </a:rPr>
              <a:t> </a:t>
            </a:r>
            <a:r>
              <a:rPr lang="ru-RU" altLang="uk-UA" dirty="0" err="1">
                <a:solidFill>
                  <a:srgbClr val="000000"/>
                </a:solidFill>
                <a:latin typeface="Calibri" panose="020F0502020204030204" pitchFamily="34" charset="0"/>
                <a:cs typeface="DejaVu Sans" charset="0"/>
              </a:rPr>
              <a:t>занятті</a:t>
            </a:r>
            <a:r>
              <a:rPr lang="ru-RU" altLang="uk-UA" dirty="0">
                <a:solidFill>
                  <a:srgbClr val="000000"/>
                </a:solidFill>
                <a:latin typeface="Calibri" panose="020F0502020204030204" pitchFamily="34" charset="0"/>
                <a:cs typeface="DejaVu Sans" charset="0"/>
              </a:rPr>
              <a:t>.</a:t>
            </a:r>
          </a:p>
          <a:p>
            <a:r>
              <a:rPr lang="ru-RU" altLang="uk-UA" dirty="0" err="1">
                <a:solidFill>
                  <a:srgbClr val="000000"/>
                </a:solidFill>
                <a:latin typeface="Calibri" panose="020F0502020204030204" pitchFamily="34" charset="0"/>
                <a:cs typeface="DejaVu Sans" charset="0"/>
              </a:rPr>
              <a:t>Отже</a:t>
            </a:r>
            <a:r>
              <a:rPr lang="ru-RU" altLang="uk-UA" dirty="0">
                <a:solidFill>
                  <a:srgbClr val="000000"/>
                </a:solidFill>
                <a:latin typeface="Calibri" panose="020F0502020204030204" pitchFamily="34" charset="0"/>
                <a:cs typeface="DejaVu Sans" charset="0"/>
              </a:rPr>
              <a:t>, </a:t>
            </a:r>
            <a:r>
              <a:rPr lang="ru-RU" altLang="uk-UA" dirty="0" err="1">
                <a:solidFill>
                  <a:srgbClr val="000000"/>
                </a:solidFill>
                <a:latin typeface="Calibri" panose="020F0502020204030204" pitchFamily="34" charset="0"/>
                <a:cs typeface="DejaVu Sans" charset="0"/>
              </a:rPr>
              <a:t>тривалість</a:t>
            </a:r>
            <a:r>
              <a:rPr lang="ru-RU" altLang="uk-UA" dirty="0">
                <a:solidFill>
                  <a:srgbClr val="000000"/>
                </a:solidFill>
                <a:latin typeface="Calibri" panose="020F0502020204030204" pitchFamily="34" charset="0"/>
                <a:cs typeface="DejaVu Sans" charset="0"/>
              </a:rPr>
              <a:t> </a:t>
            </a:r>
            <a:r>
              <a:rPr lang="ru-RU" altLang="uk-UA" dirty="0" err="1">
                <a:solidFill>
                  <a:srgbClr val="000000"/>
                </a:solidFill>
                <a:latin typeface="Calibri" panose="020F0502020204030204" pitchFamily="34" charset="0"/>
                <a:cs typeface="DejaVu Sans" charset="0"/>
              </a:rPr>
              <a:t>навчальних</a:t>
            </a:r>
            <a:r>
              <a:rPr lang="ru-RU" altLang="uk-UA" dirty="0">
                <a:solidFill>
                  <a:srgbClr val="000000"/>
                </a:solidFill>
                <a:latin typeface="Calibri" panose="020F0502020204030204" pitchFamily="34" charset="0"/>
                <a:cs typeface="DejaVu Sans" charset="0"/>
              </a:rPr>
              <a:t> занять, </a:t>
            </a:r>
            <a:r>
              <a:rPr lang="ru-RU" altLang="uk-UA" dirty="0" err="1">
                <a:solidFill>
                  <a:srgbClr val="000000"/>
                </a:solidFill>
                <a:latin typeface="Calibri" panose="020F0502020204030204" pitchFamily="34" charset="0"/>
                <a:cs typeface="DejaVu Sans" charset="0"/>
              </a:rPr>
              <a:t>визначена</a:t>
            </a:r>
            <a:r>
              <a:rPr lang="ru-RU" altLang="uk-UA" dirty="0">
                <a:solidFill>
                  <a:srgbClr val="000000"/>
                </a:solidFill>
                <a:latin typeface="Calibri" panose="020F0502020204030204" pitchFamily="34" charset="0"/>
                <a:cs typeface="DejaVu Sans" charset="0"/>
              </a:rPr>
              <a:t> Законом “Про </a:t>
            </a:r>
            <a:r>
              <a:rPr lang="ru-RU" altLang="uk-UA" dirty="0" err="1">
                <a:solidFill>
                  <a:srgbClr val="000000"/>
                </a:solidFill>
                <a:latin typeface="Calibri" panose="020F0502020204030204" pitchFamily="34" charset="0"/>
                <a:cs typeface="DejaVu Sans" charset="0"/>
              </a:rPr>
              <a:t>повну</a:t>
            </a:r>
            <a:r>
              <a:rPr lang="ru-RU" altLang="uk-UA" dirty="0">
                <a:solidFill>
                  <a:srgbClr val="000000"/>
                </a:solidFill>
                <a:latin typeface="Calibri" panose="020F0502020204030204" pitchFamily="34" charset="0"/>
                <a:cs typeface="DejaVu Sans" charset="0"/>
              </a:rPr>
              <a:t> </a:t>
            </a:r>
            <a:r>
              <a:rPr lang="ru-RU" altLang="uk-UA" dirty="0" err="1">
                <a:solidFill>
                  <a:srgbClr val="000000"/>
                </a:solidFill>
                <a:latin typeface="Calibri" panose="020F0502020204030204" pitchFamily="34" charset="0"/>
                <a:cs typeface="DejaVu Sans" charset="0"/>
              </a:rPr>
              <a:t>загальну</a:t>
            </a:r>
            <a:r>
              <a:rPr lang="ru-RU" altLang="uk-UA" dirty="0">
                <a:solidFill>
                  <a:srgbClr val="000000"/>
                </a:solidFill>
                <a:latin typeface="Calibri" panose="020F0502020204030204" pitchFamily="34" charset="0"/>
                <a:cs typeface="DejaVu Sans" charset="0"/>
              </a:rPr>
              <a:t> </a:t>
            </a:r>
            <a:r>
              <a:rPr lang="ru-RU" altLang="uk-UA" dirty="0" err="1">
                <a:solidFill>
                  <a:srgbClr val="000000"/>
                </a:solidFill>
                <a:latin typeface="Calibri" panose="020F0502020204030204" pitchFamily="34" charset="0"/>
                <a:cs typeface="DejaVu Sans" charset="0"/>
              </a:rPr>
              <a:t>середню</a:t>
            </a:r>
            <a:r>
              <a:rPr lang="ru-RU" altLang="uk-UA" dirty="0">
                <a:solidFill>
                  <a:srgbClr val="000000"/>
                </a:solidFill>
                <a:latin typeface="Calibri" panose="020F0502020204030204" pitchFamily="34" charset="0"/>
                <a:cs typeface="DejaVu Sans" charset="0"/>
              </a:rPr>
              <a:t> </a:t>
            </a:r>
            <a:r>
              <a:rPr lang="ru-RU" altLang="uk-UA" dirty="0" err="1">
                <a:solidFill>
                  <a:srgbClr val="000000"/>
                </a:solidFill>
                <a:latin typeface="Calibri" panose="020F0502020204030204" pitchFamily="34" charset="0"/>
                <a:cs typeface="DejaVu Sans" charset="0"/>
              </a:rPr>
              <a:t>освіту</a:t>
            </a:r>
            <a:r>
              <a:rPr lang="ru-RU" altLang="uk-UA" dirty="0">
                <a:solidFill>
                  <a:srgbClr val="000000"/>
                </a:solidFill>
                <a:latin typeface="Calibri" panose="020F0502020204030204" pitchFamily="34" charset="0"/>
                <a:cs typeface="DejaVu Sans" charset="0"/>
              </a:rPr>
              <a:t>", </a:t>
            </a:r>
            <a:r>
              <a:rPr lang="ru-RU" altLang="uk-UA" dirty="0" err="1">
                <a:solidFill>
                  <a:srgbClr val="000000"/>
                </a:solidFill>
                <a:latin typeface="Calibri" panose="020F0502020204030204" pitchFamily="34" charset="0"/>
                <a:cs typeface="DejaVu Sans" charset="0"/>
              </a:rPr>
              <a:t>зберігається</a:t>
            </a:r>
            <a:r>
              <a:rPr lang="ru-RU" altLang="uk-UA" dirty="0">
                <a:solidFill>
                  <a:srgbClr val="000000"/>
                </a:solidFill>
                <a:latin typeface="Calibri" panose="020F0502020204030204" pitchFamily="34" charset="0"/>
                <a:cs typeface="DejaVu Sans" charset="0"/>
              </a:rPr>
              <a:t>: 35 </a:t>
            </a:r>
            <a:r>
              <a:rPr lang="ru-RU" altLang="uk-UA" dirty="0" err="1">
                <a:solidFill>
                  <a:srgbClr val="000000"/>
                </a:solidFill>
                <a:latin typeface="Calibri" panose="020F0502020204030204" pitchFamily="34" charset="0"/>
                <a:cs typeface="DejaVu Sans" charset="0"/>
              </a:rPr>
              <a:t>хвилин</a:t>
            </a:r>
            <a:r>
              <a:rPr lang="ru-RU" altLang="uk-UA" dirty="0">
                <a:solidFill>
                  <a:srgbClr val="000000"/>
                </a:solidFill>
                <a:latin typeface="Calibri" panose="020F0502020204030204" pitchFamily="34" charset="0"/>
                <a:cs typeface="DejaVu Sans" charset="0"/>
              </a:rPr>
              <a:t> для 1 </a:t>
            </a:r>
            <a:r>
              <a:rPr lang="ru-RU" altLang="uk-UA" dirty="0" err="1">
                <a:solidFill>
                  <a:srgbClr val="000000"/>
                </a:solidFill>
                <a:latin typeface="Calibri" panose="020F0502020204030204" pitchFamily="34" charset="0"/>
                <a:cs typeface="DejaVu Sans" charset="0"/>
              </a:rPr>
              <a:t>класу</a:t>
            </a:r>
            <a:r>
              <a:rPr lang="ru-RU" altLang="uk-UA" dirty="0">
                <a:solidFill>
                  <a:srgbClr val="000000"/>
                </a:solidFill>
                <a:latin typeface="Calibri" panose="020F0502020204030204" pitchFamily="34" charset="0"/>
                <a:cs typeface="DejaVu Sans" charset="0"/>
              </a:rPr>
              <a:t>, 40 </a:t>
            </a:r>
            <a:r>
              <a:rPr lang="ru-RU" altLang="uk-UA" dirty="0" err="1">
                <a:solidFill>
                  <a:srgbClr val="000000"/>
                </a:solidFill>
                <a:latin typeface="Calibri" panose="020F0502020204030204" pitchFamily="34" charset="0"/>
                <a:cs typeface="DejaVu Sans" charset="0"/>
              </a:rPr>
              <a:t>хвилин</a:t>
            </a:r>
            <a:r>
              <a:rPr lang="ru-RU" altLang="uk-UA" dirty="0">
                <a:solidFill>
                  <a:srgbClr val="000000"/>
                </a:solidFill>
                <a:latin typeface="Calibri" panose="020F0502020204030204" pitchFamily="34" charset="0"/>
                <a:cs typeface="DejaVu Sans" charset="0"/>
              </a:rPr>
              <a:t> для 2-4 </a:t>
            </a:r>
            <a:r>
              <a:rPr lang="ru-RU" altLang="uk-UA" dirty="0" err="1">
                <a:solidFill>
                  <a:srgbClr val="000000"/>
                </a:solidFill>
                <a:latin typeface="Calibri" panose="020F0502020204030204" pitchFamily="34" charset="0"/>
                <a:cs typeface="DejaVu Sans" charset="0"/>
              </a:rPr>
              <a:t>класів</a:t>
            </a:r>
            <a:r>
              <a:rPr lang="ru-RU" altLang="uk-UA" dirty="0">
                <a:solidFill>
                  <a:srgbClr val="000000"/>
                </a:solidFill>
                <a:latin typeface="Calibri" panose="020F0502020204030204" pitchFamily="34" charset="0"/>
                <a:cs typeface="DejaVu Sans" charset="0"/>
              </a:rPr>
              <a:t>, 45 </a:t>
            </a:r>
            <a:r>
              <a:rPr lang="ru-RU" altLang="uk-UA" dirty="0" err="1">
                <a:solidFill>
                  <a:srgbClr val="000000"/>
                </a:solidFill>
                <a:latin typeface="Calibri" panose="020F0502020204030204" pitchFamily="34" charset="0"/>
                <a:cs typeface="DejaVu Sans" charset="0"/>
              </a:rPr>
              <a:t>хвилин</a:t>
            </a:r>
            <a:r>
              <a:rPr lang="ru-RU" altLang="uk-UA" dirty="0">
                <a:solidFill>
                  <a:srgbClr val="000000"/>
                </a:solidFill>
                <a:latin typeface="Calibri" panose="020F0502020204030204" pitchFamily="34" charset="0"/>
                <a:cs typeface="DejaVu Sans" charset="0"/>
              </a:rPr>
              <a:t> для 5-12 </a:t>
            </a:r>
            <a:r>
              <a:rPr lang="ru-RU" altLang="uk-UA" dirty="0" err="1">
                <a:solidFill>
                  <a:srgbClr val="000000"/>
                </a:solidFill>
                <a:latin typeface="Calibri" panose="020F0502020204030204" pitchFamily="34" charset="0"/>
                <a:cs typeface="DejaVu Sans" charset="0"/>
              </a:rPr>
              <a:t>класів</a:t>
            </a:r>
            <a:r>
              <a:rPr lang="ru-RU" altLang="uk-UA" dirty="0">
                <a:solidFill>
                  <a:srgbClr val="000000"/>
                </a:solidFill>
                <a:latin typeface="Calibri" panose="020F0502020204030204" pitchFamily="34" charset="0"/>
                <a:cs typeface="DejaVu Sans" charset="0"/>
              </a:rPr>
              <a:t>. </a:t>
            </a:r>
          </a:p>
          <a:p>
            <a:endParaRPr lang="uk-UA" altLang="uk-UA" dirty="0">
              <a:solidFill>
                <a:srgbClr val="000000"/>
              </a:solidFill>
              <a:cs typeface="DejaVu Sans" charset="0"/>
            </a:endParaRPr>
          </a:p>
          <a:p>
            <a:r>
              <a:rPr lang="ru-RU" altLang="uk-UA" dirty="0" err="1">
                <a:solidFill>
                  <a:srgbClr val="FF0000"/>
                </a:solidFill>
                <a:latin typeface="Calibri" panose="020F0502020204030204" pitchFamily="34" charset="0"/>
                <a:cs typeface="DejaVu Sans" charset="0"/>
              </a:rPr>
              <a:t>Обмежується</a:t>
            </a:r>
            <a:r>
              <a:rPr lang="ru-RU" altLang="uk-UA" dirty="0">
                <a:solidFill>
                  <a:srgbClr val="FF0000"/>
                </a:solidFill>
                <a:latin typeface="Calibri" panose="020F0502020204030204" pitchFamily="34" charset="0"/>
                <a:cs typeface="DejaVu Sans" charset="0"/>
              </a:rPr>
              <a:t> </a:t>
            </a:r>
            <a:r>
              <a:rPr lang="ru-RU" altLang="uk-UA" dirty="0" err="1">
                <a:solidFill>
                  <a:srgbClr val="FF0000"/>
                </a:solidFill>
                <a:latin typeface="Calibri" panose="020F0502020204030204" pitchFamily="34" charset="0"/>
                <a:cs typeface="DejaVu Sans" charset="0"/>
              </a:rPr>
              <a:t>лише</a:t>
            </a:r>
            <a:r>
              <a:rPr lang="ru-RU" altLang="uk-UA" dirty="0">
                <a:solidFill>
                  <a:srgbClr val="FF0000"/>
                </a:solidFill>
                <a:latin typeface="Calibri" panose="020F0502020204030204" pitchFamily="34" charset="0"/>
                <a:cs typeface="DejaVu Sans" charset="0"/>
              </a:rPr>
              <a:t> час </a:t>
            </a:r>
            <a:r>
              <a:rPr lang="ru-RU" altLang="uk-UA" dirty="0" err="1">
                <a:solidFill>
                  <a:srgbClr val="FF0000"/>
                </a:solidFill>
                <a:latin typeface="Calibri" panose="020F0502020204030204" pitchFamily="34" charset="0"/>
                <a:cs typeface="DejaVu Sans" charset="0"/>
              </a:rPr>
              <a:t>безперервної</a:t>
            </a:r>
            <a:r>
              <a:rPr lang="ru-RU" altLang="uk-UA" dirty="0">
                <a:solidFill>
                  <a:srgbClr val="FF0000"/>
                </a:solidFill>
                <a:latin typeface="Calibri" panose="020F0502020204030204" pitchFamily="34" charset="0"/>
                <a:cs typeface="DejaVu Sans" charset="0"/>
              </a:rPr>
              <a:t> </a:t>
            </a:r>
            <a:r>
              <a:rPr lang="ru-RU" altLang="uk-UA" dirty="0" err="1">
                <a:solidFill>
                  <a:srgbClr val="FF0000"/>
                </a:solidFill>
                <a:latin typeface="Calibri" panose="020F0502020204030204" pitchFamily="34" charset="0"/>
                <a:cs typeface="DejaVu Sans" charset="0"/>
              </a:rPr>
              <a:t>роботи</a:t>
            </a:r>
            <a:r>
              <a:rPr lang="ru-RU" altLang="uk-UA" dirty="0">
                <a:solidFill>
                  <a:srgbClr val="FF0000"/>
                </a:solidFill>
                <a:latin typeface="Calibri" panose="020F0502020204030204" pitchFamily="34" charset="0"/>
                <a:cs typeface="DejaVu Sans" charset="0"/>
              </a:rPr>
              <a:t> з </a:t>
            </a:r>
            <a:r>
              <a:rPr lang="ru-RU" altLang="uk-UA" dirty="0" err="1">
                <a:solidFill>
                  <a:srgbClr val="FF0000"/>
                </a:solidFill>
                <a:latin typeface="Calibri" panose="020F0502020204030204" pitchFamily="34" charset="0"/>
                <a:cs typeface="DejaVu Sans" charset="0"/>
              </a:rPr>
              <a:t>комп’ютером</a:t>
            </a:r>
            <a:r>
              <a:rPr lang="ru-RU" altLang="uk-UA" dirty="0">
                <a:solidFill>
                  <a:srgbClr val="FF0000"/>
                </a:solidFill>
                <a:latin typeface="Calibri" panose="020F0502020204030204" pitchFamily="34" charset="0"/>
                <a:cs typeface="DejaVu Sans" charset="0"/>
              </a:rPr>
              <a:t> для </a:t>
            </a:r>
            <a:r>
              <a:rPr lang="ru-RU" altLang="uk-UA" dirty="0" err="1">
                <a:solidFill>
                  <a:srgbClr val="FF0000"/>
                </a:solidFill>
                <a:latin typeface="Calibri" panose="020F0502020204030204" pitchFamily="34" charset="0"/>
                <a:cs typeface="DejaVu Sans" charset="0"/>
              </a:rPr>
              <a:t>уникнення</a:t>
            </a:r>
            <a:r>
              <a:rPr lang="ru-RU" altLang="uk-UA" dirty="0">
                <a:solidFill>
                  <a:srgbClr val="FF0000"/>
                </a:solidFill>
                <a:latin typeface="Calibri" panose="020F0502020204030204" pitchFamily="34" charset="0"/>
                <a:cs typeface="DejaVu Sans" charset="0"/>
              </a:rPr>
              <a:t> </a:t>
            </a:r>
            <a:r>
              <a:rPr lang="ru-RU" altLang="uk-UA" dirty="0" err="1">
                <a:solidFill>
                  <a:srgbClr val="FF0000"/>
                </a:solidFill>
                <a:latin typeface="Calibri" panose="020F0502020204030204" pitchFamily="34" charset="0"/>
                <a:cs typeface="DejaVu Sans" charset="0"/>
              </a:rPr>
              <a:t>ризиків</a:t>
            </a:r>
            <a:r>
              <a:rPr lang="ru-RU" altLang="uk-UA" dirty="0">
                <a:solidFill>
                  <a:srgbClr val="FF0000"/>
                </a:solidFill>
                <a:latin typeface="Calibri" panose="020F0502020204030204" pitchFamily="34" charset="0"/>
                <a:cs typeface="DejaVu Sans" charset="0"/>
              </a:rPr>
              <a:t> для </a:t>
            </a:r>
            <a:r>
              <a:rPr lang="ru-RU" altLang="uk-UA" dirty="0" err="1">
                <a:solidFill>
                  <a:srgbClr val="FF0000"/>
                </a:solidFill>
                <a:latin typeface="Calibri" panose="020F0502020204030204" pitchFamily="34" charset="0"/>
                <a:cs typeface="DejaVu Sans" charset="0"/>
              </a:rPr>
              <a:t>здоров’я</a:t>
            </a:r>
            <a:r>
              <a:rPr lang="ru-RU" altLang="uk-UA" dirty="0">
                <a:solidFill>
                  <a:srgbClr val="FF0000"/>
                </a:solidFill>
                <a:latin typeface="Calibri" panose="020F0502020204030204" pitchFamily="34" charset="0"/>
                <a:cs typeface="DejaVu Sans" charset="0"/>
              </a:rPr>
              <a:t>.</a:t>
            </a:r>
            <a:r>
              <a:rPr lang="uk-UA" altLang="uk-UA" sz="2100" b="1" dirty="0">
                <a:solidFill>
                  <a:srgbClr val="C00000"/>
                </a:solidFill>
                <a:latin typeface="Calibri" panose="020F0502020204030204" pitchFamily="34" charset="0"/>
              </a:rPr>
              <a:t>    </a:t>
            </a:r>
          </a:p>
          <a:p>
            <a:endParaRPr lang="uk-UA" altLang="uk-UA" sz="2100" b="1" dirty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58174264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Для контактів: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uk-UA" dirty="0" smtClean="0"/>
              <a:t>Оксана Михайлівна Солодка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uk-UA" dirty="0" smtClean="0"/>
              <a:t>Консультант Центру професійного розвитку педагогічних працівників Великоберезовицької селищної ради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uk-UA" dirty="0" smtClean="0"/>
              <a:t>0989446507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>
                <a:hlinkClick r:id="rId2"/>
              </a:rPr>
              <a:t>oksanagolovetska@gmail.com</a:t>
            </a:r>
            <a:r>
              <a:rPr lang="en-US" dirty="0" smtClean="0"/>
              <a:t> 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0843" y="3229232"/>
            <a:ext cx="3043145" cy="3165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1536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304084" y="342900"/>
            <a:ext cx="4897316" cy="1914648"/>
          </a:xfrm>
        </p:spPr>
        <p:txBody>
          <a:bodyPr>
            <a:normAutofit/>
          </a:bodyPr>
          <a:lstStyle/>
          <a:p>
            <a:r>
              <a:rPr lang="en-US" sz="2200" dirty="0">
                <a:hlinkClick r:id="rId2"/>
              </a:rPr>
              <a:t>https://</a:t>
            </a:r>
            <a:r>
              <a:rPr lang="en-US" sz="2200" dirty="0" smtClean="0">
                <a:hlinkClick r:id="rId2"/>
              </a:rPr>
              <a:t>www.kmu.gov.ua/npas/pro-deyaki-pitannya-derzhavnih-standartiv-povnoyi-zagalnoyi-serednoyi-osviti-i300920-898</a:t>
            </a:r>
            <a:r>
              <a:rPr lang="uk-UA" dirty="0" smtClean="0"/>
              <a:t/>
            </a:r>
            <a:br>
              <a:rPr lang="uk-UA" dirty="0" smtClean="0"/>
            </a:br>
            <a:endParaRPr lang="en-US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022" y="2257548"/>
            <a:ext cx="7948247" cy="4383088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223" y="342900"/>
            <a:ext cx="2904392" cy="2904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7931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Стандарти та програми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mon.gov.ua/storage/app/uploads/public/602/fd3/0bc/602fd30bccb01131290234.pdf</a:t>
            </a:r>
            <a:r>
              <a:rPr lang="uk-UA" dirty="0" smtClean="0"/>
              <a:t>  (типова освітня програма)</a:t>
            </a:r>
          </a:p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osvita.ua/doc/files/news/830/83023/Inoz_mov_5-9-kl_Redko_ta_in_14_07.pdf</a:t>
            </a:r>
            <a:r>
              <a:rPr lang="uk-UA" dirty="0" smtClean="0"/>
              <a:t> (модельна навчальна програма)</a:t>
            </a:r>
          </a:p>
          <a:p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ru.osvita.ua/doc/files/news/831/83118/Inoz_mov_5-9-kl_Zymomrya_ta_in_14_07.pdf</a:t>
            </a:r>
            <a:r>
              <a:rPr lang="uk-UA" dirty="0" smtClean="0"/>
              <a:t> (модельна навчальна програма)\</a:t>
            </a:r>
          </a:p>
          <a:p>
            <a:r>
              <a:rPr lang="en-US" dirty="0">
                <a:hlinkClick r:id="rId5"/>
              </a:rPr>
              <a:t>https://</a:t>
            </a:r>
            <a:r>
              <a:rPr lang="en-US" dirty="0" smtClean="0">
                <a:hlinkClick r:id="rId5"/>
              </a:rPr>
              <a:t>osvita.ua/doc/files/news/830/83023/Druha_inoz_mov_5-9-kl_Redko_ta_in_14_07_1.pdf</a:t>
            </a:r>
            <a:r>
              <a:rPr lang="uk-UA" dirty="0" smtClean="0"/>
              <a:t> (модельна навчальна програма, друга іноземна мова)</a:t>
            </a:r>
          </a:p>
          <a:p>
            <a:endParaRPr lang="uk-UA" dirty="0" smtClean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3142927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64" y="365760"/>
            <a:ext cx="10787577" cy="6052626"/>
          </a:xfrm>
        </p:spPr>
      </p:pic>
    </p:spTree>
    <p:extLst>
      <p:ext uri="{BB962C8B-B14F-4D97-AF65-F5344CB8AC3E}">
        <p14:creationId xmlns:p14="http://schemas.microsoft.com/office/powerpoint/2010/main" val="16628599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Навчальна програма</a:t>
            </a:r>
            <a:endParaRPr lang="uk-UA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2992" y="1691322"/>
            <a:ext cx="3912577" cy="3912577"/>
          </a:xfrm>
        </p:spPr>
      </p:pic>
      <p:sp>
        <p:nvSpPr>
          <p:cNvPr id="7" name="Объект 6"/>
          <p:cNvSpPr>
            <a:spLocks noGrp="1"/>
          </p:cNvSpPr>
          <p:nvPr>
            <p:ph sz="quarter" idx="4"/>
          </p:nvPr>
        </p:nvSpPr>
        <p:spPr>
          <a:xfrm>
            <a:off x="486033" y="1978269"/>
            <a:ext cx="6903308" cy="4471958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60000"/>
              </a:lnSpc>
            </a:pPr>
            <a:r>
              <a:rPr lang="uk-UA" sz="1500" dirty="0" smtClean="0"/>
              <a:t>Розробляється закладом освіти на основі модельної навчальної програми та Державного стандарту</a:t>
            </a:r>
          </a:p>
          <a:p>
            <a:pPr>
              <a:lnSpc>
                <a:spcPct val="160000"/>
              </a:lnSpc>
            </a:pPr>
            <a:r>
              <a:rPr lang="ru-RU" sz="1500" dirty="0" err="1" smtClean="0"/>
              <a:t>Містить</a:t>
            </a:r>
            <a:r>
              <a:rPr lang="ru-RU" sz="1500" dirty="0" smtClean="0"/>
              <a:t> </a:t>
            </a:r>
            <a:r>
              <a:rPr lang="ru-RU" sz="1500" dirty="0" err="1"/>
              <a:t>опис</a:t>
            </a:r>
            <a:r>
              <a:rPr lang="ru-RU" sz="1500" dirty="0"/>
              <a:t> </a:t>
            </a:r>
            <a:r>
              <a:rPr lang="ru-RU" sz="1500" dirty="0" err="1"/>
              <a:t>результатів</a:t>
            </a:r>
            <a:r>
              <a:rPr lang="ru-RU" sz="1500" dirty="0"/>
              <a:t> </a:t>
            </a:r>
            <a:r>
              <a:rPr lang="ru-RU" sz="1500" dirty="0" err="1"/>
              <a:t>навчання</a:t>
            </a:r>
            <a:r>
              <a:rPr lang="ru-RU" sz="1500" dirty="0"/>
              <a:t> в </a:t>
            </a:r>
            <a:r>
              <a:rPr lang="ru-RU" sz="1500" dirty="0" err="1"/>
              <a:t>обсязі</a:t>
            </a:r>
            <a:r>
              <a:rPr lang="ru-RU" sz="1500" dirty="0"/>
              <a:t> не </a:t>
            </a:r>
            <a:r>
              <a:rPr lang="ru-RU" sz="1500" dirty="0" err="1"/>
              <a:t>меншому</a:t>
            </a:r>
            <a:r>
              <a:rPr lang="ru-RU" sz="1500" dirty="0"/>
              <a:t>, </a:t>
            </a:r>
            <a:r>
              <a:rPr lang="ru-RU" sz="1500" dirty="0" err="1"/>
              <a:t>ніж</a:t>
            </a:r>
            <a:r>
              <a:rPr lang="ru-RU" sz="1500" dirty="0"/>
              <a:t> </a:t>
            </a:r>
            <a:r>
              <a:rPr lang="ru-RU" sz="1500" dirty="0" err="1"/>
              <a:t>визначено</a:t>
            </a:r>
            <a:r>
              <a:rPr lang="ru-RU" sz="1500" dirty="0"/>
              <a:t> </a:t>
            </a:r>
            <a:r>
              <a:rPr lang="ru-RU" sz="1500" dirty="0" err="1"/>
              <a:t>Державним</a:t>
            </a:r>
            <a:r>
              <a:rPr lang="ru-RU" sz="1500" dirty="0"/>
              <a:t> стандартом та/</a:t>
            </a:r>
            <a:r>
              <a:rPr lang="ru-RU" sz="1500" dirty="0" err="1"/>
              <a:t>або</a:t>
            </a:r>
            <a:r>
              <a:rPr lang="ru-RU" sz="1500" dirty="0"/>
              <a:t> </a:t>
            </a:r>
            <a:r>
              <a:rPr lang="ru-RU" sz="1500" dirty="0" err="1"/>
              <a:t>відповідною</a:t>
            </a:r>
            <a:r>
              <a:rPr lang="ru-RU" sz="1500" dirty="0"/>
              <a:t> модельною </a:t>
            </a:r>
            <a:r>
              <a:rPr lang="ru-RU" sz="1500" dirty="0" err="1"/>
              <a:t>навчальною</a:t>
            </a:r>
            <a:r>
              <a:rPr lang="ru-RU" sz="1500" dirty="0"/>
              <a:t> </a:t>
            </a:r>
            <a:r>
              <a:rPr lang="ru-RU" sz="1500" dirty="0" err="1"/>
              <a:t>програмою</a:t>
            </a:r>
            <a:r>
              <a:rPr lang="ru-RU" sz="1500" dirty="0"/>
              <a:t>, </a:t>
            </a:r>
            <a:r>
              <a:rPr lang="ru-RU" sz="1500" dirty="0" err="1"/>
              <a:t>розподіл</a:t>
            </a:r>
            <a:r>
              <a:rPr lang="ru-RU" sz="1500" dirty="0"/>
              <a:t> </a:t>
            </a:r>
            <a:r>
              <a:rPr lang="ru-RU" sz="1500" dirty="0" err="1"/>
              <a:t>навчальних</a:t>
            </a:r>
            <a:r>
              <a:rPr lang="ru-RU" sz="1500" dirty="0"/>
              <a:t> годин на </a:t>
            </a:r>
            <a:r>
              <a:rPr lang="ru-RU" sz="1500" dirty="0" err="1"/>
              <a:t>вивчення</a:t>
            </a:r>
            <a:r>
              <a:rPr lang="ru-RU" sz="1500" dirty="0"/>
              <a:t> кожного </a:t>
            </a:r>
            <a:r>
              <a:rPr lang="ru-RU" sz="1500" dirty="0" err="1"/>
              <a:t>тематичного</a:t>
            </a:r>
            <a:r>
              <a:rPr lang="ru-RU" sz="1500" dirty="0"/>
              <a:t> блоку, </a:t>
            </a:r>
            <a:r>
              <a:rPr lang="ru-RU" sz="1500" dirty="0" err="1"/>
              <a:t>опис</a:t>
            </a:r>
            <a:r>
              <a:rPr lang="ru-RU" sz="1500" dirty="0"/>
              <a:t> </a:t>
            </a:r>
            <a:r>
              <a:rPr lang="ru-RU" sz="1500" dirty="0" err="1"/>
              <a:t>видів</a:t>
            </a:r>
            <a:r>
              <a:rPr lang="ru-RU" sz="1500" dirty="0"/>
              <a:t> </a:t>
            </a:r>
            <a:r>
              <a:rPr lang="ru-RU" sz="1500" dirty="0" err="1"/>
              <a:t>навчальної</a:t>
            </a:r>
            <a:r>
              <a:rPr lang="ru-RU" sz="1500" dirty="0"/>
              <a:t> </a:t>
            </a:r>
            <a:r>
              <a:rPr lang="ru-RU" sz="1500" dirty="0" err="1" smtClean="0"/>
              <a:t>діяльності</a:t>
            </a:r>
            <a:endParaRPr lang="ru-RU" sz="1500" dirty="0" smtClean="0"/>
          </a:p>
          <a:p>
            <a:pPr>
              <a:lnSpc>
                <a:spcPct val="160000"/>
              </a:lnSpc>
            </a:pPr>
            <a:r>
              <a:rPr lang="ru-RU" sz="1500" dirty="0"/>
              <a:t>педагоги </a:t>
            </a:r>
            <a:r>
              <a:rPr lang="ru-RU" sz="1500" dirty="0" err="1"/>
              <a:t>можуть</a:t>
            </a:r>
            <a:r>
              <a:rPr lang="ru-RU" sz="1500" dirty="0"/>
              <a:t> </a:t>
            </a:r>
            <a:r>
              <a:rPr lang="ru-RU" sz="1500" dirty="0" err="1"/>
              <a:t>вносити</a:t>
            </a:r>
            <a:r>
              <a:rPr lang="ru-RU" sz="1500" dirty="0"/>
              <a:t> </a:t>
            </a:r>
            <a:r>
              <a:rPr lang="ru-RU" sz="1500" dirty="0" err="1"/>
              <a:t>зміни</a:t>
            </a:r>
            <a:r>
              <a:rPr lang="ru-RU" sz="1500" dirty="0"/>
              <a:t> у </a:t>
            </a:r>
            <a:r>
              <a:rPr lang="ru-RU" sz="1500" dirty="0" err="1"/>
              <a:t>пропонований</a:t>
            </a:r>
            <a:r>
              <a:rPr lang="ru-RU" sz="1500" dirty="0"/>
              <a:t> модельною </a:t>
            </a:r>
            <a:r>
              <a:rPr lang="ru-RU" sz="1500" dirty="0" err="1"/>
              <a:t>навчальною</a:t>
            </a:r>
            <a:r>
              <a:rPr lang="ru-RU" sz="1500" dirty="0"/>
              <a:t> </a:t>
            </a:r>
            <a:r>
              <a:rPr lang="ru-RU" sz="1500" dirty="0" err="1"/>
              <a:t>програмою</a:t>
            </a:r>
            <a:r>
              <a:rPr lang="ru-RU" sz="1500" dirty="0"/>
              <a:t> </a:t>
            </a:r>
            <a:r>
              <a:rPr lang="ru-RU" sz="1500" dirty="0" err="1"/>
              <a:t>зміст</a:t>
            </a:r>
            <a:r>
              <a:rPr lang="ru-RU" sz="1500" dirty="0"/>
              <a:t> </a:t>
            </a:r>
            <a:r>
              <a:rPr lang="ru-RU" sz="1500" dirty="0" err="1"/>
              <a:t>навчального</a:t>
            </a:r>
            <a:r>
              <a:rPr lang="ru-RU" sz="1500" dirty="0"/>
              <a:t> предмета/</a:t>
            </a:r>
            <a:r>
              <a:rPr lang="ru-RU" sz="1500" dirty="0" err="1"/>
              <a:t>інтегрованого</a:t>
            </a:r>
            <a:r>
              <a:rPr lang="ru-RU" sz="1500" dirty="0"/>
              <a:t> курсу, </a:t>
            </a:r>
            <a:r>
              <a:rPr lang="ru-RU" sz="1500" dirty="0" err="1"/>
              <a:t>відповідно</a:t>
            </a:r>
            <a:r>
              <a:rPr lang="ru-RU" sz="1500" dirty="0"/>
              <a:t> до </a:t>
            </a:r>
            <a:r>
              <a:rPr lang="ru-RU" sz="1500" dirty="0" err="1"/>
              <a:t>підготовленості</a:t>
            </a:r>
            <a:r>
              <a:rPr lang="ru-RU" sz="1500" dirty="0"/>
              <a:t> </a:t>
            </a:r>
            <a:r>
              <a:rPr lang="ru-RU" sz="1500" dirty="0" err="1"/>
              <a:t>класу</a:t>
            </a:r>
            <a:r>
              <a:rPr lang="ru-RU" sz="1500" dirty="0"/>
              <a:t>, </a:t>
            </a:r>
            <a:r>
              <a:rPr lang="ru-RU" sz="1500" dirty="0" err="1"/>
              <a:t>регіональних</a:t>
            </a:r>
            <a:r>
              <a:rPr lang="ru-RU" sz="1500" dirty="0"/>
              <a:t> </a:t>
            </a:r>
            <a:r>
              <a:rPr lang="ru-RU" sz="1500" dirty="0" err="1"/>
              <a:t>особливостей</a:t>
            </a:r>
            <a:r>
              <a:rPr lang="ru-RU" sz="1500" dirty="0"/>
              <a:t>, </a:t>
            </a:r>
            <a:r>
              <a:rPr lang="ru-RU" sz="1500" dirty="0" err="1"/>
              <a:t>робочого</a:t>
            </a:r>
            <a:r>
              <a:rPr lang="ru-RU" sz="1500" dirty="0"/>
              <a:t> </a:t>
            </a:r>
            <a:r>
              <a:rPr lang="ru-RU" sz="1500" dirty="0" err="1"/>
              <a:t>навчального</a:t>
            </a:r>
            <a:r>
              <a:rPr lang="ru-RU" sz="1500" dirty="0"/>
              <a:t> плану </a:t>
            </a:r>
            <a:r>
              <a:rPr lang="ru-RU" sz="1500" dirty="0" err="1"/>
              <a:t>школи</a:t>
            </a:r>
            <a:r>
              <a:rPr lang="ru-RU" sz="1500" dirty="0"/>
              <a:t>, </a:t>
            </a:r>
            <a:r>
              <a:rPr lang="ru-RU" sz="1500" dirty="0" err="1"/>
              <a:t>необхідності</a:t>
            </a:r>
            <a:r>
              <a:rPr lang="ru-RU" sz="1500" dirty="0"/>
              <a:t> </a:t>
            </a:r>
            <a:r>
              <a:rPr lang="ru-RU" sz="1500" dirty="0" err="1"/>
              <a:t>своєчасного</a:t>
            </a:r>
            <a:r>
              <a:rPr lang="ru-RU" sz="1500" dirty="0"/>
              <a:t> </a:t>
            </a:r>
            <a:r>
              <a:rPr lang="ru-RU" sz="1500" dirty="0" err="1"/>
              <a:t>реагування</a:t>
            </a:r>
            <a:r>
              <a:rPr lang="ru-RU" sz="1500" dirty="0"/>
              <a:t> на </a:t>
            </a:r>
            <a:r>
              <a:rPr lang="ru-RU" sz="1500" dirty="0" err="1"/>
              <a:t>конкретні</a:t>
            </a:r>
            <a:r>
              <a:rPr lang="ru-RU" sz="1500" dirty="0"/>
              <a:t> </a:t>
            </a:r>
            <a:r>
              <a:rPr lang="ru-RU" sz="1500" dirty="0" err="1"/>
              <a:t>умови</a:t>
            </a:r>
            <a:r>
              <a:rPr lang="ru-RU" sz="1500" dirty="0"/>
              <a:t>, в </a:t>
            </a:r>
            <a:r>
              <a:rPr lang="ru-RU" sz="1500" dirty="0" err="1"/>
              <a:t>яких</a:t>
            </a:r>
            <a:r>
              <a:rPr lang="ru-RU" sz="1500" dirty="0"/>
              <a:t> </a:t>
            </a:r>
            <a:r>
              <a:rPr lang="ru-RU" sz="1500" dirty="0" err="1"/>
              <a:t>відбувається</a:t>
            </a:r>
            <a:r>
              <a:rPr lang="ru-RU" sz="1500" dirty="0"/>
              <a:t> </a:t>
            </a:r>
            <a:r>
              <a:rPr lang="ru-RU" sz="1500" dirty="0" err="1"/>
              <a:t>освітній</a:t>
            </a:r>
            <a:r>
              <a:rPr lang="ru-RU" sz="1500" dirty="0"/>
              <a:t> </a:t>
            </a:r>
            <a:r>
              <a:rPr lang="ru-RU" sz="1500" dirty="0" err="1" smtClean="0"/>
              <a:t>процес</a:t>
            </a:r>
            <a:endParaRPr lang="ru-RU" sz="1500" dirty="0" smtClean="0"/>
          </a:p>
          <a:p>
            <a:r>
              <a:rPr lang="ru-RU" b="1" i="1" u="sng" dirty="0" err="1"/>
              <a:t>Навчальні</a:t>
            </a:r>
            <a:r>
              <a:rPr lang="ru-RU" b="1" i="1" u="sng" dirty="0"/>
              <a:t> </a:t>
            </a:r>
            <a:r>
              <a:rPr lang="ru-RU" b="1" i="1" u="sng" dirty="0" err="1"/>
              <a:t>програми</a:t>
            </a:r>
            <a:r>
              <a:rPr lang="ru-RU" b="1" i="1" u="sng" dirty="0"/>
              <a:t>, </a:t>
            </a:r>
            <a:r>
              <a:rPr lang="ru-RU" b="1" i="1" u="sng" dirty="0" err="1"/>
              <a:t>розроблені</a:t>
            </a:r>
            <a:r>
              <a:rPr lang="ru-RU" b="1" i="1" u="sng" dirty="0"/>
              <a:t> на </a:t>
            </a:r>
            <a:r>
              <a:rPr lang="ru-RU" b="1" i="1" u="sng" dirty="0" err="1"/>
              <a:t>основі</a:t>
            </a:r>
            <a:r>
              <a:rPr lang="ru-RU" b="1" i="1" u="sng" dirty="0"/>
              <a:t> </a:t>
            </a:r>
            <a:r>
              <a:rPr lang="ru-RU" b="1" i="1" u="sng" dirty="0" err="1"/>
              <a:t>модельних</a:t>
            </a:r>
            <a:r>
              <a:rPr lang="ru-RU" b="1" i="1" u="sng" dirty="0"/>
              <a:t> </a:t>
            </a:r>
            <a:r>
              <a:rPr lang="ru-RU" b="1" i="1" u="sng" dirty="0" err="1"/>
              <a:t>навчальних</a:t>
            </a:r>
            <a:r>
              <a:rPr lang="ru-RU" b="1" i="1" u="sng" dirty="0"/>
              <a:t> </a:t>
            </a:r>
            <a:r>
              <a:rPr lang="ru-RU" b="1" i="1" u="sng" dirty="0" err="1"/>
              <a:t>програм</a:t>
            </a:r>
            <a:r>
              <a:rPr lang="ru-RU" b="1" i="1" u="sng" dirty="0"/>
              <a:t>, </a:t>
            </a:r>
            <a:r>
              <a:rPr lang="ru-RU" b="1" i="1" u="sng" dirty="0" err="1"/>
              <a:t>затверджуються</a:t>
            </a:r>
            <a:r>
              <a:rPr lang="ru-RU" b="1" i="1" u="sng" dirty="0"/>
              <a:t> </a:t>
            </a:r>
            <a:r>
              <a:rPr lang="ru-RU" b="1" i="1" u="sng" dirty="0" err="1"/>
              <a:t>педагогічною</a:t>
            </a:r>
            <a:r>
              <a:rPr lang="ru-RU" b="1" i="1" u="sng" dirty="0"/>
              <a:t> радою закладу </a:t>
            </a:r>
            <a:r>
              <a:rPr lang="ru-RU" b="1" i="1" u="sng" dirty="0" err="1"/>
              <a:t>освіти</a:t>
            </a:r>
            <a:endParaRPr lang="uk-UA" b="1" i="1" u="sng" dirty="0"/>
          </a:p>
        </p:txBody>
      </p:sp>
    </p:spTree>
    <p:extLst>
      <p:ext uri="{BB962C8B-B14F-4D97-AF65-F5344CB8AC3E}">
        <p14:creationId xmlns:p14="http://schemas.microsoft.com/office/powerpoint/2010/main" val="6370576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Орієнтовні взірці навчальних програм</a:t>
            </a:r>
            <a:endParaRPr lang="uk-UA" dirty="0"/>
          </a:p>
        </p:txBody>
      </p:sp>
      <p:sp>
        <p:nvSpPr>
          <p:cNvPr id="13" name="Объект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www.libra-terra.com.ua/userfiles/file/TeachersBook_English_5_2022_4-27.pdf%20NEW</a:t>
            </a:r>
            <a:endParaRPr lang="uk-UA" dirty="0" smtClean="0"/>
          </a:p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elt.dinternal.com.ua/image/data/forTeacher/plan/Wider_World_1_25072022.pdf</a:t>
            </a:r>
            <a:r>
              <a:rPr lang="uk-UA" dirty="0" smtClean="0"/>
              <a:t> </a:t>
            </a:r>
          </a:p>
          <a:p>
            <a:r>
              <a:rPr lang="en-US" dirty="0">
                <a:hlinkClick r:id="rId4"/>
              </a:rPr>
              <a:t>https://publishing.linguist.ua/publishing_book/prepare</a:t>
            </a:r>
            <a:r>
              <a:rPr lang="en-US" dirty="0" smtClean="0">
                <a:hlinkClick r:id="rId4"/>
              </a:rPr>
              <a:t>/</a:t>
            </a:r>
            <a:r>
              <a:rPr lang="uk-UA" dirty="0" smtClean="0"/>
              <a:t> </a:t>
            </a:r>
          </a:p>
          <a:p>
            <a:r>
              <a:rPr lang="en-US" dirty="0">
                <a:hlinkClick r:id="rId5"/>
              </a:rPr>
              <a:t>https://</a:t>
            </a:r>
            <a:r>
              <a:rPr lang="en-US" dirty="0" smtClean="0">
                <a:hlinkClick r:id="rId5"/>
              </a:rPr>
              <a:t>drive.google.com/drive/folders/1fk7GaL8RnRanLhRtT-YeLIHTRp9b8phJ?usp=sharing</a:t>
            </a:r>
            <a:endParaRPr lang="uk-UA" dirty="0" smtClean="0"/>
          </a:p>
          <a:p>
            <a:endParaRPr lang="uk-UA" dirty="0" smtClean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4173508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На </a:t>
            </a:r>
            <a:r>
              <a:rPr lang="ru-RU" dirty="0" err="1"/>
              <a:t>основі</a:t>
            </a:r>
            <a:r>
              <a:rPr lang="ru-RU" dirty="0"/>
              <a:t> </a:t>
            </a:r>
            <a:r>
              <a:rPr lang="ru-RU" dirty="0" err="1"/>
              <a:t>навчальної</a:t>
            </a:r>
            <a:r>
              <a:rPr lang="ru-RU" dirty="0"/>
              <a:t> </a:t>
            </a:r>
            <a:r>
              <a:rPr lang="ru-RU" dirty="0" err="1"/>
              <a:t>програми</a:t>
            </a:r>
            <a:r>
              <a:rPr lang="ru-RU" dirty="0"/>
              <a:t> предмета (</a:t>
            </a:r>
            <a:r>
              <a:rPr lang="ru-RU" dirty="0" err="1"/>
              <a:t>інтегрованого</a:t>
            </a:r>
            <a:r>
              <a:rPr lang="ru-RU" dirty="0"/>
              <a:t> курсу) </a:t>
            </a:r>
            <a:r>
              <a:rPr lang="ru-RU" dirty="0" err="1"/>
              <a:t>вчитель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 err="1" smtClean="0"/>
              <a:t>складає</a:t>
            </a:r>
            <a:r>
              <a:rPr lang="ru-RU" dirty="0" smtClean="0"/>
              <a:t> </a:t>
            </a:r>
            <a:r>
              <a:rPr lang="ru-RU" b="1" dirty="0"/>
              <a:t>календарно-</a:t>
            </a:r>
            <a:r>
              <a:rPr lang="ru-RU" b="1" dirty="0" err="1"/>
              <a:t>тематичний</a:t>
            </a:r>
            <a:r>
              <a:rPr lang="ru-RU" b="1" dirty="0"/>
              <a:t> </a:t>
            </a:r>
            <a:r>
              <a:rPr lang="ru-RU" b="1" dirty="0" smtClean="0"/>
              <a:t>план</a:t>
            </a:r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r>
              <a:rPr lang="ru-RU" b="1" i="1" u="sng" dirty="0"/>
              <a:t>Календарно-</a:t>
            </a:r>
            <a:r>
              <a:rPr lang="ru-RU" b="1" i="1" u="sng" dirty="0" err="1"/>
              <a:t>тематичне</a:t>
            </a:r>
            <a:r>
              <a:rPr lang="ru-RU" b="1" i="1" u="sng" dirty="0"/>
              <a:t> </a:t>
            </a:r>
            <a:r>
              <a:rPr lang="ru-RU" b="1" i="1" u="sng" dirty="0" err="1"/>
              <a:t>планування</a:t>
            </a:r>
            <a:r>
              <a:rPr lang="ru-RU" b="1" i="1" u="sng" dirty="0"/>
              <a:t> </a:t>
            </a:r>
            <a:r>
              <a:rPr lang="ru-RU" b="1" i="1" u="sng" dirty="0" err="1"/>
              <a:t>здійснюється</a:t>
            </a:r>
            <a:r>
              <a:rPr lang="ru-RU" b="1" i="1" u="sng" dirty="0"/>
              <a:t> </a:t>
            </a:r>
            <a:r>
              <a:rPr lang="ru-RU" b="1" i="1" u="sng" dirty="0" err="1"/>
              <a:t>вчителем</a:t>
            </a:r>
            <a:r>
              <a:rPr lang="ru-RU" b="1" i="1" u="sng" dirty="0"/>
              <a:t> у </a:t>
            </a:r>
            <a:r>
              <a:rPr lang="ru-RU" b="1" i="1" u="sng" dirty="0" err="1" smtClean="0"/>
              <a:t>довільній</a:t>
            </a:r>
            <a:r>
              <a:rPr lang="ru-RU" b="1" i="1" u="sng" dirty="0" smtClean="0"/>
              <a:t> </a:t>
            </a:r>
            <a:r>
              <a:rPr lang="ru-RU" b="1" i="1" u="sng" dirty="0" err="1" smtClean="0"/>
              <a:t>формі</a:t>
            </a:r>
            <a:r>
              <a:rPr lang="ru-RU" b="1" i="1" u="sng" dirty="0" smtClean="0"/>
              <a:t> </a:t>
            </a:r>
            <a:r>
              <a:rPr lang="ru-RU" b="1" i="1" u="sng" dirty="0"/>
              <a:t>і </a:t>
            </a:r>
            <a:r>
              <a:rPr lang="ru-RU" b="1" i="1" u="sng" dirty="0" err="1"/>
              <a:t>може</a:t>
            </a:r>
            <a:r>
              <a:rPr lang="ru-RU" b="1" i="1" u="sng" dirty="0"/>
              <a:t> бути </a:t>
            </a:r>
            <a:r>
              <a:rPr lang="ru-RU" b="1" i="1" u="sng" dirty="0" err="1"/>
              <a:t>об’єднано</a:t>
            </a:r>
            <a:r>
              <a:rPr lang="ru-RU" b="1" i="1" u="sng" dirty="0"/>
              <a:t> з </a:t>
            </a:r>
            <a:r>
              <a:rPr lang="ru-RU" b="1" i="1" u="sng" dirty="0" err="1"/>
              <a:t>навчальною</a:t>
            </a:r>
            <a:r>
              <a:rPr lang="ru-RU" b="1" i="1" u="sng" dirty="0"/>
              <a:t> </a:t>
            </a:r>
            <a:r>
              <a:rPr lang="ru-RU" b="1" i="1" u="sng" dirty="0" err="1"/>
              <a:t>програмою</a:t>
            </a:r>
            <a:r>
              <a:rPr lang="ru-RU" b="1" i="1" u="sng" dirty="0"/>
              <a:t> в один </a:t>
            </a:r>
            <a:r>
              <a:rPr lang="ru-RU" b="1" i="1" u="sng" dirty="0" smtClean="0"/>
              <a:t>документ! </a:t>
            </a:r>
            <a:endParaRPr lang="ru-RU" b="1" i="1" u="sng" dirty="0"/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787418981"/>
      </p:ext>
    </p:extLst>
  </p:cSld>
  <p:clrMapOvr>
    <a:masterClrMapping/>
  </p:clrMapOvr>
</p:sld>
</file>

<file path=ppt/theme/theme1.xml><?xml version="1.0" encoding="utf-8"?>
<a:theme xmlns:a="http://schemas.openxmlformats.org/drawingml/2006/main" name="View">
  <a:themeElements>
    <a:clrScheme name="Оранжевый и красный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TM03457515[[fn=Вид]]</Template>
  <TotalTime>338</TotalTime>
  <Words>1892</Words>
  <Application>Microsoft Office PowerPoint</Application>
  <PresentationFormat>Широкоэкранный</PresentationFormat>
  <Paragraphs>148</Paragraphs>
  <Slides>35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44" baseType="lpstr">
      <vt:lpstr>Arial</vt:lpstr>
      <vt:lpstr>Calibri</vt:lpstr>
      <vt:lpstr>Calibri Light</vt:lpstr>
      <vt:lpstr>Century Schoolbook</vt:lpstr>
      <vt:lpstr>DejaVu Sans</vt:lpstr>
      <vt:lpstr>Times New Roman</vt:lpstr>
      <vt:lpstr>Wingdings</vt:lpstr>
      <vt:lpstr>Wingdings 2</vt:lpstr>
      <vt:lpstr>View</vt:lpstr>
      <vt:lpstr>Актуальні питання організації навчального процесу з іноземних мов у 2022-2023 н.р.</vt:lpstr>
      <vt:lpstr>План</vt:lpstr>
      <vt:lpstr>Презентация PowerPoint</vt:lpstr>
      <vt:lpstr>https://www.kmu.gov.ua/npas/pro-deyaki-pitannya-derzhavnih-standartiv-povnoyi-zagalnoyi-serednoyi-osviti-i300920-898 </vt:lpstr>
      <vt:lpstr>Стандарти та програми</vt:lpstr>
      <vt:lpstr>Презентация PowerPoint</vt:lpstr>
      <vt:lpstr>Навчальна програма</vt:lpstr>
      <vt:lpstr>Орієнтовні взірці навчальних програм</vt:lpstr>
      <vt:lpstr>Презентация PowerPoint</vt:lpstr>
      <vt:lpstr>Організація навчання  учнів 5 класів, які здобувають освіту відповідно до нового Державного стандарту базової середньої освіти.</vt:lpstr>
      <vt:lpstr>ДІМ</vt:lpstr>
      <vt:lpstr>Типовий навчальний план для 5-9 класів закладів загальної середньої освіти з навчанням українською мовою (попередня редакція)</vt:lpstr>
      <vt:lpstr>Оцінювання 5 класів НУШ</vt:lpstr>
      <vt:lpstr>Презентация PowerPoint</vt:lpstr>
      <vt:lpstr>Адаптаційний період</vt:lpstr>
      <vt:lpstr>Види оцінювання</vt:lpstr>
      <vt:lpstr>Орієнтовні критерії оцінювання навчальних досягнень учнів з іноземних мов при бальному оцінюванні</vt:lpstr>
      <vt:lpstr>Ведення шкільної документації ЗОШИТИ</vt:lpstr>
      <vt:lpstr>Підписуємо зошити</vt:lpstr>
      <vt:lpstr>Приклади підписування зошитів</vt:lpstr>
      <vt:lpstr>Класний журнал</vt:lpstr>
      <vt:lpstr>Поділ класів на групи</vt:lpstr>
      <vt:lpstr>Підручники</vt:lpstr>
      <vt:lpstr>Початкова школа</vt:lpstr>
      <vt:lpstr>Що таке діагностичні роботи?</vt:lpstr>
      <vt:lpstr>Система тематичних діагностувальних робіт:</vt:lpstr>
      <vt:lpstr>Презентация PowerPoint</vt:lpstr>
      <vt:lpstr>Орієнтовні параметри навчально-пізнавальних досягнень учнів</vt:lpstr>
      <vt:lpstr>Ведення шкільного журналу в 1-4 класах НУШ</vt:lpstr>
      <vt:lpstr>Особливості викладання в 6-11 класах</vt:lpstr>
      <vt:lpstr>Презентация PowerPoint</vt:lpstr>
      <vt:lpstr>Перелік програм факультативних курсів, курсів за вибором  </vt:lpstr>
      <vt:lpstr>Презентация PowerPoint</vt:lpstr>
      <vt:lpstr>ДЕТАЛЬНО!!!               ОРГАНІЗАЦІЯ ДИСТАНЦІЙНОГО НАВЧАННЯ  https://mon.gov.ua/ua/news/trivalist-navchalnogo-zanyattya-pid-chas-distancijnogo-formatu-lishayetsya-nezminnoyu-rozyasnennya-mon   </vt:lpstr>
      <vt:lpstr>Для контактів: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Актуальні питання організації навчального процесу з іноземних мов у 2022-2023 н.р.</dc:title>
  <dc:creator>Солодкі</dc:creator>
  <cp:lastModifiedBy>Солодкі</cp:lastModifiedBy>
  <cp:revision>24</cp:revision>
  <dcterms:created xsi:type="dcterms:W3CDTF">2022-08-25T05:27:38Z</dcterms:created>
  <dcterms:modified xsi:type="dcterms:W3CDTF">2022-08-29T18:21:44Z</dcterms:modified>
</cp:coreProperties>
</file>