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60" r:id="rId2"/>
    <p:sldId id="261" r:id="rId3"/>
    <p:sldId id="262" r:id="rId4"/>
    <p:sldId id="267" r:id="rId5"/>
    <p:sldId id="263" r:id="rId6"/>
    <p:sldId id="264" r:id="rId7"/>
    <p:sldId id="265" r:id="rId8"/>
    <p:sldId id="266" r:id="rId9"/>
    <p:sldId id="276" r:id="rId10"/>
    <p:sldId id="277" r:id="rId11"/>
    <p:sldId id="278" r:id="rId12"/>
    <p:sldId id="275" r:id="rId13"/>
    <p:sldId id="269" r:id="rId14"/>
    <p:sldId id="270" r:id="rId15"/>
    <p:sldId id="273" r:id="rId16"/>
    <p:sldId id="271" r:id="rId17"/>
    <p:sldId id="274"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snapToGrid="0">
      <p:cViewPr varScale="1">
        <p:scale>
          <a:sx n="98" d="100"/>
          <a:sy n="98" d="100"/>
        </p:scale>
        <p:origin x="1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70295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418354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0942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406149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7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196577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87729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27647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46272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834184-84EC-40A8-BD4B-95781A711E4E}" type="datetimeFigureOut">
              <a:rPr lang="uk-UA" smtClean="0"/>
              <a:t>16.08.2022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364547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8834184-84EC-40A8-BD4B-95781A711E4E}" type="datetimeFigureOut">
              <a:rPr lang="uk-UA" smtClean="0"/>
              <a:t>16.08.2022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3913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8834184-84EC-40A8-BD4B-95781A711E4E}" type="datetimeFigureOut">
              <a:rPr lang="uk-UA" smtClean="0"/>
              <a:t>16.08.2022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306662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8834184-84EC-40A8-BD4B-95781A711E4E}" type="datetimeFigureOut">
              <a:rPr lang="uk-UA" smtClean="0"/>
              <a:t>16.08.2022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184675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34184-84EC-40A8-BD4B-95781A711E4E}" type="datetimeFigureOut">
              <a:rPr lang="uk-UA" smtClean="0"/>
              <a:t>16.08.2022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35050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8834184-84EC-40A8-BD4B-95781A711E4E}" type="datetimeFigureOut">
              <a:rPr lang="uk-UA" smtClean="0"/>
              <a:t>16.08.2022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128674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8834184-84EC-40A8-BD4B-95781A711E4E}" type="datetimeFigureOut">
              <a:rPr lang="uk-UA" smtClean="0"/>
              <a:t>16.08.2022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4DA5C0F-6659-4E59-A6CB-658E9A4A4FE3}" type="slidenum">
              <a:rPr lang="uk-UA" smtClean="0"/>
              <a:t>‹#›</a:t>
            </a:fld>
            <a:endParaRPr lang="uk-UA"/>
          </a:p>
        </p:txBody>
      </p:sp>
    </p:spTree>
    <p:extLst>
      <p:ext uri="{BB962C8B-B14F-4D97-AF65-F5344CB8AC3E}">
        <p14:creationId xmlns:p14="http://schemas.microsoft.com/office/powerpoint/2010/main" val="87120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834184-84EC-40A8-BD4B-95781A711E4E}" type="datetimeFigureOut">
              <a:rPr lang="uk-UA" smtClean="0"/>
              <a:t>16.08.2022</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DA5C0F-6659-4E59-A6CB-658E9A4A4FE3}" type="slidenum">
              <a:rPr lang="uk-UA" smtClean="0"/>
              <a:t>‹#›</a:t>
            </a:fld>
            <a:endParaRPr lang="uk-UA"/>
          </a:p>
        </p:txBody>
      </p:sp>
    </p:spTree>
    <p:extLst>
      <p:ext uri="{BB962C8B-B14F-4D97-AF65-F5344CB8AC3E}">
        <p14:creationId xmlns:p14="http://schemas.microsoft.com/office/powerpoint/2010/main" val="5331350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515509">
            <a:off x="3762102" y="1184366"/>
            <a:ext cx="7280367" cy="4517362"/>
          </a:xfrm>
        </p:spPr>
        <p:txBody>
          <a:bodyPr/>
          <a:lstStyle/>
          <a:p>
            <a:pPr marL="0" indent="0">
              <a:buNone/>
            </a:pPr>
            <a:r>
              <a:rPr lang="en-US" dirty="0"/>
              <a:t/>
            </a:r>
            <a:br>
              <a:rPr lang="en-US" dirty="0"/>
            </a:br>
            <a:endParaRPr lang="uk-UA" dirty="0"/>
          </a:p>
        </p:txBody>
      </p:sp>
      <p:sp>
        <p:nvSpPr>
          <p:cNvPr id="4" name="Шестиугольник 3"/>
          <p:cNvSpPr/>
          <p:nvPr/>
        </p:nvSpPr>
        <p:spPr>
          <a:xfrm rot="20809761">
            <a:off x="945426" y="893313"/>
            <a:ext cx="3599549" cy="2793093"/>
          </a:xfrm>
          <a:prstGeom prst="hexagon">
            <a:avLst/>
          </a:prstGeom>
          <a:solidFill>
            <a:srgbClr val="92D05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anose="020B0604020202020204" pitchFamily="34" charset="0"/>
                <a:cs typeface="Arial" panose="020B0604020202020204" pitchFamily="34" charset="0"/>
              </a:rPr>
              <a:t>Choose a shape!!!</a:t>
            </a:r>
            <a:endParaRPr lang="uk-UA" sz="2800" b="1" dirty="0">
              <a:latin typeface="Arial" panose="020B0604020202020204" pitchFamily="34" charset="0"/>
              <a:cs typeface="Arial" panose="020B0604020202020204" pitchFamily="34" charset="0"/>
            </a:endParaRPr>
          </a:p>
        </p:txBody>
      </p:sp>
      <p:sp>
        <p:nvSpPr>
          <p:cNvPr id="5" name="Равнобедренный треугольник 4"/>
          <p:cNvSpPr/>
          <p:nvPr/>
        </p:nvSpPr>
        <p:spPr>
          <a:xfrm rot="20992768">
            <a:off x="5832635" y="924635"/>
            <a:ext cx="2666930" cy="2635537"/>
          </a:xfrm>
          <a:prstGeom prst="triangle">
            <a:avLst/>
          </a:prstGeom>
          <a:solidFill>
            <a:schemeClr val="accent2">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Блок-схема: узел 5"/>
          <p:cNvSpPr/>
          <p:nvPr/>
        </p:nvSpPr>
        <p:spPr>
          <a:xfrm rot="483534">
            <a:off x="7704335" y="3953245"/>
            <a:ext cx="2066421" cy="2129964"/>
          </a:xfrm>
          <a:prstGeom prst="flowChartConnector">
            <a:avLst/>
          </a:prstGeom>
          <a:solidFill>
            <a:schemeClr val="accent3">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rot="20306567">
            <a:off x="3465519" y="3907493"/>
            <a:ext cx="2157618" cy="202381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9283337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Important elements of CL</a:t>
            </a:r>
            <a:endParaRPr lang="uk-UA" dirty="0"/>
          </a:p>
        </p:txBody>
      </p:sp>
      <p:sp>
        <p:nvSpPr>
          <p:cNvPr id="3" name="Объект 2"/>
          <p:cNvSpPr>
            <a:spLocks noGrp="1"/>
          </p:cNvSpPr>
          <p:nvPr>
            <p:ph idx="1"/>
          </p:nvPr>
        </p:nvSpPr>
        <p:spPr/>
        <p:txBody>
          <a:bodyPr>
            <a:normAutofit/>
          </a:bodyPr>
          <a:lstStyle/>
          <a:p>
            <a:r>
              <a:rPr lang="en-US" sz="2800" dirty="0" smtClean="0"/>
              <a:t>Real life situations</a:t>
            </a:r>
          </a:p>
          <a:p>
            <a:r>
              <a:rPr lang="en-US" sz="2800" dirty="0" smtClean="0"/>
              <a:t>Authentic materials</a:t>
            </a:r>
          </a:p>
          <a:p>
            <a:r>
              <a:rPr lang="en-US" sz="2800" dirty="0" smtClean="0"/>
              <a:t>Previous knowledge</a:t>
            </a:r>
          </a:p>
          <a:p>
            <a:r>
              <a:rPr lang="en-US" sz="2800" dirty="0" smtClean="0"/>
              <a:t>Mixing content and context</a:t>
            </a:r>
          </a:p>
          <a:p>
            <a:r>
              <a:rPr lang="en-US" sz="2800" dirty="0" smtClean="0"/>
              <a:t>Problem solving situations</a:t>
            </a:r>
            <a:endParaRPr lang="uk-UA"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093" y="2810766"/>
            <a:ext cx="5878942" cy="3742433"/>
          </a:xfrm>
          <a:prstGeom prst="rect">
            <a:avLst/>
          </a:prstGeom>
        </p:spPr>
      </p:pic>
    </p:spTree>
    <p:extLst>
      <p:ext uri="{BB962C8B-B14F-4D97-AF65-F5344CB8AC3E}">
        <p14:creationId xmlns:p14="http://schemas.microsoft.com/office/powerpoint/2010/main" val="148787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Why is CL important in the classroom?</a:t>
            </a:r>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8954" y="1473618"/>
            <a:ext cx="8370276" cy="5022166"/>
          </a:xfrm>
        </p:spPr>
      </p:pic>
    </p:spTree>
    <p:extLst>
      <p:ext uri="{BB962C8B-B14F-4D97-AF65-F5344CB8AC3E}">
        <p14:creationId xmlns:p14="http://schemas.microsoft.com/office/powerpoint/2010/main" val="250809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How to contextualise your training materials and assessment tools</a:t>
            </a:r>
            <a:br>
              <a:rPr lang="en-US" dirty="0"/>
            </a:br>
            <a:endParaRPr lang="uk-UA" dirty="0"/>
          </a:p>
        </p:txBody>
      </p:sp>
      <p:sp>
        <p:nvSpPr>
          <p:cNvPr id="3" name="Объект 2"/>
          <p:cNvSpPr>
            <a:spLocks noGrp="1"/>
          </p:cNvSpPr>
          <p:nvPr>
            <p:ph idx="1"/>
          </p:nvPr>
        </p:nvSpPr>
        <p:spPr/>
        <p:txBody>
          <a:bodyPr/>
          <a:lstStyle/>
          <a:p>
            <a:r>
              <a:rPr lang="en-US" dirty="0" smtClean="0"/>
              <a:t>Step </a:t>
            </a:r>
            <a:r>
              <a:rPr lang="en-US" dirty="0"/>
              <a:t>1: Identify your students' needs. </a:t>
            </a:r>
            <a:endParaRPr lang="uk-UA" dirty="0" smtClean="0"/>
          </a:p>
          <a:p>
            <a:r>
              <a:rPr lang="en-US" dirty="0" smtClean="0"/>
              <a:t>Step </a:t>
            </a:r>
            <a:r>
              <a:rPr lang="uk-UA" dirty="0" smtClean="0"/>
              <a:t>2</a:t>
            </a:r>
            <a:r>
              <a:rPr lang="en-US" dirty="0" smtClean="0"/>
              <a:t>: </a:t>
            </a:r>
            <a:r>
              <a:rPr lang="en-US" dirty="0"/>
              <a:t>Understand the learning environment. </a:t>
            </a:r>
          </a:p>
          <a:p>
            <a:r>
              <a:rPr lang="en-US" dirty="0"/>
              <a:t>Step </a:t>
            </a:r>
            <a:r>
              <a:rPr lang="uk-UA" dirty="0" smtClean="0"/>
              <a:t>3</a:t>
            </a:r>
            <a:r>
              <a:rPr lang="en-US" dirty="0" smtClean="0"/>
              <a:t>: </a:t>
            </a:r>
            <a:r>
              <a:rPr lang="en-US" dirty="0"/>
              <a:t>Pinpoint the unit requirements. </a:t>
            </a:r>
          </a:p>
          <a:p>
            <a:r>
              <a:rPr lang="en-US" dirty="0"/>
              <a:t>Step </a:t>
            </a:r>
            <a:r>
              <a:rPr lang="uk-UA" dirty="0" smtClean="0"/>
              <a:t>4</a:t>
            </a:r>
            <a:r>
              <a:rPr lang="en-US" dirty="0" smtClean="0"/>
              <a:t>: </a:t>
            </a:r>
            <a:r>
              <a:rPr lang="en-US" dirty="0"/>
              <a:t>Review your learning resources. </a:t>
            </a:r>
          </a:p>
          <a:p>
            <a:r>
              <a:rPr lang="en-US" dirty="0"/>
              <a:t>Step </a:t>
            </a:r>
            <a:r>
              <a:rPr lang="uk-UA" dirty="0" smtClean="0"/>
              <a:t>5</a:t>
            </a:r>
            <a:r>
              <a:rPr lang="en-US" dirty="0" smtClean="0"/>
              <a:t>: </a:t>
            </a:r>
            <a:r>
              <a:rPr lang="en-US" dirty="0"/>
              <a:t>Check your assessment tools.</a:t>
            </a:r>
            <a:endParaRPr lang="uk-UA" dirty="0"/>
          </a:p>
        </p:txBody>
      </p:sp>
    </p:spTree>
    <p:extLst>
      <p:ext uri="{BB962C8B-B14F-4D97-AF65-F5344CB8AC3E}">
        <p14:creationId xmlns:p14="http://schemas.microsoft.com/office/powerpoint/2010/main" val="51376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64028"/>
            <a:ext cx="3246273" cy="1521230"/>
          </a:xfrm>
        </p:spPr>
        <p:txBody>
          <a:bodyPr>
            <a:normAutofit/>
          </a:bodyPr>
          <a:lstStyle/>
          <a:p>
            <a:r>
              <a:rPr lang="en-GB" b="1" dirty="0">
                <a:solidFill>
                  <a:schemeClr val="accent1">
                    <a:lumMod val="50000"/>
                  </a:schemeClr>
                </a:solidFill>
                <a:latin typeface="Arial" panose="020B0604020202020204" pitchFamily="34" charset="0"/>
                <a:cs typeface="Arial" panose="020B0604020202020204" pitchFamily="34" charset="0"/>
              </a:rPr>
              <a:t>Contextualising </a:t>
            </a:r>
            <a:r>
              <a:rPr lang="en-GB" b="1" dirty="0" smtClean="0">
                <a:solidFill>
                  <a:schemeClr val="accent1">
                    <a:lumMod val="50000"/>
                  </a:schemeClr>
                </a:solidFill>
                <a:latin typeface="Arial" panose="020B0604020202020204" pitchFamily="34" charset="0"/>
                <a:cs typeface="Arial" panose="020B0604020202020204" pitchFamily="34" charset="0"/>
              </a:rPr>
              <a:t>learning</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2844" y="310342"/>
            <a:ext cx="7283534" cy="6373092"/>
          </a:xfrm>
        </p:spPr>
      </p:pic>
    </p:spTree>
    <p:extLst>
      <p:ext uri="{BB962C8B-B14F-4D97-AF65-F5344CB8AC3E}">
        <p14:creationId xmlns:p14="http://schemas.microsoft.com/office/powerpoint/2010/main" val="302311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Picture 6">
            <a:extLst>
              <a:ext uri="{FF2B5EF4-FFF2-40B4-BE49-F238E27FC236}">
                <a16:creationId xmlns:a16="http://schemas.microsoft.com/office/drawing/2014/main" id="{935587EE-32A2-4B3B-8531-32A86D7E185A}"/>
              </a:ext>
            </a:extLst>
          </p:cNvPr>
          <p:cNvPicPr>
            <a:picLocks noGrp="1" noChangeAspect="1"/>
          </p:cNvPicPr>
          <p:nvPr>
            <p:ph idx="1"/>
          </p:nvPr>
        </p:nvPicPr>
        <p:blipFill>
          <a:blip r:embed="rId2"/>
          <a:stretch>
            <a:fillRect/>
          </a:stretch>
        </p:blipFill>
        <p:spPr>
          <a:xfrm>
            <a:off x="677334" y="324389"/>
            <a:ext cx="10991624" cy="6207040"/>
          </a:xfrm>
          <a:prstGeom prst="rect">
            <a:avLst/>
          </a:prstGeom>
        </p:spPr>
      </p:pic>
    </p:spTree>
    <p:extLst>
      <p:ext uri="{BB962C8B-B14F-4D97-AF65-F5344CB8AC3E}">
        <p14:creationId xmlns:p14="http://schemas.microsoft.com/office/powerpoint/2010/main" val="261541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40229"/>
          </a:xfrm>
        </p:spPr>
        <p:txBody>
          <a:bodyPr/>
          <a:lstStyle/>
          <a:p>
            <a:r>
              <a:rPr lang="en-GB" b="1" dirty="0">
                <a:solidFill>
                  <a:schemeClr val="accent1">
                    <a:lumMod val="50000"/>
                  </a:schemeClr>
                </a:solidFill>
                <a:latin typeface="Arial" panose="020B0604020202020204" pitchFamily="34" charset="0"/>
                <a:cs typeface="Arial" panose="020B0604020202020204" pitchFamily="34" charset="0"/>
              </a:rPr>
              <a:t>Contextualising learning</a:t>
            </a:r>
            <a:endParaRPr lang="uk-UA" dirty="0"/>
          </a:p>
        </p:txBody>
      </p:sp>
      <p:sp>
        <p:nvSpPr>
          <p:cNvPr id="3" name="Объект 2"/>
          <p:cNvSpPr>
            <a:spLocks noGrp="1"/>
          </p:cNvSpPr>
          <p:nvPr>
            <p:ph idx="1"/>
          </p:nvPr>
        </p:nvSpPr>
        <p:spPr/>
        <p:txBody>
          <a:bodyPr/>
          <a:lstStyle/>
          <a:p>
            <a:endParaRPr lang="uk-UA"/>
          </a:p>
        </p:txBody>
      </p:sp>
      <p:pic>
        <p:nvPicPr>
          <p:cNvPr id="4" name="Picture 5">
            <a:extLst>
              <a:ext uri="{FF2B5EF4-FFF2-40B4-BE49-F238E27FC236}">
                <a16:creationId xmlns:a16="http://schemas.microsoft.com/office/drawing/2014/main" id="{A26C9B6A-4BCE-452A-891D-DB12B7B8553B}"/>
              </a:ext>
            </a:extLst>
          </p:cNvPr>
          <p:cNvPicPr>
            <a:picLocks noChangeAspect="1"/>
          </p:cNvPicPr>
          <p:nvPr/>
        </p:nvPicPr>
        <p:blipFill>
          <a:blip r:embed="rId2"/>
          <a:stretch>
            <a:fillRect/>
          </a:stretch>
        </p:blipFill>
        <p:spPr>
          <a:xfrm>
            <a:off x="677334" y="1349829"/>
            <a:ext cx="10271489" cy="5517662"/>
          </a:xfrm>
          <a:prstGeom prst="rect">
            <a:avLst/>
          </a:prstGeom>
        </p:spPr>
      </p:pic>
    </p:spTree>
    <p:extLst>
      <p:ext uri="{BB962C8B-B14F-4D97-AF65-F5344CB8AC3E}">
        <p14:creationId xmlns:p14="http://schemas.microsoft.com/office/powerpoint/2010/main" val="410547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688814182"/>
              </p:ext>
            </p:extLst>
          </p:nvPr>
        </p:nvGraphicFramePr>
        <p:xfrm>
          <a:off x="914401" y="155965"/>
          <a:ext cx="8874034" cy="6483530"/>
        </p:xfrm>
        <a:graphic>
          <a:graphicData uri="http://schemas.openxmlformats.org/drawingml/2006/table">
            <a:tbl>
              <a:tblPr/>
              <a:tblGrid>
                <a:gridCol w="644565">
                  <a:extLst>
                    <a:ext uri="{9D8B030D-6E8A-4147-A177-3AD203B41FA5}">
                      <a16:colId xmlns:a16="http://schemas.microsoft.com/office/drawing/2014/main" val="2655025317"/>
                    </a:ext>
                  </a:extLst>
                </a:gridCol>
                <a:gridCol w="2743155">
                  <a:extLst>
                    <a:ext uri="{9D8B030D-6E8A-4147-A177-3AD203B41FA5}">
                      <a16:colId xmlns:a16="http://schemas.microsoft.com/office/drawing/2014/main" val="3118060046"/>
                    </a:ext>
                  </a:extLst>
                </a:gridCol>
                <a:gridCol w="5486314">
                  <a:extLst>
                    <a:ext uri="{9D8B030D-6E8A-4147-A177-3AD203B41FA5}">
                      <a16:colId xmlns:a16="http://schemas.microsoft.com/office/drawing/2014/main" val="4198517572"/>
                    </a:ext>
                  </a:extLst>
                </a:gridCol>
              </a:tblGrid>
              <a:tr h="270566">
                <a:tc>
                  <a:txBody>
                    <a:bodyPr/>
                    <a:lstStyle/>
                    <a:p>
                      <a:pPr algn="l" fontAlgn="base"/>
                      <a:r>
                        <a:rPr lang="uk-UA" sz="1400" b="1" i="0" dirty="0">
                          <a:solidFill>
                            <a:srgbClr val="FFFFFF"/>
                          </a:solidFill>
                          <a:effectLst/>
                          <a:latin typeface="British Council Sans" panose="020B0604020202020204"/>
                        </a:rPr>
                        <a:t>№​</a:t>
                      </a:r>
                      <a:endParaRPr lang="uk-UA" sz="1400" b="1" i="0" dirty="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23264" cap="flat" cmpd="sng" algn="ctr">
                      <a:solidFill>
                        <a:srgbClr val="FFFFFF"/>
                      </a:solidFill>
                      <a:prstDash val="solid"/>
                      <a:round/>
                      <a:headEnd type="none" w="med" len="med"/>
                      <a:tailEnd type="none" w="med" len="med"/>
                    </a:lnB>
                    <a:solidFill>
                      <a:srgbClr val="FF8200"/>
                    </a:solidFill>
                  </a:tcPr>
                </a:tc>
                <a:tc>
                  <a:txBody>
                    <a:bodyPr/>
                    <a:lstStyle/>
                    <a:p>
                      <a:pPr algn="l" fontAlgn="base"/>
                      <a:r>
                        <a:rPr lang="uk-UA" sz="1400" b="1" i="0" dirty="0">
                          <a:solidFill>
                            <a:srgbClr val="FFFFFF"/>
                          </a:solidFill>
                          <a:effectLst/>
                          <a:latin typeface="British Council Sans" panose="020B0604020202020204"/>
                        </a:rPr>
                        <a:t>Тема​</a:t>
                      </a:r>
                      <a:endParaRPr lang="uk-UA" sz="1400" b="1" i="0" dirty="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23264"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1" i="0" dirty="0" err="1">
                          <a:solidFill>
                            <a:srgbClr val="FFFFFF"/>
                          </a:solidFill>
                          <a:effectLst/>
                          <a:latin typeface="British Council Sans" panose="020B0604020202020204"/>
                        </a:rPr>
                        <a:t>Підтема</a:t>
                      </a:r>
                      <a:r>
                        <a:rPr lang="ru-RU" sz="1400" b="1" i="0" dirty="0">
                          <a:solidFill>
                            <a:srgbClr val="FFFFFF"/>
                          </a:solidFill>
                          <a:effectLst/>
                          <a:latin typeface="British Council Sans" panose="020B0604020202020204"/>
                        </a:rPr>
                        <a:t>​</a:t>
                      </a:r>
                      <a:endParaRPr lang="ru-RU" sz="1400" b="1" i="0" dirty="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23264" cap="flat" cmpd="sng" algn="ctr">
                      <a:solidFill>
                        <a:srgbClr val="FFFFFF"/>
                      </a:solidFill>
                      <a:prstDash val="solid"/>
                      <a:round/>
                      <a:headEnd type="none" w="med" len="med"/>
                      <a:tailEnd type="none" w="med" len="med"/>
                    </a:lnB>
                    <a:solidFill>
                      <a:srgbClr val="FF8200"/>
                    </a:solidFill>
                  </a:tcPr>
                </a:tc>
                <a:extLst>
                  <a:ext uri="{0D108BD9-81ED-4DB2-BD59-A6C34878D82A}">
                    <a16:rowId xmlns:a16="http://schemas.microsoft.com/office/drawing/2014/main" val="1888485704"/>
                  </a:ext>
                </a:extLst>
              </a:tr>
              <a:tr h="700912">
                <a:tc>
                  <a:txBody>
                    <a:bodyPr/>
                    <a:lstStyle/>
                    <a:p>
                      <a:pPr algn="l" fontAlgn="base"/>
                      <a:r>
                        <a:rPr lang="en-GB" sz="700" b="1" i="0" dirty="0">
                          <a:solidFill>
                            <a:srgbClr val="FFFFFF"/>
                          </a:solidFill>
                          <a:effectLst/>
                          <a:latin typeface="British Council Sans" panose="020B0604020202020204"/>
                        </a:rPr>
                        <a:t>1.  ​</a:t>
                      </a:r>
                      <a:endParaRPr lang="en-GB" sz="1100" b="1" i="0" dirty="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23264"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dirty="0">
                          <a:solidFill>
                            <a:srgbClr val="000000"/>
                          </a:solidFill>
                          <a:effectLst/>
                          <a:latin typeface="British Council Sans" panose="020B0604020202020204"/>
                        </a:rPr>
                        <a:t>Я, моя родина, </a:t>
                      </a:r>
                      <a:r>
                        <a:rPr lang="ru-RU" sz="1400" b="0" i="0" dirty="0" err="1">
                          <a:solidFill>
                            <a:srgbClr val="000000"/>
                          </a:solidFill>
                          <a:effectLst/>
                          <a:latin typeface="British Council Sans" panose="020B0604020202020204"/>
                        </a:rPr>
                        <a:t>мої</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друзі</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23264"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tc>
                  <a:txBody>
                    <a:bodyPr/>
                    <a:lstStyle/>
                    <a:p>
                      <a:pPr algn="l" fontAlgn="base"/>
                      <a:r>
                        <a:rPr lang="ru-RU" sz="1400" b="0" i="0">
                          <a:solidFill>
                            <a:srgbClr val="000000"/>
                          </a:solidFill>
                          <a:effectLst/>
                          <a:latin typeface="British Council Sans" panose="020B0604020202020204"/>
                        </a:rPr>
                        <a:t>Мої родинні зв'язки​</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Професії батьків​</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Мої друзі та їхні уподобання​</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23264"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extLst>
                  <a:ext uri="{0D108BD9-81ED-4DB2-BD59-A6C34878D82A}">
                    <a16:rowId xmlns:a16="http://schemas.microsoft.com/office/drawing/2014/main" val="3710908909"/>
                  </a:ext>
                </a:extLst>
              </a:tr>
              <a:tr h="485739">
                <a:tc>
                  <a:txBody>
                    <a:bodyPr/>
                    <a:lstStyle/>
                    <a:p>
                      <a:pPr algn="l" fontAlgn="base"/>
                      <a:r>
                        <a:rPr lang="en-GB" sz="700" b="1" i="0">
                          <a:solidFill>
                            <a:srgbClr val="FFFFFF"/>
                          </a:solidFill>
                          <a:effectLst/>
                          <a:latin typeface="British Council Sans" panose="020B0604020202020204"/>
                        </a:rPr>
                        <a:t>2.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dirty="0" err="1">
                          <a:solidFill>
                            <a:srgbClr val="000000"/>
                          </a:solidFill>
                          <a:effectLst/>
                          <a:latin typeface="British Council Sans" panose="020B0604020202020204"/>
                        </a:rPr>
                        <a:t>Одяг</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tc>
                  <a:txBody>
                    <a:bodyPr/>
                    <a:lstStyle/>
                    <a:p>
                      <a:pPr algn="l" fontAlgn="base"/>
                      <a:r>
                        <a:rPr lang="ru-RU" sz="1400" b="0" i="0">
                          <a:solidFill>
                            <a:srgbClr val="000000"/>
                          </a:solidFill>
                          <a:effectLst/>
                          <a:latin typeface="British Council Sans" panose="020B0604020202020204"/>
                        </a:rPr>
                        <a:t>Види одягу​</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Сезонний одяг​</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extLst>
                  <a:ext uri="{0D108BD9-81ED-4DB2-BD59-A6C34878D82A}">
                    <a16:rowId xmlns:a16="http://schemas.microsoft.com/office/drawing/2014/main" val="278500386"/>
                  </a:ext>
                </a:extLst>
              </a:tr>
              <a:tr h="700912">
                <a:tc>
                  <a:txBody>
                    <a:bodyPr/>
                    <a:lstStyle/>
                    <a:p>
                      <a:pPr algn="l" fontAlgn="base"/>
                      <a:r>
                        <a:rPr lang="en-GB" sz="700" b="1" i="0">
                          <a:solidFill>
                            <a:srgbClr val="FFFFFF"/>
                          </a:solidFill>
                          <a:effectLst/>
                          <a:latin typeface="British Council Sans" panose="020B0604020202020204"/>
                        </a:rPr>
                        <a:t>3.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dirty="0" err="1">
                          <a:solidFill>
                            <a:srgbClr val="000000"/>
                          </a:solidFill>
                          <a:effectLst/>
                          <a:latin typeface="British Council Sans" panose="020B0604020202020204"/>
                        </a:rPr>
                        <a:t>Харчування</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tc>
                  <a:txBody>
                    <a:bodyPr/>
                    <a:lstStyle/>
                    <a:p>
                      <a:pPr algn="l" fontAlgn="base"/>
                      <a:r>
                        <a:rPr lang="ru-RU" sz="1400" b="0" i="0" dirty="0" err="1">
                          <a:solidFill>
                            <a:srgbClr val="000000"/>
                          </a:solidFill>
                          <a:effectLst/>
                          <a:latin typeface="British Council Sans" panose="020B0604020202020204"/>
                        </a:rPr>
                        <a:t>Продукти</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харчування</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p>
                      <a:pPr algn="l" fontAlgn="base"/>
                      <a:r>
                        <a:rPr lang="ru-RU" sz="1400" b="0" i="0" dirty="0" err="1">
                          <a:solidFill>
                            <a:srgbClr val="000000"/>
                          </a:solidFill>
                          <a:effectLst/>
                          <a:latin typeface="British Council Sans" panose="020B0604020202020204"/>
                        </a:rPr>
                        <a:t>Улюблені</a:t>
                      </a:r>
                      <a:r>
                        <a:rPr lang="ru-RU" sz="1400" b="0" i="0" dirty="0">
                          <a:solidFill>
                            <a:srgbClr val="000000"/>
                          </a:solidFill>
                          <a:effectLst/>
                          <a:latin typeface="British Council Sans" panose="020B0604020202020204"/>
                        </a:rPr>
                        <a:t> страви​</a:t>
                      </a:r>
                      <a:endParaRPr lang="ru-RU" sz="1400" b="0" i="0" dirty="0">
                        <a:solidFill>
                          <a:srgbClr val="000000"/>
                        </a:solidFill>
                        <a:effectLst/>
                      </a:endParaRPr>
                    </a:p>
                    <a:p>
                      <a:pPr algn="l" fontAlgn="base"/>
                      <a:r>
                        <a:rPr lang="ru-RU" sz="1400" b="0" i="0" dirty="0">
                          <a:solidFill>
                            <a:srgbClr val="000000"/>
                          </a:solidFill>
                          <a:effectLst/>
                          <a:latin typeface="British Council Sans" panose="020B0604020202020204"/>
                        </a:rPr>
                        <a:t>Страви в </a:t>
                      </a:r>
                      <a:r>
                        <a:rPr lang="ru-RU" sz="1400" b="0" i="0" dirty="0" err="1">
                          <a:solidFill>
                            <a:srgbClr val="000000"/>
                          </a:solidFill>
                          <a:effectLst/>
                          <a:latin typeface="British Council Sans" panose="020B0604020202020204"/>
                        </a:rPr>
                        <a:t>Україні</a:t>
                      </a:r>
                      <a:r>
                        <a:rPr lang="ru-RU" sz="1400" b="0" i="0" dirty="0">
                          <a:solidFill>
                            <a:srgbClr val="000000"/>
                          </a:solidFill>
                          <a:effectLst/>
                          <a:latin typeface="British Council Sans" panose="020B0604020202020204"/>
                        </a:rPr>
                        <a:t> та </a:t>
                      </a:r>
                      <a:r>
                        <a:rPr lang="ru-RU" sz="1400" b="0" i="0" dirty="0" err="1">
                          <a:solidFill>
                            <a:srgbClr val="000000"/>
                          </a:solidFill>
                          <a:effectLst/>
                          <a:latin typeface="British Council Sans" panose="020B0604020202020204"/>
                        </a:rPr>
                        <a:t>країнах</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виучуваної</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мови</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extLst>
                  <a:ext uri="{0D108BD9-81ED-4DB2-BD59-A6C34878D82A}">
                    <a16:rowId xmlns:a16="http://schemas.microsoft.com/office/drawing/2014/main" val="2626749748"/>
                  </a:ext>
                </a:extLst>
              </a:tr>
              <a:tr h="700912">
                <a:tc>
                  <a:txBody>
                    <a:bodyPr/>
                    <a:lstStyle/>
                    <a:p>
                      <a:pPr algn="l" fontAlgn="base"/>
                      <a:r>
                        <a:rPr lang="en-GB" sz="700" b="1" i="0">
                          <a:solidFill>
                            <a:srgbClr val="FFFFFF"/>
                          </a:solidFill>
                          <a:effectLst/>
                          <a:latin typeface="British Council Sans" panose="020B0604020202020204"/>
                        </a:rPr>
                        <a:t>4.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a:solidFill>
                            <a:srgbClr val="000000"/>
                          </a:solidFill>
                          <a:effectLst/>
                          <a:latin typeface="British Council Sans" panose="020B0604020202020204"/>
                        </a:rPr>
                        <a:t>Відпочинок і дозвілля​</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tc>
                  <a:txBody>
                    <a:bodyPr/>
                    <a:lstStyle/>
                    <a:p>
                      <a:pPr algn="l" fontAlgn="base"/>
                      <a:r>
                        <a:rPr lang="ru-RU" sz="1400" b="0" i="0">
                          <a:solidFill>
                            <a:srgbClr val="000000"/>
                          </a:solidFill>
                          <a:effectLst/>
                          <a:latin typeface="British Council Sans" panose="020B0604020202020204"/>
                        </a:rPr>
                        <a:t>Види відпочинку та занять​</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Захоплення​</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Канікули​</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extLst>
                  <a:ext uri="{0D108BD9-81ED-4DB2-BD59-A6C34878D82A}">
                    <a16:rowId xmlns:a16="http://schemas.microsoft.com/office/drawing/2014/main" val="2814335211"/>
                  </a:ext>
                </a:extLst>
              </a:tr>
              <a:tr h="485739">
                <a:tc>
                  <a:txBody>
                    <a:bodyPr/>
                    <a:lstStyle/>
                    <a:p>
                      <a:pPr algn="l" fontAlgn="base"/>
                      <a:r>
                        <a:rPr lang="en-GB" sz="700" b="1" i="0">
                          <a:solidFill>
                            <a:srgbClr val="FFFFFF"/>
                          </a:solidFill>
                          <a:effectLst/>
                          <a:latin typeface="British Council Sans" panose="020B0604020202020204"/>
                        </a:rPr>
                        <a:t>5.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a:solidFill>
                            <a:srgbClr val="000000"/>
                          </a:solidFill>
                          <a:effectLst/>
                          <a:latin typeface="British Council Sans" panose="020B0604020202020204"/>
                        </a:rPr>
                        <a:t>Природа​</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tc>
                  <a:txBody>
                    <a:bodyPr/>
                    <a:lstStyle/>
                    <a:p>
                      <a:pPr algn="l" fontAlgn="base"/>
                      <a:r>
                        <a:rPr lang="ru-RU" sz="1400" b="0" i="0">
                          <a:solidFill>
                            <a:srgbClr val="000000"/>
                          </a:solidFill>
                          <a:effectLst/>
                          <a:latin typeface="British Council Sans" panose="020B0604020202020204"/>
                        </a:rPr>
                        <a:t>Погода​</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Природні явища​</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extLst>
                  <a:ext uri="{0D108BD9-81ED-4DB2-BD59-A6C34878D82A}">
                    <a16:rowId xmlns:a16="http://schemas.microsoft.com/office/drawing/2014/main" val="2072043385"/>
                  </a:ext>
                </a:extLst>
              </a:tr>
              <a:tr h="485739">
                <a:tc>
                  <a:txBody>
                    <a:bodyPr/>
                    <a:lstStyle/>
                    <a:p>
                      <a:pPr algn="l" fontAlgn="base"/>
                      <a:r>
                        <a:rPr lang="en-GB" sz="700" b="1" i="0">
                          <a:solidFill>
                            <a:srgbClr val="FFFFFF"/>
                          </a:solidFill>
                          <a:effectLst/>
                          <a:latin typeface="British Council Sans" panose="020B0604020202020204"/>
                        </a:rPr>
                        <a:t>6.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dirty="0" err="1">
                          <a:solidFill>
                            <a:srgbClr val="000000"/>
                          </a:solidFill>
                          <a:effectLst/>
                          <a:latin typeface="British Council Sans" panose="020B0604020202020204"/>
                        </a:rPr>
                        <a:t>Подорож</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tc>
                  <a:txBody>
                    <a:bodyPr/>
                    <a:lstStyle/>
                    <a:p>
                      <a:pPr algn="l" fontAlgn="base"/>
                      <a:r>
                        <a:rPr lang="ru-RU" sz="1400" b="0" i="0">
                          <a:solidFill>
                            <a:srgbClr val="000000"/>
                          </a:solidFill>
                          <a:effectLst/>
                          <a:latin typeface="British Council Sans" panose="020B0604020202020204"/>
                        </a:rPr>
                        <a:t>Улюблені напрямки подоlрожі​</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Прогулянка містом/селом​</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extLst>
                  <a:ext uri="{0D108BD9-81ED-4DB2-BD59-A6C34878D82A}">
                    <a16:rowId xmlns:a16="http://schemas.microsoft.com/office/drawing/2014/main" val="1555521064"/>
                  </a:ext>
                </a:extLst>
              </a:tr>
              <a:tr h="485739">
                <a:tc>
                  <a:txBody>
                    <a:bodyPr/>
                    <a:lstStyle/>
                    <a:p>
                      <a:pPr algn="l" fontAlgn="base"/>
                      <a:r>
                        <a:rPr lang="en-GB" sz="700" b="1" i="0">
                          <a:solidFill>
                            <a:srgbClr val="FFFFFF"/>
                          </a:solidFill>
                          <a:effectLst/>
                          <a:latin typeface="British Council Sans" panose="020B0604020202020204"/>
                        </a:rPr>
                        <a:t>7.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a:solidFill>
                            <a:srgbClr val="000000"/>
                          </a:solidFill>
                          <a:effectLst/>
                          <a:latin typeface="British Council Sans" panose="020B0604020202020204"/>
                        </a:rPr>
                        <a:t>Рідне місто/село​</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tc>
                  <a:txBody>
                    <a:bodyPr/>
                    <a:lstStyle/>
                    <a:p>
                      <a:pPr algn="l" fontAlgn="base"/>
                      <a:r>
                        <a:rPr lang="ru-RU" sz="1400" b="0" i="0" dirty="0" err="1" smtClean="0">
                          <a:solidFill>
                            <a:srgbClr val="000000"/>
                          </a:solidFill>
                          <a:effectLst/>
                          <a:latin typeface="British Council Sans" panose="020B0604020202020204"/>
                        </a:rPr>
                        <a:t>Місцезнаходження</a:t>
                      </a:r>
                      <a:r>
                        <a:rPr lang="ru-RU" sz="1400" b="0" i="0" dirty="0" smtClean="0">
                          <a:solidFill>
                            <a:srgbClr val="000000"/>
                          </a:solidFill>
                          <a:effectLst/>
                          <a:latin typeface="British Council Sans" panose="020B0604020202020204"/>
                        </a:rPr>
                        <a:t>​</a:t>
                      </a:r>
                      <a:endParaRPr lang="ru-RU" sz="1400" b="0" i="0" dirty="0">
                        <a:solidFill>
                          <a:srgbClr val="000000"/>
                        </a:solidFill>
                        <a:effectLst/>
                      </a:endParaRPr>
                    </a:p>
                    <a:p>
                      <a:pPr algn="l" fontAlgn="base"/>
                      <a:r>
                        <a:rPr lang="ru-RU" sz="1400" b="0" i="0" dirty="0" err="1">
                          <a:solidFill>
                            <a:srgbClr val="000000"/>
                          </a:solidFill>
                          <a:effectLst/>
                          <a:latin typeface="British Council Sans" panose="020B0604020202020204"/>
                        </a:rPr>
                        <a:t>Основні</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історичні</a:t>
                      </a:r>
                      <a:r>
                        <a:rPr lang="ru-RU" sz="1400" b="0" i="0" dirty="0">
                          <a:solidFill>
                            <a:srgbClr val="000000"/>
                          </a:solidFill>
                          <a:effectLst/>
                          <a:latin typeface="British Council Sans" panose="020B0604020202020204"/>
                        </a:rPr>
                        <a:t> та </a:t>
                      </a:r>
                      <a:r>
                        <a:rPr lang="ru-RU" sz="1400" b="0" i="0" dirty="0" err="1">
                          <a:solidFill>
                            <a:srgbClr val="000000"/>
                          </a:solidFill>
                          <a:effectLst/>
                          <a:latin typeface="British Council Sans" panose="020B0604020202020204"/>
                        </a:rPr>
                        <a:t>культурні</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відомості</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extLst>
                  <a:ext uri="{0D108BD9-81ED-4DB2-BD59-A6C34878D82A}">
                    <a16:rowId xmlns:a16="http://schemas.microsoft.com/office/drawing/2014/main" val="910867370"/>
                  </a:ext>
                </a:extLst>
              </a:tr>
              <a:tr h="485739">
                <a:tc>
                  <a:txBody>
                    <a:bodyPr/>
                    <a:lstStyle/>
                    <a:p>
                      <a:pPr algn="l" fontAlgn="base"/>
                      <a:r>
                        <a:rPr lang="en-GB" sz="700" b="1" i="0">
                          <a:solidFill>
                            <a:srgbClr val="FFFFFF"/>
                          </a:solidFill>
                          <a:effectLst/>
                          <a:latin typeface="British Council Sans" panose="020B0604020202020204"/>
                        </a:rPr>
                        <a:t>8.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dirty="0">
                          <a:solidFill>
                            <a:srgbClr val="000000"/>
                          </a:solidFill>
                          <a:effectLst/>
                          <a:latin typeface="British Council Sans" panose="020B0604020202020204"/>
                        </a:rPr>
                        <a:t>Свята і </a:t>
                      </a:r>
                      <a:r>
                        <a:rPr lang="ru-RU" sz="1400" b="0" i="0" dirty="0" err="1">
                          <a:solidFill>
                            <a:srgbClr val="000000"/>
                          </a:solidFill>
                          <a:effectLst/>
                          <a:latin typeface="British Council Sans" panose="020B0604020202020204"/>
                        </a:rPr>
                        <a:t>традиції</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tc>
                  <a:txBody>
                    <a:bodyPr/>
                    <a:lstStyle/>
                    <a:p>
                      <a:pPr algn="l" fontAlgn="base"/>
                      <a:r>
                        <a:rPr lang="ru-RU" sz="1400" b="0" i="0" dirty="0" err="1">
                          <a:solidFill>
                            <a:srgbClr val="000000"/>
                          </a:solidFill>
                          <a:effectLst/>
                          <a:latin typeface="British Council Sans" panose="020B0604020202020204"/>
                        </a:rPr>
                        <a:t>Календар</a:t>
                      </a:r>
                      <a:r>
                        <a:rPr lang="ru-RU" sz="1400" b="0" i="0" dirty="0">
                          <a:solidFill>
                            <a:srgbClr val="000000"/>
                          </a:solidFill>
                          <a:effectLst/>
                          <a:latin typeface="British Council Sans" panose="020B0604020202020204"/>
                        </a:rPr>
                        <a:t> свят в </a:t>
                      </a:r>
                      <a:r>
                        <a:rPr lang="ru-RU" sz="1400" b="0" i="0" dirty="0" err="1">
                          <a:solidFill>
                            <a:srgbClr val="000000"/>
                          </a:solidFill>
                          <a:effectLst/>
                          <a:latin typeface="British Council Sans" panose="020B0604020202020204"/>
                        </a:rPr>
                        <a:t>Україні</a:t>
                      </a:r>
                      <a:r>
                        <a:rPr lang="ru-RU" sz="1400" b="0" i="0" dirty="0">
                          <a:solidFill>
                            <a:srgbClr val="000000"/>
                          </a:solidFill>
                          <a:effectLst/>
                          <a:latin typeface="British Council Sans" panose="020B0604020202020204"/>
                        </a:rPr>
                        <a:t> та </a:t>
                      </a:r>
                      <a:r>
                        <a:rPr lang="ru-RU" sz="1400" b="0" i="0" dirty="0" err="1">
                          <a:solidFill>
                            <a:srgbClr val="000000"/>
                          </a:solidFill>
                          <a:effectLst/>
                          <a:latin typeface="British Council Sans" panose="020B0604020202020204"/>
                        </a:rPr>
                        <a:t>країнах</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виучуваної</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мови</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p>
                      <a:pPr algn="l" fontAlgn="base"/>
                      <a:r>
                        <a:rPr lang="ru-RU" sz="1400" b="0" i="0" dirty="0" err="1">
                          <a:solidFill>
                            <a:srgbClr val="000000"/>
                          </a:solidFill>
                          <a:effectLst/>
                          <a:latin typeface="British Council Sans" panose="020B0604020202020204"/>
                        </a:rPr>
                        <a:t>Традиції</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святкування</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extLst>
                  <a:ext uri="{0D108BD9-81ED-4DB2-BD59-A6C34878D82A}">
                    <a16:rowId xmlns:a16="http://schemas.microsoft.com/office/drawing/2014/main" val="1360715625"/>
                  </a:ext>
                </a:extLst>
              </a:tr>
              <a:tr h="916085">
                <a:tc>
                  <a:txBody>
                    <a:bodyPr/>
                    <a:lstStyle/>
                    <a:p>
                      <a:pPr algn="l" fontAlgn="base"/>
                      <a:r>
                        <a:rPr lang="en-GB" sz="700" b="1" i="0">
                          <a:solidFill>
                            <a:srgbClr val="FFFFFF"/>
                          </a:solidFill>
                          <a:effectLst/>
                          <a:latin typeface="British Council Sans" panose="020B0604020202020204"/>
                        </a:rPr>
                        <a:t>9.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uk-UA" sz="1400" b="0" i="0" dirty="0">
                          <a:solidFill>
                            <a:srgbClr val="000000"/>
                          </a:solidFill>
                          <a:effectLst/>
                          <a:latin typeface="British Council Sans" panose="020B0604020202020204"/>
                        </a:rPr>
                        <a:t>Шкільне життя​</a:t>
                      </a:r>
                      <a:endParaRPr lang="uk-UA"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tc>
                  <a:txBody>
                    <a:bodyPr/>
                    <a:lstStyle/>
                    <a:p>
                      <a:pPr algn="l" fontAlgn="base"/>
                      <a:r>
                        <a:rPr lang="ru-RU" sz="1400" b="0" i="0">
                          <a:solidFill>
                            <a:srgbClr val="000000"/>
                          </a:solidFill>
                          <a:effectLst/>
                          <a:latin typeface="British Council Sans" panose="020B0604020202020204"/>
                        </a:rPr>
                        <a:t>Розклад уроків​</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Робочий день​</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Урок іноземної мови​</a:t>
                      </a:r>
                      <a:endParaRPr lang="ru-RU" sz="1400" b="0" i="0">
                        <a:solidFill>
                          <a:srgbClr val="000000"/>
                        </a:solidFill>
                        <a:effectLst/>
                      </a:endParaRPr>
                    </a:p>
                    <a:p>
                      <a:pPr algn="l" fontAlgn="base"/>
                      <a:r>
                        <a:rPr lang="ru-RU" sz="1400" b="0" i="0">
                          <a:solidFill>
                            <a:srgbClr val="000000"/>
                          </a:solidFill>
                          <a:effectLst/>
                          <a:latin typeface="British Council Sans" panose="020B0604020202020204"/>
                        </a:rPr>
                        <a:t>Види діяльності на уроці​</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extLst>
                  <a:ext uri="{0D108BD9-81ED-4DB2-BD59-A6C34878D82A}">
                    <a16:rowId xmlns:a16="http://schemas.microsoft.com/office/drawing/2014/main" val="3631095476"/>
                  </a:ext>
                </a:extLst>
              </a:tr>
              <a:tr h="382724">
                <a:tc>
                  <a:txBody>
                    <a:bodyPr/>
                    <a:lstStyle/>
                    <a:p>
                      <a:pPr algn="l" fontAlgn="base"/>
                      <a:r>
                        <a:rPr lang="en-GB" sz="700" b="1" i="0">
                          <a:solidFill>
                            <a:srgbClr val="FFFFFF"/>
                          </a:solidFill>
                          <a:effectLst/>
                          <a:latin typeface="British Council Sans" panose="020B0604020202020204"/>
                        </a:rPr>
                        <a:t>10. ​</a:t>
                      </a:r>
                      <a:endParaRPr lang="en-GB" sz="1100" b="1" i="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dirty="0" err="1">
                          <a:solidFill>
                            <a:srgbClr val="000000"/>
                          </a:solidFill>
                          <a:effectLst/>
                          <a:latin typeface="British Council Sans" panose="020B0604020202020204"/>
                        </a:rPr>
                        <a:t>Україна</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tc>
                  <a:txBody>
                    <a:bodyPr/>
                    <a:lstStyle/>
                    <a:p>
                      <a:pPr algn="l" fontAlgn="base"/>
                      <a:r>
                        <a:rPr lang="ru-RU" sz="1400" b="0" i="0" dirty="0" err="1">
                          <a:solidFill>
                            <a:srgbClr val="000000"/>
                          </a:solidFill>
                          <a:effectLst/>
                          <a:latin typeface="British Council Sans" panose="020B0604020202020204"/>
                        </a:rPr>
                        <a:t>Загальні</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відомості</a:t>
                      </a:r>
                      <a:r>
                        <a:rPr lang="ru-RU" sz="1400" b="0" i="0" dirty="0">
                          <a:solidFill>
                            <a:srgbClr val="000000"/>
                          </a:solidFill>
                          <a:effectLst/>
                          <a:latin typeface="British Council Sans" panose="020B0604020202020204"/>
                        </a:rPr>
                        <a:t> про </a:t>
                      </a:r>
                      <a:r>
                        <a:rPr lang="ru-RU" sz="1400" b="0" i="0" dirty="0" err="1">
                          <a:solidFill>
                            <a:srgbClr val="000000"/>
                          </a:solidFill>
                          <a:effectLst/>
                          <a:latin typeface="British Council Sans" panose="020B0604020202020204"/>
                        </a:rPr>
                        <a:t>Україну</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EDE7"/>
                    </a:solidFill>
                  </a:tcPr>
                </a:tc>
                <a:extLst>
                  <a:ext uri="{0D108BD9-81ED-4DB2-BD59-A6C34878D82A}">
                    <a16:rowId xmlns:a16="http://schemas.microsoft.com/office/drawing/2014/main" val="4151137758"/>
                  </a:ext>
                </a:extLst>
              </a:tr>
              <a:tr h="382724">
                <a:tc>
                  <a:txBody>
                    <a:bodyPr/>
                    <a:lstStyle/>
                    <a:p>
                      <a:pPr algn="l" fontAlgn="base"/>
                      <a:r>
                        <a:rPr lang="en-GB" sz="700" b="1" i="0" dirty="0">
                          <a:solidFill>
                            <a:srgbClr val="FFFFFF"/>
                          </a:solidFill>
                          <a:effectLst/>
                          <a:latin typeface="British Council Sans" panose="020B0604020202020204"/>
                        </a:rPr>
                        <a:t>11. ​</a:t>
                      </a:r>
                      <a:endParaRPr lang="en-GB" sz="1100" b="1" i="0" dirty="0">
                        <a:solidFill>
                          <a:srgbClr val="FFFFFF"/>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8200"/>
                    </a:solidFill>
                  </a:tcPr>
                </a:tc>
                <a:tc>
                  <a:txBody>
                    <a:bodyPr/>
                    <a:lstStyle/>
                    <a:p>
                      <a:pPr algn="l" fontAlgn="base"/>
                      <a:r>
                        <a:rPr lang="ru-RU" sz="1400" b="0" i="0">
                          <a:solidFill>
                            <a:srgbClr val="000000"/>
                          </a:solidFill>
                          <a:effectLst/>
                          <a:latin typeface="British Council Sans" panose="020B0604020202020204"/>
                        </a:rPr>
                        <a:t>Країни виучуваної мови​</a:t>
                      </a:r>
                      <a:endParaRPr lang="ru-RU" sz="1400" b="0" i="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tc>
                  <a:txBody>
                    <a:bodyPr/>
                    <a:lstStyle/>
                    <a:p>
                      <a:pPr algn="l" fontAlgn="base"/>
                      <a:r>
                        <a:rPr lang="ru-RU" sz="1400" b="0" i="0" dirty="0" err="1">
                          <a:solidFill>
                            <a:srgbClr val="000000"/>
                          </a:solidFill>
                          <a:effectLst/>
                          <a:latin typeface="British Council Sans" panose="020B0604020202020204"/>
                        </a:rPr>
                        <a:t>Загальні</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відомості</a:t>
                      </a:r>
                      <a:r>
                        <a:rPr lang="ru-RU" sz="1400" b="0" i="0" dirty="0">
                          <a:solidFill>
                            <a:srgbClr val="000000"/>
                          </a:solidFill>
                          <a:effectLst/>
                          <a:latin typeface="British Council Sans" panose="020B0604020202020204"/>
                        </a:rPr>
                        <a:t> про </a:t>
                      </a:r>
                      <a:r>
                        <a:rPr lang="ru-RU" sz="1400" b="0" i="0" dirty="0" err="1">
                          <a:solidFill>
                            <a:srgbClr val="000000"/>
                          </a:solidFill>
                          <a:effectLst/>
                          <a:latin typeface="British Council Sans" panose="020B0604020202020204"/>
                        </a:rPr>
                        <a:t>країни</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виучуваної</a:t>
                      </a:r>
                      <a:r>
                        <a:rPr lang="ru-RU" sz="1400" b="0" i="0" dirty="0">
                          <a:solidFill>
                            <a:srgbClr val="000000"/>
                          </a:solidFill>
                          <a:effectLst/>
                          <a:latin typeface="British Council Sans" panose="020B0604020202020204"/>
                        </a:rPr>
                        <a:t> </a:t>
                      </a:r>
                      <a:r>
                        <a:rPr lang="ru-RU" sz="1400" b="0" i="0" dirty="0" err="1">
                          <a:solidFill>
                            <a:srgbClr val="000000"/>
                          </a:solidFill>
                          <a:effectLst/>
                          <a:latin typeface="British Council Sans" panose="020B0604020202020204"/>
                        </a:rPr>
                        <a:t>мови</a:t>
                      </a:r>
                      <a:r>
                        <a:rPr lang="ru-RU" sz="1400" b="0" i="0" dirty="0">
                          <a:solidFill>
                            <a:srgbClr val="000000"/>
                          </a:solidFill>
                          <a:effectLst/>
                          <a:latin typeface="British Council Sans" panose="020B0604020202020204"/>
                        </a:rPr>
                        <a:t>​</a:t>
                      </a:r>
                      <a:endParaRPr lang="ru-RU" sz="1400" b="0" i="0" dirty="0">
                        <a:solidFill>
                          <a:srgbClr val="000000"/>
                        </a:solidFill>
                        <a:effectLst/>
                      </a:endParaRPr>
                    </a:p>
                  </a:txBody>
                  <a:tcPr marL="54926" marR="54926" marT="27463" marB="27463">
                    <a:lnL w="7750" cap="flat" cmpd="sng" algn="ctr">
                      <a:solidFill>
                        <a:srgbClr val="FFFFFF"/>
                      </a:solidFill>
                      <a:prstDash val="solid"/>
                      <a:round/>
                      <a:headEnd type="none" w="med" len="med"/>
                      <a:tailEnd type="none" w="med" len="med"/>
                    </a:lnL>
                    <a:lnR w="7750" cap="flat" cmpd="sng" algn="ctr">
                      <a:solidFill>
                        <a:srgbClr val="FFFFFF"/>
                      </a:solidFill>
                      <a:prstDash val="solid"/>
                      <a:round/>
                      <a:headEnd type="none" w="med" len="med"/>
                      <a:tailEnd type="none" w="med" len="med"/>
                    </a:lnR>
                    <a:lnT w="7750" cap="flat" cmpd="sng" algn="ctr">
                      <a:solidFill>
                        <a:srgbClr val="FFFFFF"/>
                      </a:solidFill>
                      <a:prstDash val="solid"/>
                      <a:round/>
                      <a:headEnd type="none" w="med" len="med"/>
                      <a:tailEnd type="none" w="med" len="med"/>
                    </a:lnT>
                    <a:lnB w="7750" cap="flat" cmpd="sng" algn="ctr">
                      <a:solidFill>
                        <a:srgbClr val="FFFFFF"/>
                      </a:solidFill>
                      <a:prstDash val="solid"/>
                      <a:round/>
                      <a:headEnd type="none" w="med" len="med"/>
                      <a:tailEnd type="none" w="med" len="med"/>
                    </a:lnB>
                    <a:solidFill>
                      <a:srgbClr val="FFD8CB"/>
                    </a:solidFill>
                  </a:tcPr>
                </a:tc>
                <a:extLst>
                  <a:ext uri="{0D108BD9-81ED-4DB2-BD59-A6C34878D82A}">
                    <a16:rowId xmlns:a16="http://schemas.microsoft.com/office/drawing/2014/main" val="3732943571"/>
                  </a:ext>
                </a:extLst>
              </a:tr>
            </a:tbl>
          </a:graphicData>
        </a:graphic>
      </p:graphicFrame>
      <p:sp>
        <p:nvSpPr>
          <p:cNvPr id="6" name="Rectangle 3"/>
          <p:cNvSpPr>
            <a:spLocks noChangeArrowheads="1"/>
          </p:cNvSpPr>
          <p:nvPr/>
        </p:nvSpPr>
        <p:spPr bwMode="auto">
          <a:xfrm>
            <a:off x="-2403565" y="-14630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uk-UA" altLang="uk-UA"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3" name="Заголовок 2"/>
          <p:cNvSpPr>
            <a:spLocks noGrp="1"/>
          </p:cNvSpPr>
          <p:nvPr>
            <p:ph type="title"/>
          </p:nvPr>
        </p:nvSpPr>
        <p:spPr/>
        <p:txBody>
          <a:bodyPr/>
          <a:lstStyle/>
          <a:p>
            <a:endParaRPr lang="uk-UA"/>
          </a:p>
        </p:txBody>
      </p:sp>
    </p:spTree>
    <p:extLst>
      <p:ext uri="{BB962C8B-B14F-4D97-AF65-F5344CB8AC3E}">
        <p14:creationId xmlns:p14="http://schemas.microsoft.com/office/powerpoint/2010/main" val="2696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 y="522515"/>
            <a:ext cx="11076040" cy="6043748"/>
          </a:xfrm>
          <a:prstGeom prst="rect">
            <a:avLst/>
          </a:prstGeom>
        </p:spPr>
      </p:pic>
    </p:spTree>
    <p:extLst>
      <p:ext uri="{BB962C8B-B14F-4D97-AF65-F5344CB8AC3E}">
        <p14:creationId xmlns:p14="http://schemas.microsoft.com/office/powerpoint/2010/main" val="328495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chemeClr val="accent1">
                    <a:lumMod val="50000"/>
                  </a:schemeClr>
                </a:solidFill>
                <a:latin typeface="Arial" panose="020B0604020202020204" pitchFamily="34" charset="0"/>
                <a:cs typeface="Arial" panose="020B0604020202020204" pitchFamily="34" charset="0"/>
              </a:rPr>
              <a:t>Think and Share</a:t>
            </a:r>
            <a:endParaRPr lang="uk-UA" b="1" dirty="0">
              <a:solidFill>
                <a:schemeClr val="accent1">
                  <a:lumMod val="50000"/>
                </a:schemeClr>
              </a:solidFill>
              <a:latin typeface="Arial" panose="020B0604020202020204" pitchFamily="34" charset="0"/>
              <a:cs typeface="Arial" panose="020B0604020202020204" pitchFamily="34" charset="0"/>
            </a:endParaRPr>
          </a:p>
        </p:txBody>
      </p:sp>
      <p:sp>
        <p:nvSpPr>
          <p:cNvPr id="5" name="Объект 4"/>
          <p:cNvSpPr>
            <a:spLocks noGrp="1"/>
          </p:cNvSpPr>
          <p:nvPr>
            <p:ph idx="1"/>
          </p:nvPr>
        </p:nvSpPr>
        <p:spPr>
          <a:xfrm>
            <a:off x="755711" y="1930400"/>
            <a:ext cx="1909112" cy="1756745"/>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a:p>
        </p:txBody>
      </p:sp>
      <p:sp>
        <p:nvSpPr>
          <p:cNvPr id="6" name="Равнобедренный треугольник 5"/>
          <p:cNvSpPr/>
          <p:nvPr/>
        </p:nvSpPr>
        <p:spPr>
          <a:xfrm>
            <a:off x="4038668" y="1820091"/>
            <a:ext cx="2022498" cy="1889760"/>
          </a:xfrm>
          <a:prstGeom prst="triangle">
            <a:avLst/>
          </a:prstGeom>
          <a:solidFill>
            <a:schemeClr val="accent2">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Блок-схема: узел 7"/>
          <p:cNvSpPr/>
          <p:nvPr/>
        </p:nvSpPr>
        <p:spPr>
          <a:xfrm>
            <a:off x="7175864" y="1708778"/>
            <a:ext cx="2327524" cy="2001073"/>
          </a:xfrm>
          <a:prstGeom prst="flowChartConnector">
            <a:avLst/>
          </a:prstGeom>
          <a:solidFill>
            <a:schemeClr val="accent3">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кругленный прямоугольник 8"/>
          <p:cNvSpPr/>
          <p:nvPr/>
        </p:nvSpPr>
        <p:spPr>
          <a:xfrm>
            <a:off x="643466" y="4484914"/>
            <a:ext cx="2879060" cy="185492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latin typeface="Arial" panose="020B0604020202020204" pitchFamily="34" charset="0"/>
                <a:cs typeface="Arial" panose="020B0604020202020204" pitchFamily="34" charset="0"/>
              </a:rPr>
              <a:t>One thing</a:t>
            </a:r>
          </a:p>
          <a:p>
            <a:pPr algn="ct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hat you remember from your previous sessions </a:t>
            </a:r>
            <a:endParaRPr lang="uk-UA" b="1" dirty="0">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4038668" y="4484913"/>
            <a:ext cx="2945606" cy="17417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latin typeface="Arial" panose="020B0604020202020204" pitchFamily="34" charset="0"/>
                <a:cs typeface="Arial" panose="020B0604020202020204" pitchFamily="34" charset="0"/>
              </a:rPr>
              <a:t>One thing </a:t>
            </a:r>
          </a:p>
          <a:p>
            <a:pPr algn="ctr"/>
            <a:r>
              <a:rPr lang="en-US" b="1" dirty="0" smtClean="0">
                <a:latin typeface="Arial" panose="020B0604020202020204" pitchFamily="34" charset="0"/>
                <a:cs typeface="Arial" panose="020B0604020202020204" pitchFamily="34" charset="0"/>
              </a:rPr>
              <a:t>that you’d like to share about your work at school/apply in your school work after the sessions</a:t>
            </a:r>
            <a:endParaRPr lang="uk-UA" b="1" dirty="0">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7768586" y="4484913"/>
            <a:ext cx="2854075" cy="17417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latin typeface="Arial" panose="020B0604020202020204" pitchFamily="34" charset="0"/>
                <a:cs typeface="Arial" panose="020B0604020202020204" pitchFamily="34" charset="0"/>
              </a:rPr>
              <a:t>One thing</a:t>
            </a:r>
          </a:p>
          <a:p>
            <a:pPr algn="ct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hat you’d like to know about during this session</a:t>
            </a:r>
            <a:endParaRPr lang="uk-U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16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a:p>
        </p:txBody>
      </p:sp>
      <p:sp>
        <p:nvSpPr>
          <p:cNvPr id="4" name="Блок-схема: задержка 3"/>
          <p:cNvSpPr/>
          <p:nvPr/>
        </p:nvSpPr>
        <p:spPr>
          <a:xfrm>
            <a:off x="677333" y="2160589"/>
            <a:ext cx="8693089" cy="307326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latin typeface="Arial" panose="020B0604020202020204" pitchFamily="34" charset="0"/>
                <a:cs typeface="Arial" panose="020B0604020202020204" pitchFamily="34" charset="0"/>
              </a:rPr>
              <a:t>Contextualising learning and teaching</a:t>
            </a:r>
            <a:endParaRPr lang="uk-UA"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41117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1">
                    <a:lumMod val="50000"/>
                  </a:schemeClr>
                </a:solidFill>
                <a:latin typeface="Arial" panose="020B0604020202020204" pitchFamily="34" charset="0"/>
                <a:cs typeface="Arial" panose="020B0604020202020204" pitchFamily="34" charset="0"/>
              </a:rPr>
              <a:t>Objectives</a:t>
            </a:r>
            <a:r>
              <a:rPr lang="en-US" dirty="0" smtClean="0"/>
              <a:t> </a:t>
            </a:r>
            <a:endParaRPr lang="uk-UA" dirty="0"/>
          </a:p>
        </p:txBody>
      </p:sp>
      <p:sp>
        <p:nvSpPr>
          <p:cNvPr id="3" name="Объект 2"/>
          <p:cNvSpPr>
            <a:spLocks noGrp="1"/>
          </p:cNvSpPr>
          <p:nvPr>
            <p:ph idx="1"/>
          </p:nvPr>
        </p:nvSpPr>
        <p:spPr/>
        <p:txBody>
          <a:bodyPr/>
          <a:lstStyle/>
          <a:p>
            <a:r>
              <a:rPr lang="en-US" dirty="0" err="1"/>
              <a:t>reconceptualise</a:t>
            </a:r>
            <a:r>
              <a:rPr lang="en-US" dirty="0"/>
              <a:t> approaches to learning/teaching in view of the New Ukrainian school </a:t>
            </a:r>
            <a:r>
              <a:rPr lang="en-US" dirty="0" smtClean="0"/>
              <a:t>reform</a:t>
            </a:r>
          </a:p>
          <a:p>
            <a:r>
              <a:rPr lang="en-US" dirty="0"/>
              <a:t>c</a:t>
            </a:r>
            <a:r>
              <a:rPr lang="en-US" dirty="0" smtClean="0"/>
              <a:t>onsider ways of contextualizing learning</a:t>
            </a:r>
            <a:r>
              <a:rPr lang="en-US" dirty="0"/>
              <a:t/>
            </a:r>
            <a:br>
              <a:rPr lang="en-US" dirty="0"/>
            </a:br>
            <a:r>
              <a:rPr lang="en-US" dirty="0"/>
              <a:t/>
            </a:r>
            <a:br>
              <a:rPr lang="en-US" dirty="0"/>
            </a:br>
            <a:endParaRPr lang="uk-UA" dirty="0"/>
          </a:p>
        </p:txBody>
      </p:sp>
    </p:spTree>
    <p:extLst>
      <p:ext uri="{BB962C8B-B14F-4D97-AF65-F5344CB8AC3E}">
        <p14:creationId xmlns:p14="http://schemas.microsoft.com/office/powerpoint/2010/main" val="868843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029" y="592183"/>
            <a:ext cx="9292045" cy="992778"/>
          </a:xfrm>
        </p:spPr>
        <p:txBody>
          <a:bodyPr>
            <a:normAutofit/>
          </a:bodyPr>
          <a:lstStyle/>
          <a:p>
            <a:r>
              <a:rPr lang="en-GB" sz="4800" b="1" dirty="0">
                <a:solidFill>
                  <a:schemeClr val="accent1">
                    <a:lumMod val="50000"/>
                  </a:schemeClr>
                </a:solidFill>
                <a:latin typeface="Arial" panose="020B0604020202020204" pitchFamily="34" charset="0"/>
                <a:cs typeface="Arial" panose="020B0604020202020204" pitchFamily="34" charset="0"/>
              </a:rPr>
              <a:t>Learning and teaching</a:t>
            </a:r>
            <a:endParaRPr lang="uk-UA" sz="48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7">
            <a:extLst>
              <a:ext uri="{FF2B5EF4-FFF2-40B4-BE49-F238E27FC236}">
                <a16:creationId xmlns:a16="http://schemas.microsoft.com/office/drawing/2014/main" id="{FF299D8A-3936-4447-B7DB-8096D9D75E27}"/>
              </a:ext>
            </a:extLst>
          </p:cNvPr>
          <p:cNvPicPr>
            <a:picLocks noGrp="1" noChangeAspect="1"/>
          </p:cNvPicPr>
          <p:nvPr>
            <p:ph idx="1"/>
          </p:nvPr>
        </p:nvPicPr>
        <p:blipFill>
          <a:blip r:embed="rId2"/>
          <a:stretch>
            <a:fillRect/>
          </a:stretch>
        </p:blipFill>
        <p:spPr>
          <a:xfrm>
            <a:off x="259674" y="1498792"/>
            <a:ext cx="5609112" cy="4239759"/>
          </a:xfrm>
          <a:prstGeom prst="rect">
            <a:avLst/>
          </a:prstGeom>
        </p:spPr>
      </p:pic>
      <p:pic>
        <p:nvPicPr>
          <p:cNvPr id="3" name="Рисунок 2"/>
          <p:cNvPicPr>
            <a:picLocks noChangeAspect="1"/>
          </p:cNvPicPr>
          <p:nvPr/>
        </p:nvPicPr>
        <p:blipFill>
          <a:blip r:embed="rId3"/>
          <a:stretch>
            <a:fillRect/>
          </a:stretch>
        </p:blipFill>
        <p:spPr>
          <a:xfrm>
            <a:off x="5519651" y="3576261"/>
            <a:ext cx="6521489" cy="3176931"/>
          </a:xfrm>
          <a:prstGeom prst="rect">
            <a:avLst/>
          </a:prstGeom>
        </p:spPr>
      </p:pic>
    </p:spTree>
    <p:extLst>
      <p:ext uri="{BB962C8B-B14F-4D97-AF65-F5344CB8AC3E}">
        <p14:creationId xmlns:p14="http://schemas.microsoft.com/office/powerpoint/2010/main" val="2662559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4000" b="1" dirty="0">
                <a:solidFill>
                  <a:schemeClr val="accent1">
                    <a:lumMod val="50000"/>
                  </a:schemeClr>
                </a:solidFill>
                <a:latin typeface="Arial" panose="020B0604020202020204" pitchFamily="34" charset="0"/>
                <a:cs typeface="Arial" panose="020B0604020202020204" pitchFamily="34" charset="0"/>
              </a:rPr>
              <a:t>Key aspects for planning learning</a:t>
            </a:r>
            <a:endParaRPr lang="uk-UA" sz="40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266" y="1524863"/>
            <a:ext cx="9200386" cy="4919480"/>
          </a:xfrm>
        </p:spPr>
      </p:pic>
    </p:spTree>
    <p:extLst>
      <p:ext uri="{BB962C8B-B14F-4D97-AF65-F5344CB8AC3E}">
        <p14:creationId xmlns:p14="http://schemas.microsoft.com/office/powerpoint/2010/main" val="27390248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b="1" dirty="0">
                <a:solidFill>
                  <a:schemeClr val="accent1">
                    <a:lumMod val="50000"/>
                  </a:schemeClr>
                </a:solidFill>
                <a:latin typeface="Arial" panose="020B0604020202020204" pitchFamily="34" charset="0"/>
                <a:cs typeface="Arial" panose="020B0604020202020204" pitchFamily="34" charset="0"/>
              </a:rPr>
              <a:t>Key aspects for planning learning</a:t>
            </a:r>
            <a:endParaRPr lang="uk-UA" dirty="0"/>
          </a:p>
        </p:txBody>
      </p:sp>
      <p:sp>
        <p:nvSpPr>
          <p:cNvPr id="3" name="Объект 2"/>
          <p:cNvSpPr>
            <a:spLocks noGrp="1"/>
          </p:cNvSpPr>
          <p:nvPr>
            <p:ph idx="1"/>
          </p:nvPr>
        </p:nvSpPr>
        <p:spPr>
          <a:xfrm>
            <a:off x="677334" y="1637211"/>
            <a:ext cx="8596668" cy="4404151"/>
          </a:xfrm>
        </p:spPr>
        <p:txBody>
          <a:bodyPr>
            <a:noAutofit/>
          </a:bodyPr>
          <a:lstStyle/>
          <a:p>
            <a:pPr>
              <a:buFont typeface="Arial" panose="020B0604020202020204" pitchFamily="34" charset="0"/>
              <a:buChar char="•"/>
            </a:pPr>
            <a:r>
              <a:rPr lang="en-GB" sz="2400" dirty="0"/>
              <a:t>learning outcomes</a:t>
            </a:r>
          </a:p>
          <a:p>
            <a:pPr>
              <a:buFont typeface="Arial" panose="020B0604020202020204" pitchFamily="34" charset="0"/>
              <a:buChar char="•"/>
            </a:pPr>
            <a:r>
              <a:rPr lang="en-GB" sz="2400" dirty="0"/>
              <a:t>learners’ profile</a:t>
            </a:r>
          </a:p>
          <a:p>
            <a:pPr>
              <a:buFont typeface="Arial" panose="020B0604020202020204" pitchFamily="34" charset="0"/>
              <a:buChar char="•"/>
            </a:pPr>
            <a:r>
              <a:rPr lang="en-GB" sz="2400" dirty="0"/>
              <a:t>context</a:t>
            </a:r>
          </a:p>
          <a:p>
            <a:pPr>
              <a:buFont typeface="Arial" panose="020B0604020202020204" pitchFamily="34" charset="0"/>
              <a:buChar char="•"/>
            </a:pPr>
            <a:r>
              <a:rPr lang="en-GB" sz="2400" dirty="0"/>
              <a:t>communicative language skills</a:t>
            </a:r>
          </a:p>
          <a:p>
            <a:pPr>
              <a:buFont typeface="Arial" panose="020B0604020202020204" pitchFamily="34" charset="0"/>
              <a:buChar char="•"/>
            </a:pPr>
            <a:r>
              <a:rPr lang="en-GB" sz="2400" dirty="0"/>
              <a:t>thinking skills</a:t>
            </a:r>
          </a:p>
          <a:p>
            <a:pPr>
              <a:buFont typeface="Arial" panose="020B0604020202020204" pitchFamily="34" charset="0"/>
              <a:buChar char="•"/>
            </a:pPr>
            <a:r>
              <a:rPr lang="en-GB" sz="2400" dirty="0"/>
              <a:t>core skills</a:t>
            </a:r>
          </a:p>
          <a:p>
            <a:pPr>
              <a:buFont typeface="Arial" panose="020B0604020202020204" pitchFamily="34" charset="0"/>
              <a:buChar char="•"/>
            </a:pPr>
            <a:r>
              <a:rPr lang="en-GB" sz="2400" dirty="0"/>
              <a:t>assessment for learning</a:t>
            </a:r>
          </a:p>
          <a:p>
            <a:pPr>
              <a:buFont typeface="Arial" panose="020B0604020202020204" pitchFamily="34" charset="0"/>
              <a:buChar char="•"/>
            </a:pPr>
            <a:r>
              <a:rPr lang="en-GB" sz="2400" dirty="0"/>
              <a:t>strategies</a:t>
            </a:r>
          </a:p>
          <a:p>
            <a:pPr>
              <a:buFont typeface="Arial" panose="020B0604020202020204" pitchFamily="34" charset="0"/>
              <a:buChar char="•"/>
            </a:pPr>
            <a:r>
              <a:rPr lang="en-GB" sz="2400" dirty="0" smtClean="0"/>
              <a:t>resources</a:t>
            </a:r>
            <a:endParaRPr lang="uk-UA" sz="2400" dirty="0" smtClean="0"/>
          </a:p>
        </p:txBody>
      </p:sp>
      <p:pic>
        <p:nvPicPr>
          <p:cNvPr id="4" name="Рисунок 3"/>
          <p:cNvPicPr>
            <a:picLocks noChangeAspect="1"/>
          </p:cNvPicPr>
          <p:nvPr/>
        </p:nvPicPr>
        <p:blipFill>
          <a:blip r:embed="rId2"/>
          <a:stretch>
            <a:fillRect/>
          </a:stretch>
        </p:blipFill>
        <p:spPr>
          <a:xfrm>
            <a:off x="4635565" y="5361708"/>
            <a:ext cx="7314455" cy="1163783"/>
          </a:xfrm>
          <a:prstGeom prst="rect">
            <a:avLst/>
          </a:prstGeom>
        </p:spPr>
      </p:pic>
    </p:spTree>
    <p:extLst>
      <p:ext uri="{BB962C8B-B14F-4D97-AF65-F5344CB8AC3E}">
        <p14:creationId xmlns:p14="http://schemas.microsoft.com/office/powerpoint/2010/main" val="17949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chemeClr val="accent1">
                    <a:lumMod val="50000"/>
                  </a:schemeClr>
                </a:solidFill>
              </a:rPr>
              <a:t>Contextualisation</a:t>
            </a:r>
            <a:r>
              <a:rPr lang="en-US" b="1" dirty="0" smtClean="0">
                <a:solidFill>
                  <a:schemeClr val="accent1">
                    <a:lumMod val="50000"/>
                  </a:schemeClr>
                </a:solidFill>
              </a:rPr>
              <a:t> - </a:t>
            </a:r>
            <a:endParaRPr lang="uk-UA" b="1" dirty="0">
              <a:solidFill>
                <a:schemeClr val="accent1">
                  <a:lumMod val="50000"/>
                </a:schemeClr>
              </a:solidFill>
            </a:endParaRPr>
          </a:p>
        </p:txBody>
      </p:sp>
      <p:sp>
        <p:nvSpPr>
          <p:cNvPr id="3" name="Объект 2"/>
          <p:cNvSpPr>
            <a:spLocks noGrp="1"/>
          </p:cNvSpPr>
          <p:nvPr>
            <p:ph idx="1"/>
          </p:nvPr>
        </p:nvSpPr>
        <p:spPr>
          <a:xfrm>
            <a:off x="2411527" y="1355371"/>
            <a:ext cx="8762758" cy="3875313"/>
          </a:xfrm>
        </p:spPr>
        <p:txBody>
          <a:bodyPr>
            <a:normAutofit lnSpcReduction="10000"/>
          </a:bodyPr>
          <a:lstStyle/>
          <a:p>
            <a:r>
              <a:rPr lang="en-US" dirty="0"/>
              <a:t> </a:t>
            </a:r>
            <a:r>
              <a:rPr lang="en-US" sz="2400" dirty="0">
                <a:latin typeface="Arial" panose="020B0604020202020204" pitchFamily="34" charset="0"/>
                <a:cs typeface="Arial" panose="020B0604020202020204" pitchFamily="34" charset="0"/>
              </a:rPr>
              <a:t>is defined as </a:t>
            </a:r>
            <a:r>
              <a:rPr lang="en-US" sz="2400" b="1" dirty="0">
                <a:latin typeface="Arial" panose="020B0604020202020204" pitchFamily="34" charset="0"/>
                <a:cs typeface="Arial" panose="020B0604020202020204" pitchFamily="34" charset="0"/>
              </a:rPr>
              <a:t>employing the items of the language in a meaningful and relevant context</a:t>
            </a:r>
            <a:r>
              <a:rPr lang="en-US" sz="2400" dirty="0">
                <a:latin typeface="Arial" panose="020B0604020202020204" pitchFamily="34" charset="0"/>
                <a:cs typeface="Arial" panose="020B0604020202020204" pitchFamily="34" charset="0"/>
              </a:rPr>
              <a:t>. This helps the learners to acquire new skills and knowledge. It also develops their abilities and attitudes. Learners should be motivated to learn and to take part in the learning process</a:t>
            </a:r>
            <a:r>
              <a:rPr lang="en-US" sz="2400" dirty="0" smtClean="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helps teachers and students </a:t>
            </a:r>
            <a:r>
              <a:rPr lang="en-US" sz="2400" b="1" dirty="0">
                <a:latin typeface="Arial" panose="020B0604020202020204" pitchFamily="34" charset="0"/>
                <a:cs typeface="Arial" panose="020B0604020202020204" pitchFamily="34" charset="0"/>
              </a:rPr>
              <a:t>comprehend concepts by relating and presenting lesson on the context of prevailing local environment, culture</a:t>
            </a:r>
            <a:r>
              <a:rPr lang="en-US" sz="2400" dirty="0">
                <a:latin typeface="Arial" panose="020B0604020202020204" pitchFamily="34" charset="0"/>
                <a:cs typeface="Arial" panose="020B0604020202020204" pitchFamily="34" charset="0"/>
              </a:rPr>
              <a:t>, and resources. Hence, lessons are becoming more real-life, customized, and </a:t>
            </a:r>
            <a:r>
              <a:rPr lang="en-US" sz="2400" dirty="0" smtClean="0">
                <a:latin typeface="Arial" panose="020B0604020202020204" pitchFamily="34" charset="0"/>
                <a:cs typeface="Arial" panose="020B0604020202020204" pitchFamily="34" charset="0"/>
              </a:rPr>
              <a:t>appropriate.</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Free microphone (Chat)</a:t>
            </a:r>
            <a:endParaRPr lang="uk-UA" dirty="0"/>
          </a:p>
        </p:txBody>
      </p:sp>
      <p:sp>
        <p:nvSpPr>
          <p:cNvPr id="3" name="Объект 2"/>
          <p:cNvSpPr>
            <a:spLocks noGrp="1"/>
          </p:cNvSpPr>
          <p:nvPr>
            <p:ph idx="1"/>
          </p:nvPr>
        </p:nvSpPr>
        <p:spPr>
          <a:xfrm>
            <a:off x="677334" y="1844431"/>
            <a:ext cx="8596668" cy="4196931"/>
          </a:xfrm>
        </p:spPr>
        <p:txBody>
          <a:bodyPr>
            <a:normAutofit/>
          </a:bodyPr>
          <a:lstStyle/>
          <a:p>
            <a:r>
              <a:rPr lang="en-US" sz="3200" i="1" dirty="0" smtClean="0"/>
              <a:t>What kind of activities do you do in your class to teach English?</a:t>
            </a:r>
          </a:p>
          <a:p>
            <a:r>
              <a:rPr lang="en-US" sz="3200" i="1" dirty="0" smtClean="0"/>
              <a:t>What topics in English do you teach?</a:t>
            </a:r>
          </a:p>
          <a:p>
            <a:r>
              <a:rPr lang="en-US" sz="3200" i="1" dirty="0" smtClean="0"/>
              <a:t>Is the language contextualized? If yes, how?</a:t>
            </a:r>
            <a:endParaRPr lang="uk-UA" sz="3200" i="1" dirty="0"/>
          </a:p>
        </p:txBody>
      </p:sp>
    </p:spTree>
    <p:extLst>
      <p:ext uri="{BB962C8B-B14F-4D97-AF65-F5344CB8AC3E}">
        <p14:creationId xmlns:p14="http://schemas.microsoft.com/office/powerpoint/2010/main" val="3224462730"/>
      </p:ext>
    </p:extLst>
  </p:cSld>
  <p:clrMapOvr>
    <a:masterClrMapping/>
  </p:clrMapOvr>
</p:sld>
</file>

<file path=ppt/theme/theme1.xml><?xml version="1.0" encoding="utf-8"?>
<a:theme xmlns:a="http://schemas.openxmlformats.org/drawingml/2006/main" name="Аспект">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730</TotalTime>
  <Words>281</Words>
  <Application>Microsoft Office PowerPoint</Application>
  <PresentationFormat>Широкоэкранный</PresentationFormat>
  <Paragraphs>98</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British Council Sans</vt:lpstr>
      <vt:lpstr>Times New Roman</vt:lpstr>
      <vt:lpstr>Trebuchet MS</vt:lpstr>
      <vt:lpstr>Wingdings 3</vt:lpstr>
      <vt:lpstr>Аспект</vt:lpstr>
      <vt:lpstr>Презентация PowerPoint</vt:lpstr>
      <vt:lpstr>Think and Share</vt:lpstr>
      <vt:lpstr>Презентация PowerPoint</vt:lpstr>
      <vt:lpstr>Objectives </vt:lpstr>
      <vt:lpstr>Learning and teaching</vt:lpstr>
      <vt:lpstr>Key aspects for planning learning</vt:lpstr>
      <vt:lpstr>Key aspects for planning learning</vt:lpstr>
      <vt:lpstr>Contextualisation - </vt:lpstr>
      <vt:lpstr>Free microphone (Chat)</vt:lpstr>
      <vt:lpstr>Important elements of CL</vt:lpstr>
      <vt:lpstr>Why is CL important in the classroom?</vt:lpstr>
      <vt:lpstr>How to contextualise your training materials and assessment tools </vt:lpstr>
      <vt:lpstr>Contextualising learning</vt:lpstr>
      <vt:lpstr>Презентация PowerPoint</vt:lpstr>
      <vt:lpstr>Contextualising learning</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Виклики НУШ: особливості планування, вчителювання, оцінювання</dc:title>
  <dc:creator>Солодкі</dc:creator>
  <cp:lastModifiedBy>Солодкі</cp:lastModifiedBy>
  <cp:revision>44</cp:revision>
  <dcterms:created xsi:type="dcterms:W3CDTF">2021-09-20T05:40:45Z</dcterms:created>
  <dcterms:modified xsi:type="dcterms:W3CDTF">2022-08-16T13:52:19Z</dcterms:modified>
</cp:coreProperties>
</file>