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9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9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6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3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5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3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4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C01F-0B6C-4289-B38D-20A9CEB74549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42E2-C1D2-41C9-943A-8B2FA592D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k.wikipedia.org/wiki/%D0%9A%D0%B0%D1%81%D0%BF%D0%B0%D1%80_%D0%94%D0%B0%D0%B2%D0%B8%D0%B4_%D0%A4%D1%80%D1%96%D0%B4%D1%80%D1%96%D1%8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hyperlink" Target="https://uk.wikipedia.org/wiki/%D0%92%D1%96%D0%BB%D1%8C%D1%8F%D0%BC_%D0%A2%D0%B5%D1%80%D0%BD%D0%B5%D1%8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hyperlink" Target="https://uk.wikipedia.org/wiki/%D0%91%D1%80%D1%8E%D0%BB%D0%BB%D0%BE%D0%B2_%D0%9A%D0%B0%D1%80%D0%BB_%D0%9F%D0%B0%D0%B2%D0%BB%D0%BE%D0%B2%D0%B8%D1%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hyperlink" Target="https://gallerix.ru/album/Brull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hyperlink" Target="https://www.youtube.com/watch?v=Xchlmvi8qu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tsandculture.google.com/entity/m06hsk?categoryId=art-movem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5%D0%BE%D0%B4%D0%BE%D1%80_%D0%96%D0%B5%D1%80%D1%96%D0%BA%D0%BE" TargetMode="External"/><Relationship Id="rId2" Type="http://schemas.openxmlformats.org/officeDocument/2006/relationships/hyperlink" Target="https://uk.wikipedia.org/wiki/%D0%95%D0%B6%D0%B5%D0%BD_%D0%94%D0%B5%D0%BB%D0%B0%D0%BA%D1%80%D1%83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1%80%D0%B0%D0%BD%D1%81%D1%96%D1%81%D0%BA%D0%BE-%D0%A5%D0%BE%D1%81%D0%B5_%D0%B4%D0%B5_%D0%93%D0%BE%D0%B9%D1%8F" TargetMode="External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6196" y="94890"/>
            <a:ext cx="9144000" cy="2387600"/>
          </a:xfrm>
        </p:spPr>
        <p:txBody>
          <a:bodyPr/>
          <a:lstStyle/>
          <a:p>
            <a:r>
              <a:rPr lang="ru-RU" b="1" dirty="0"/>
              <a:t>Романтизм в </a:t>
            </a:r>
            <a:r>
              <a:rPr lang="ru-RU" b="1" dirty="0" err="1"/>
              <a:t>образотворчому</a:t>
            </a:r>
            <a:r>
              <a:rPr lang="ru-RU" b="1" dirty="0"/>
              <a:t> </a:t>
            </a:r>
            <a:r>
              <a:rPr lang="ru-RU" b="1" dirty="0" err="1" smtClean="0"/>
              <a:t>мистецтві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00" y="2482490"/>
            <a:ext cx="2633958" cy="4079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70" y="2482490"/>
            <a:ext cx="2995253" cy="40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464" y="7446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Картина</a:t>
            </a:r>
            <a:r>
              <a:rPr lang="ru-RU" b="1" dirty="0"/>
              <a:t> «</a:t>
            </a:r>
            <a:r>
              <a:rPr lang="ru-RU" b="1" dirty="0" err="1"/>
              <a:t>Розстріл</a:t>
            </a:r>
            <a:r>
              <a:rPr lang="ru-RU" b="1" dirty="0"/>
              <a:t> </a:t>
            </a:r>
            <a:r>
              <a:rPr lang="ru-RU" b="1" dirty="0" err="1"/>
              <a:t>повстанців</a:t>
            </a:r>
            <a:r>
              <a:rPr lang="ru-RU" b="1" dirty="0"/>
              <a:t> в </a:t>
            </a:r>
            <a:r>
              <a:rPr lang="ru-RU" b="1" dirty="0" err="1"/>
              <a:t>ніч</a:t>
            </a:r>
            <a:r>
              <a:rPr lang="ru-RU" b="1" dirty="0"/>
              <a:t> на 3 </a:t>
            </a:r>
            <a:r>
              <a:rPr lang="ru-RU" b="1" dirty="0" err="1"/>
              <a:t>травня</a:t>
            </a:r>
            <a:r>
              <a:rPr lang="ru-RU" b="1" dirty="0"/>
              <a:t> 1808»</a:t>
            </a:r>
            <a:r>
              <a:rPr lang="ru-RU" dirty="0"/>
              <a:t> стала </a:t>
            </a:r>
            <a:r>
              <a:rPr lang="ru-RU" dirty="0" err="1"/>
              <a:t>обвинувальним</a:t>
            </a:r>
            <a:r>
              <a:rPr lang="ru-RU" dirty="0"/>
              <a:t> актом художника злу і </a:t>
            </a:r>
            <a:r>
              <a:rPr lang="ru-RU" dirty="0" err="1"/>
              <a:t>насильству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виразно</a:t>
            </a:r>
            <a:r>
              <a:rPr lang="ru-RU" dirty="0"/>
              <a:t> </a:t>
            </a:r>
            <a:r>
              <a:rPr lang="ru-RU" dirty="0" err="1"/>
              <a:t>відчув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55" y="2578557"/>
            <a:ext cx="5201728" cy="40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7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3766" y="143475"/>
            <a:ext cx="515140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митців-романтиків</a:t>
            </a:r>
            <a:r>
              <a:rPr lang="ru-RU" dirty="0"/>
              <a:t> природа </a:t>
            </a:r>
            <a:r>
              <a:rPr lang="ru-RU" dirty="0" err="1"/>
              <a:t>була</a:t>
            </a:r>
            <a:r>
              <a:rPr lang="ru-RU" dirty="0"/>
              <a:t> особливою </a:t>
            </a:r>
            <a:r>
              <a:rPr lang="ru-RU" dirty="0" err="1"/>
              <a:t>цінністю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вільна</a:t>
            </a:r>
            <a:r>
              <a:rPr lang="ru-RU" dirty="0"/>
              <a:t> і </a:t>
            </a:r>
            <a:r>
              <a:rPr lang="ru-RU" dirty="0" err="1"/>
              <a:t>нескорена</a:t>
            </a:r>
            <a:r>
              <a:rPr lang="ru-RU" dirty="0"/>
              <a:t> </a:t>
            </a:r>
            <a:r>
              <a:rPr lang="ru-RU" dirty="0" err="1"/>
              <a:t>стихія</a:t>
            </a:r>
            <a:r>
              <a:rPr lang="ru-RU" dirty="0"/>
              <a:t> </a:t>
            </a:r>
            <a:r>
              <a:rPr lang="ru-RU" dirty="0" err="1"/>
              <a:t>заворожувала</a:t>
            </a:r>
            <a:r>
              <a:rPr lang="ru-RU" dirty="0"/>
              <a:t>, </a:t>
            </a:r>
            <a:r>
              <a:rPr lang="ru-RU" dirty="0" err="1"/>
              <a:t>збігалася</a:t>
            </a:r>
            <a:r>
              <a:rPr lang="ru-RU" dirty="0"/>
              <a:t> з </a:t>
            </a:r>
            <a:r>
              <a:rPr lang="ru-RU" dirty="0" err="1"/>
              <a:t>людськими</a:t>
            </a:r>
            <a:r>
              <a:rPr lang="ru-RU" dirty="0"/>
              <a:t> </a:t>
            </a:r>
            <a:r>
              <a:rPr lang="ru-RU" dirty="0" err="1"/>
              <a:t>пристрастями</a:t>
            </a:r>
            <a:r>
              <a:rPr lang="ru-RU" dirty="0"/>
              <a:t>,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поклоніння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в </a:t>
            </a:r>
            <a:r>
              <a:rPr lang="ru-RU" dirty="0" err="1"/>
              <a:t>образотворчому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улюбленим</a:t>
            </a:r>
            <a:r>
              <a:rPr lang="ru-RU" dirty="0"/>
              <a:t> жанром </a:t>
            </a:r>
            <a:r>
              <a:rPr lang="ru-RU" dirty="0" err="1"/>
              <a:t>стає</a:t>
            </a:r>
            <a:r>
              <a:rPr lang="ru-RU" dirty="0"/>
              <a:t> пейзаж,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віддзеркалюють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мрії</a:t>
            </a:r>
            <a:r>
              <a:rPr lang="ru-RU" dirty="0"/>
              <a:t>. У </a:t>
            </a:r>
            <a:r>
              <a:rPr lang="ru-RU" dirty="0" err="1"/>
              <a:t>романтичних</a:t>
            </a:r>
            <a:r>
              <a:rPr lang="ru-RU" dirty="0"/>
              <a:t> пейзажах </a:t>
            </a:r>
            <a:r>
              <a:rPr lang="ru-RU" dirty="0" err="1"/>
              <a:t>зображували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 і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таємничі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захмарене</a:t>
            </a:r>
            <a:r>
              <a:rPr lang="ru-RU" dirty="0"/>
              <a:t> небо з </a:t>
            </a:r>
            <a:r>
              <a:rPr lang="ru-RU" dirty="0" err="1"/>
              <a:t>райдугою</a:t>
            </a:r>
            <a:r>
              <a:rPr lang="ru-RU" dirty="0"/>
              <a:t>,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бурі</a:t>
            </a:r>
            <a:r>
              <a:rPr lang="ru-RU" dirty="0"/>
              <a:t>,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неприступні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, </a:t>
            </a:r>
            <a:r>
              <a:rPr lang="ru-RU" dirty="0" err="1"/>
              <a:t>місячні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, </a:t>
            </a:r>
            <a:r>
              <a:rPr lang="ru-RU" dirty="0" err="1"/>
              <a:t>водоспади</a:t>
            </a:r>
            <a:r>
              <a:rPr lang="ru-RU" dirty="0"/>
              <a:t> та </a:t>
            </a:r>
            <a:r>
              <a:rPr lang="ru-RU" dirty="0" err="1"/>
              <a:t>руїни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84" y="519741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3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419" y="1092380"/>
            <a:ext cx="62613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художника </a:t>
            </a:r>
            <a:r>
              <a:rPr lang="ru-RU" b="1" dirty="0" err="1">
                <a:hlinkClick r:id="rId2"/>
              </a:rPr>
              <a:t>Каспара</a:t>
            </a:r>
            <a:r>
              <a:rPr lang="ru-RU" b="1" dirty="0">
                <a:hlinkClick r:id="rId2"/>
              </a:rPr>
              <a:t> Давида </a:t>
            </a:r>
            <a:r>
              <a:rPr lang="ru-RU" b="1" dirty="0" err="1">
                <a:hlinkClick r:id="rId2"/>
              </a:rPr>
              <a:t>Фрідріха</a:t>
            </a:r>
            <a:r>
              <a:rPr lang="ru-RU" dirty="0"/>
              <a:t>, </a:t>
            </a:r>
            <a:r>
              <a:rPr lang="ru-RU" dirty="0" err="1"/>
              <a:t>творця</a:t>
            </a:r>
            <a:r>
              <a:rPr lang="ru-RU" dirty="0"/>
              <a:t> романтичного </a:t>
            </a:r>
            <a:r>
              <a:rPr lang="ru-RU" dirty="0" err="1"/>
              <a:t>краєвиду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«пейзажами </a:t>
            </a:r>
            <a:r>
              <a:rPr lang="ru-RU" dirty="0" err="1"/>
              <a:t>душі</a:t>
            </a:r>
            <a:r>
              <a:rPr lang="ru-RU" dirty="0"/>
              <a:t>». </a:t>
            </a:r>
            <a:r>
              <a:rPr lang="ru-RU" dirty="0" err="1"/>
              <a:t>Він</a:t>
            </a:r>
            <a:r>
              <a:rPr lang="ru-RU" dirty="0"/>
              <a:t> писав </a:t>
            </a:r>
            <a:r>
              <a:rPr lang="ru-RU" dirty="0" err="1"/>
              <a:t>марини</a:t>
            </a:r>
            <a:r>
              <a:rPr lang="ru-RU" dirty="0"/>
              <a:t>, </a:t>
            </a:r>
            <a:r>
              <a:rPr lang="ru-RU" dirty="0" err="1"/>
              <a:t>зображав</a:t>
            </a:r>
            <a:r>
              <a:rPr lang="ru-RU" dirty="0"/>
              <a:t> гори й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оспівуючи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безмежності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яку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осягнути</a:t>
            </a:r>
            <a:r>
              <a:rPr lang="ru-RU" dirty="0"/>
              <a:t>. Як </a:t>
            </a:r>
            <a:r>
              <a:rPr lang="ru-RU" dirty="0" err="1"/>
              <a:t>справжнього</a:t>
            </a:r>
            <a:r>
              <a:rPr lang="ru-RU" dirty="0"/>
              <a:t> романтика,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привертала</a:t>
            </a:r>
            <a:r>
              <a:rPr lang="ru-RU" dirty="0"/>
              <a:t> </a:t>
            </a:r>
            <a:r>
              <a:rPr lang="ru-RU" dirty="0" err="1"/>
              <a:t>таємнича</a:t>
            </a:r>
            <a:r>
              <a:rPr lang="ru-RU" dirty="0"/>
              <a:t> атмосфера </a:t>
            </a:r>
            <a:r>
              <a:rPr lang="ru-RU" dirty="0" err="1"/>
              <a:t>вечора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час </a:t>
            </a:r>
            <a:r>
              <a:rPr lang="ru-RU" dirty="0" err="1"/>
              <a:t>роздумів</a:t>
            </a:r>
            <a:r>
              <a:rPr lang="ru-RU" dirty="0"/>
              <a:t> і </a:t>
            </a:r>
            <a:r>
              <a:rPr lang="ru-RU" dirty="0" err="1"/>
              <a:t>мрій</a:t>
            </a:r>
            <a:r>
              <a:rPr lang="ru-RU" dirty="0"/>
              <a:t>. Картина «На </a:t>
            </a:r>
            <a:r>
              <a:rPr lang="ru-RU" dirty="0" err="1"/>
              <a:t>вітрильнику</a:t>
            </a:r>
            <a:r>
              <a:rPr lang="ru-RU" dirty="0"/>
              <a:t>»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вічне</a:t>
            </a:r>
            <a:r>
              <a:rPr lang="ru-RU" dirty="0"/>
              <a:t> </a:t>
            </a:r>
            <a:r>
              <a:rPr lang="ru-RU" dirty="0" err="1"/>
              <a:t>устремління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світи</a:t>
            </a:r>
            <a:r>
              <a:rPr lang="ru-RU" dirty="0"/>
              <a:t>. </a:t>
            </a:r>
            <a:r>
              <a:rPr lang="ru-RU" dirty="0" err="1"/>
              <a:t>Силуети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й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манять</a:t>
            </a:r>
            <a:r>
              <a:rPr lang="ru-RU" dirty="0"/>
              <a:t> у </a:t>
            </a:r>
            <a:r>
              <a:rPr lang="ru-RU" dirty="0" err="1"/>
              <a:t>морську</a:t>
            </a:r>
            <a:r>
              <a:rPr lang="ru-RU" dirty="0"/>
              <a:t> </a:t>
            </a:r>
            <a:r>
              <a:rPr lang="ru-RU" dirty="0" err="1"/>
              <a:t>далечінь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спрямовано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погляди...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67" y="910449"/>
            <a:ext cx="3637569" cy="4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6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671" y="1135512"/>
            <a:ext cx="58472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жанрі</a:t>
            </a:r>
            <a:r>
              <a:rPr lang="ru-RU" dirty="0"/>
              <a:t> пейзажу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досягнув </a:t>
            </a:r>
            <a:r>
              <a:rPr lang="ru-RU" dirty="0" err="1"/>
              <a:t>англійський</a:t>
            </a:r>
            <a:r>
              <a:rPr lang="ru-RU" dirty="0"/>
              <a:t> романтик </a:t>
            </a:r>
            <a:r>
              <a:rPr lang="ru-RU" b="1" dirty="0" err="1">
                <a:hlinkClick r:id="rId2"/>
              </a:rPr>
              <a:t>Вільям</a:t>
            </a:r>
            <a:r>
              <a:rPr lang="ru-RU" b="1" dirty="0">
                <a:hlinkClick r:id="rId2"/>
              </a:rPr>
              <a:t> Тернер</a:t>
            </a:r>
            <a:r>
              <a:rPr lang="ru-RU" dirty="0"/>
              <a:t>, для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улюбленими</a:t>
            </a:r>
            <a:r>
              <a:rPr lang="ru-RU" dirty="0"/>
              <a:t> </a:t>
            </a:r>
            <a:r>
              <a:rPr lang="ru-RU" dirty="0" err="1"/>
              <a:t>живописними</a:t>
            </a:r>
            <a:r>
              <a:rPr lang="ru-RU" dirty="0"/>
              <a:t> </a:t>
            </a:r>
            <a:r>
              <a:rPr lang="ru-RU" dirty="0" err="1"/>
              <a:t>ефектами</a:t>
            </a:r>
            <a:r>
              <a:rPr lang="ru-RU" dirty="0"/>
              <a:t> стали золоте </a:t>
            </a:r>
            <a:r>
              <a:rPr lang="ru-RU" dirty="0" err="1"/>
              <a:t>світло</a:t>
            </a:r>
            <a:r>
              <a:rPr lang="ru-RU" dirty="0"/>
              <a:t> сходу і заходу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полум’я</a:t>
            </a:r>
            <a:r>
              <a:rPr lang="ru-RU" dirty="0"/>
              <a:t>, </a:t>
            </a:r>
            <a:r>
              <a:rPr lang="ru-RU" dirty="0" err="1"/>
              <a:t>густі</a:t>
            </a:r>
            <a:r>
              <a:rPr lang="ru-RU" dirty="0"/>
              <a:t> </a:t>
            </a:r>
            <a:r>
              <a:rPr lang="ru-RU" dirty="0" err="1"/>
              <a:t>тумани</a:t>
            </a:r>
            <a:r>
              <a:rPr lang="ru-RU" dirty="0"/>
              <a:t>, </a:t>
            </a:r>
            <a:r>
              <a:rPr lang="ru-RU" dirty="0" err="1"/>
              <a:t>дощ</a:t>
            </a:r>
            <a:r>
              <a:rPr lang="ru-RU" dirty="0"/>
              <a:t>, пара.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дивовижні</a:t>
            </a:r>
            <a:r>
              <a:rPr lang="ru-RU" dirty="0"/>
              <a:t> 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стихії</a:t>
            </a:r>
            <a:r>
              <a:rPr lang="ru-RU" dirty="0"/>
              <a:t> художник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відобразити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полотнах і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незабутні</a:t>
            </a:r>
            <a:r>
              <a:rPr lang="ru-RU" dirty="0"/>
              <a:t>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у </a:t>
            </a:r>
            <a:r>
              <a:rPr lang="ru-RU" dirty="0" err="1"/>
              <a:t>глядача</a:t>
            </a:r>
            <a:r>
              <a:rPr lang="ru-RU" dirty="0"/>
              <a:t> в момент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сприймання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94" y="457200"/>
            <a:ext cx="4545457" cy="59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" y="2238553"/>
            <a:ext cx="634074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72" y="166866"/>
            <a:ext cx="61912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53" y="1707341"/>
            <a:ext cx="598529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Ліризмом</a:t>
            </a:r>
            <a:r>
              <a:rPr lang="ru-RU" dirty="0"/>
              <a:t> </a:t>
            </a:r>
            <a:r>
              <a:rPr lang="ru-RU" dirty="0" err="1"/>
              <a:t>проникнуті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живописця</a:t>
            </a:r>
            <a:r>
              <a:rPr lang="ru-RU" dirty="0"/>
              <a:t> </a:t>
            </a:r>
            <a:r>
              <a:rPr lang="ru-RU" b="1" dirty="0">
                <a:hlinkClick r:id="rId2"/>
              </a:rPr>
              <a:t>Карла Брюллова</a:t>
            </a:r>
            <a:r>
              <a:rPr lang="ru-RU" dirty="0"/>
              <a:t>, наставника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вчилися</a:t>
            </a:r>
            <a:r>
              <a:rPr lang="ru-RU" dirty="0"/>
              <a:t> в Санкт- </a:t>
            </a:r>
            <a:r>
              <a:rPr lang="ru-RU" dirty="0" err="1"/>
              <a:t>Петербурзькій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: </a:t>
            </a:r>
            <a:r>
              <a:rPr lang="ru-RU" b="1" dirty="0" err="1"/>
              <a:t>Івана</a:t>
            </a:r>
            <a:r>
              <a:rPr lang="ru-RU" b="1" dirty="0"/>
              <a:t> </a:t>
            </a:r>
            <a:r>
              <a:rPr lang="ru-RU" b="1" dirty="0" err="1"/>
              <a:t>Сошенка</a:t>
            </a:r>
            <a:r>
              <a:rPr lang="ru-RU" b="1" dirty="0"/>
              <a:t>, Аполлона </a:t>
            </a:r>
            <a:r>
              <a:rPr lang="ru-RU" b="1" dirty="0" err="1"/>
              <a:t>Мокрицького</a:t>
            </a:r>
            <a:r>
              <a:rPr lang="ru-RU" b="1" dirty="0"/>
              <a:t>, Тараса </a:t>
            </a:r>
            <a:r>
              <a:rPr lang="ru-RU" b="1" dirty="0" err="1"/>
              <a:t>Шевченка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. З </a:t>
            </a:r>
            <a:r>
              <a:rPr lang="ru-RU" dirty="0" err="1"/>
              <a:t>уроків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вам </a:t>
            </a:r>
            <a:r>
              <a:rPr lang="ru-RU" dirty="0" err="1"/>
              <a:t>відомо</a:t>
            </a:r>
            <a:r>
              <a:rPr lang="ru-RU" dirty="0"/>
              <a:t> про </a:t>
            </a:r>
            <a:r>
              <a:rPr lang="ru-RU" dirty="0" err="1"/>
              <a:t>важливу</a:t>
            </a:r>
            <a:r>
              <a:rPr lang="ru-RU" dirty="0"/>
              <a:t> участь К. Брюллова у </a:t>
            </a:r>
            <a:r>
              <a:rPr lang="ru-RU" dirty="0" err="1"/>
              <a:t>викупі</a:t>
            </a:r>
            <a:r>
              <a:rPr lang="ru-RU" dirty="0"/>
              <a:t> з </a:t>
            </a:r>
            <a:r>
              <a:rPr lang="ru-RU" dirty="0" err="1"/>
              <a:t>кріпацтва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улюбленого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64" y="1755131"/>
            <a:ext cx="36576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585" y="5612622"/>
            <a:ext cx="10515600" cy="1176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картині</a:t>
            </a:r>
            <a:r>
              <a:rPr lang="ru-RU" dirty="0"/>
              <a:t> "</a:t>
            </a:r>
            <a:r>
              <a:rPr lang="ru-RU" dirty="0" err="1"/>
              <a:t>Вершниця</a:t>
            </a:r>
            <a:r>
              <a:rPr lang="ru-RU" dirty="0"/>
              <a:t>" </a:t>
            </a:r>
            <a:r>
              <a:rPr lang="ru-RU" dirty="0">
                <a:hlinkClick r:id="rId2"/>
              </a:rPr>
              <a:t>К. Брюллов</a:t>
            </a:r>
            <a:r>
              <a:rPr lang="ru-RU" dirty="0"/>
              <a:t> </a:t>
            </a:r>
            <a:r>
              <a:rPr lang="ru-RU" dirty="0" err="1"/>
              <a:t>зобразив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 сестер: </a:t>
            </a:r>
            <a:r>
              <a:rPr lang="ru-RU" dirty="0" err="1"/>
              <a:t>старшу</a:t>
            </a:r>
            <a:r>
              <a:rPr lang="ru-RU" dirty="0"/>
              <a:t> на вороному </a:t>
            </a:r>
            <a:r>
              <a:rPr lang="ru-RU" dirty="0" err="1"/>
              <a:t>коні</a:t>
            </a:r>
            <a:r>
              <a:rPr lang="ru-RU" dirty="0"/>
              <a:t> й </a:t>
            </a:r>
            <a:r>
              <a:rPr lang="ru-RU" dirty="0" err="1"/>
              <a:t>молодшу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подивом</a:t>
            </a:r>
            <a:r>
              <a:rPr lang="ru-RU" dirty="0"/>
              <a:t> і </a:t>
            </a:r>
            <a:r>
              <a:rPr lang="ru-RU" dirty="0" err="1"/>
              <a:t>захопленням</a:t>
            </a:r>
            <a:r>
              <a:rPr lang="ru-RU" dirty="0"/>
              <a:t> дивиться на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72" y="215659"/>
            <a:ext cx="3632175" cy="5175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1200" y="162408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Що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можна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розповісти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про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зображених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картині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персонажів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До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якого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жанру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її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можна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віднести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—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побутового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чи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портретного?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Які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деталі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посилюють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романтичність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образів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Зверніть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увагу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одяг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персонажів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Композиція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динамічна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чи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статична?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Як художник передав 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ній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рух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Яку роль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відіграють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фігури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тварин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?</a:t>
            </a:r>
            <a:endParaRPr lang="ru-RU" b="1" i="0" dirty="0">
              <a:solidFill>
                <a:srgbClr val="272229"/>
              </a:solidFill>
              <a:effectLst/>
              <a:latin typeface="courbd"/>
            </a:endParaRPr>
          </a:p>
        </p:txBody>
      </p:sp>
    </p:spTree>
    <p:extLst>
      <p:ext uri="{BB962C8B-B14F-4D97-AF65-F5344CB8AC3E}">
        <p14:creationId xmlns:p14="http://schemas.microsoft.com/office/powerpoint/2010/main" val="237993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5796" y="911225"/>
            <a:ext cx="578113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Художник Аполлон </a:t>
            </a:r>
            <a:r>
              <a:rPr lang="ru-RU" dirty="0" err="1"/>
              <a:t>Мокрицький</a:t>
            </a:r>
            <a:r>
              <a:rPr lang="ru-RU" dirty="0"/>
              <a:t>, родом з </a:t>
            </a:r>
            <a:r>
              <a:rPr lang="ru-RU" dirty="0" err="1"/>
              <a:t>Полтавщини</a:t>
            </a:r>
            <a:r>
              <a:rPr lang="ru-RU" dirty="0"/>
              <a:t>, належав до кола </a:t>
            </a:r>
            <a:r>
              <a:rPr lang="ru-RU" dirty="0" err="1"/>
              <a:t>передової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та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. Художник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Ніжинському</a:t>
            </a:r>
            <a:r>
              <a:rPr lang="ru-RU" dirty="0"/>
              <a:t> </a:t>
            </a:r>
            <a:r>
              <a:rPr lang="ru-RU" dirty="0" err="1"/>
              <a:t>ліцеї</a:t>
            </a:r>
            <a:r>
              <a:rPr lang="ru-RU" dirty="0"/>
              <a:t> разом з М. Гоголем, </a:t>
            </a:r>
            <a:r>
              <a:rPr lang="ru-RU" dirty="0" err="1"/>
              <a:t>згодом</a:t>
            </a:r>
            <a:r>
              <a:rPr lang="ru-RU" dirty="0"/>
              <a:t> у Санкт-</a:t>
            </a:r>
            <a:r>
              <a:rPr lang="ru-RU" dirty="0" err="1"/>
              <a:t>Петербурзькій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товаришував</a:t>
            </a:r>
            <a:r>
              <a:rPr lang="ru-RU" dirty="0"/>
              <a:t> з </a:t>
            </a:r>
            <a:r>
              <a:rPr lang="ru-RU" dirty="0" err="1"/>
              <a:t>Шевченком</a:t>
            </a:r>
            <a:r>
              <a:rPr lang="ru-RU" dirty="0"/>
              <a:t> і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відіграв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звільнення</a:t>
            </a:r>
            <a:r>
              <a:rPr lang="ru-RU" dirty="0"/>
              <a:t>. </a:t>
            </a:r>
            <a:r>
              <a:rPr lang="ru-RU" dirty="0" err="1"/>
              <a:t>Прихильник</a:t>
            </a:r>
            <a:r>
              <a:rPr lang="ru-RU" dirty="0"/>
              <a:t> </a:t>
            </a:r>
            <a:r>
              <a:rPr lang="ru-RU" dirty="0" err="1"/>
              <a:t>академізму</a:t>
            </a:r>
            <a:r>
              <a:rPr lang="ru-RU" dirty="0"/>
              <a:t> в </a:t>
            </a:r>
            <a:r>
              <a:rPr lang="ru-RU" dirty="0" err="1"/>
              <a:t>живописі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створив галерею </a:t>
            </a:r>
            <a:r>
              <a:rPr lang="ru-RU" dirty="0" err="1"/>
              <a:t>портретів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людей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портрети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позначені</a:t>
            </a:r>
            <a:r>
              <a:rPr lang="ru-RU" dirty="0"/>
              <a:t> духом </a:t>
            </a:r>
            <a:r>
              <a:rPr lang="ru-RU" dirty="0" err="1"/>
              <a:t>романтичної</a:t>
            </a:r>
            <a:r>
              <a:rPr lang="ru-RU" dirty="0"/>
              <a:t> </a:t>
            </a:r>
            <a:r>
              <a:rPr lang="ru-RU" dirty="0" err="1"/>
              <a:t>піднесеності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1" y="550113"/>
            <a:ext cx="45624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924" y="5621248"/>
            <a:ext cx="4889739" cy="59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Дівчина</a:t>
            </a:r>
            <a:r>
              <a:rPr lang="ru-RU" sz="1800" dirty="0"/>
              <a:t> на </a:t>
            </a:r>
            <a:r>
              <a:rPr lang="ru-RU" sz="1800" dirty="0" err="1"/>
              <a:t>карнавалі</a:t>
            </a:r>
            <a:r>
              <a:rPr lang="ru-RU" sz="1800" dirty="0"/>
              <a:t> (</a:t>
            </a:r>
            <a:r>
              <a:rPr lang="ru-RU" sz="1800" dirty="0" err="1"/>
              <a:t>Марія</a:t>
            </a:r>
            <a:r>
              <a:rPr lang="ru-RU" sz="1800" dirty="0"/>
              <a:t> </a:t>
            </a:r>
            <a:r>
              <a:rPr lang="ru-RU" sz="1800" dirty="0" err="1"/>
              <a:t>Джоллі</a:t>
            </a:r>
            <a:r>
              <a:rPr lang="ru-RU" sz="1800" dirty="0"/>
              <a:t>). 1840-1845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6190" y="5551115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schlbk"/>
              </a:rPr>
              <a:t>Портрет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entschlbk"/>
              </a:rPr>
              <a:t>дружини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entschlbk"/>
              </a:rPr>
              <a:t>. 1853.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1" y="1072981"/>
            <a:ext cx="2957423" cy="391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30" y="1072981"/>
            <a:ext cx="3198100" cy="39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599" y="1290788"/>
            <a:ext cx="555684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найвідомішого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з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(</a:t>
            </a:r>
            <a:r>
              <a:rPr lang="ru-RU" dirty="0" err="1"/>
              <a:t>Ованеза</a:t>
            </a:r>
            <a:r>
              <a:rPr lang="ru-RU" dirty="0"/>
              <a:t>) </a:t>
            </a:r>
            <a:r>
              <a:rPr lang="ru-RU" dirty="0" err="1"/>
              <a:t>Айвазовського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з морем.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Криму</a:t>
            </a:r>
            <a:r>
              <a:rPr lang="ru-RU" dirty="0"/>
              <a:t>, у </a:t>
            </a:r>
            <a:r>
              <a:rPr lang="ru-RU" dirty="0" err="1"/>
              <a:t>Феодосії</a:t>
            </a:r>
            <a:r>
              <a:rPr lang="ru-RU" dirty="0"/>
              <a:t>, у </a:t>
            </a:r>
            <a:r>
              <a:rPr lang="ru-RU" dirty="0" err="1"/>
              <a:t>вірменській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, і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місту</a:t>
            </a:r>
            <a:r>
              <a:rPr lang="ru-RU" dirty="0"/>
              <a:t> в дар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- галерею та 125 картин. </a:t>
            </a:r>
            <a:r>
              <a:rPr lang="ru-RU" dirty="0" err="1"/>
              <a:t>Українська</a:t>
            </a:r>
            <a:r>
              <a:rPr lang="ru-RU" dirty="0"/>
              <a:t> тематика </a:t>
            </a:r>
            <a:r>
              <a:rPr lang="ru-RU" dirty="0" err="1"/>
              <a:t>відображена</a:t>
            </a:r>
            <a:r>
              <a:rPr lang="ru-RU" dirty="0"/>
              <a:t> художником у картинах «</a:t>
            </a:r>
            <a:r>
              <a:rPr lang="ru-RU" dirty="0" err="1"/>
              <a:t>Чумацький</a:t>
            </a:r>
            <a:r>
              <a:rPr lang="ru-RU" dirty="0"/>
              <a:t> обоз», «</a:t>
            </a:r>
            <a:r>
              <a:rPr lang="ru-RU" dirty="0" err="1"/>
              <a:t>Український</a:t>
            </a:r>
            <a:r>
              <a:rPr lang="ru-RU" dirty="0"/>
              <a:t> пейзаж». З шести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— </a:t>
            </a:r>
            <a:r>
              <a:rPr lang="ru-RU" dirty="0" err="1"/>
              <a:t>марини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https://www.youtube.com/watch?v=Xchlmvi8qu4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3" y="343694"/>
            <a:ext cx="4482216" cy="62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694" y="1632892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історії</a:t>
            </a:r>
            <a:r>
              <a:rPr lang="ru-RU" b="1" dirty="0"/>
              <a:t> </a:t>
            </a:r>
            <a:r>
              <a:rPr lang="ru-RU" b="1" dirty="0" err="1"/>
              <a:t>світового</a:t>
            </a:r>
            <a:r>
              <a:rPr lang="ru-RU" b="1" dirty="0"/>
              <a:t> </a:t>
            </a:r>
            <a:r>
              <a:rPr lang="ru-RU" b="1" dirty="0" err="1"/>
              <a:t>живопису</a:t>
            </a:r>
            <a:r>
              <a:rPr lang="ru-RU" b="1" dirty="0"/>
              <a:t> романтизм </a:t>
            </a:r>
            <a:r>
              <a:rPr lang="ru-RU" b="1" dirty="0" err="1"/>
              <a:t>склав</a:t>
            </a:r>
            <a:r>
              <a:rPr lang="ru-RU" b="1" dirty="0"/>
              <a:t> </a:t>
            </a:r>
            <a:r>
              <a:rPr lang="ru-RU" b="1" dirty="0" err="1"/>
              <a:t>яскраву</a:t>
            </a:r>
            <a:r>
              <a:rPr lang="ru-RU" b="1" dirty="0"/>
              <a:t> і </a:t>
            </a:r>
            <a:r>
              <a:rPr lang="ru-RU" b="1" dirty="0" err="1"/>
              <a:t>блискучу</a:t>
            </a:r>
            <a:r>
              <a:rPr lang="ru-RU" b="1" dirty="0"/>
              <a:t> </a:t>
            </a:r>
            <a:r>
              <a:rPr lang="ru-RU" b="1" dirty="0" err="1"/>
              <a:t>епоху</a:t>
            </a:r>
            <a:r>
              <a:rPr lang="ru-RU" b="1" dirty="0"/>
              <a:t>. </a:t>
            </a:r>
            <a:r>
              <a:rPr lang="ru-RU" b="1" dirty="0" err="1"/>
              <a:t>Живописні</a:t>
            </a:r>
            <a:r>
              <a:rPr lang="ru-RU" b="1" dirty="0"/>
              <a:t> полотна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Е. Делакруа </a:t>
            </a:r>
            <a:r>
              <a:rPr lang="ru-RU" dirty="0"/>
              <a:t>(</a:t>
            </a:r>
            <a:r>
              <a:rPr lang="ru-RU" dirty="0" err="1"/>
              <a:t>Франція</a:t>
            </a:r>
            <a:r>
              <a:rPr lang="ru-RU" dirty="0"/>
              <a:t>);</a:t>
            </a:r>
          </a:p>
          <a:p>
            <a:r>
              <a:rPr lang="ru-RU" b="1" dirty="0"/>
              <a:t>Ф. </a:t>
            </a:r>
            <a:r>
              <a:rPr lang="ru-RU" b="1" dirty="0" err="1"/>
              <a:t>Гойї</a:t>
            </a:r>
            <a:r>
              <a:rPr lang="ru-RU" dirty="0"/>
              <a:t> (</a:t>
            </a:r>
            <a:r>
              <a:rPr lang="ru-RU" dirty="0" err="1"/>
              <a:t>Іспанія</a:t>
            </a:r>
            <a:r>
              <a:rPr lang="ru-RU" dirty="0"/>
              <a:t>);</a:t>
            </a:r>
          </a:p>
          <a:p>
            <a:r>
              <a:rPr lang="ru-RU" b="1" dirty="0"/>
              <a:t>К. Д. </a:t>
            </a:r>
            <a:r>
              <a:rPr lang="ru-RU" b="1" dirty="0" err="1"/>
              <a:t>Фрідріха</a:t>
            </a:r>
            <a:r>
              <a:rPr lang="ru-RU" dirty="0"/>
              <a:t> (</a:t>
            </a:r>
            <a:r>
              <a:rPr lang="ru-RU" dirty="0" err="1"/>
              <a:t>Німеччина</a:t>
            </a:r>
            <a:r>
              <a:rPr lang="ru-RU" dirty="0"/>
              <a:t>);</a:t>
            </a:r>
          </a:p>
          <a:p>
            <a:r>
              <a:rPr lang="ru-RU" b="1" dirty="0"/>
              <a:t>С. Ф. </a:t>
            </a:r>
            <a:r>
              <a:rPr lang="ru-RU" b="1" dirty="0" err="1"/>
              <a:t>Щедріна</a:t>
            </a:r>
            <a:r>
              <a:rPr lang="ru-RU" dirty="0"/>
              <a:t>;</a:t>
            </a:r>
          </a:p>
          <a:p>
            <a:r>
              <a:rPr lang="ru-RU" b="1" dirty="0"/>
              <a:t>О. А. </a:t>
            </a:r>
            <a:r>
              <a:rPr lang="ru-RU" b="1" dirty="0" err="1"/>
              <a:t>Кіпренського</a:t>
            </a:r>
            <a:r>
              <a:rPr lang="ru-RU" dirty="0"/>
              <a:t>;</a:t>
            </a:r>
          </a:p>
          <a:p>
            <a:r>
              <a:rPr lang="ru-RU" b="1" dirty="0"/>
              <a:t>І. К. </a:t>
            </a:r>
            <a:r>
              <a:rPr lang="ru-RU" b="1" dirty="0" err="1"/>
              <a:t>Айвазовського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Росія</a:t>
            </a:r>
            <a:r>
              <a:rPr lang="ru-RU" dirty="0"/>
              <a:t>) – </a:t>
            </a:r>
            <a:r>
              <a:rPr lang="ru-RU" dirty="0" err="1"/>
              <a:t>краще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створено в </a:t>
            </a:r>
            <a:r>
              <a:rPr lang="ru-RU" dirty="0" err="1"/>
              <a:t>епоху</a:t>
            </a:r>
            <a:r>
              <a:rPr lang="ru-RU" dirty="0"/>
              <a:t> романтизму.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21" y="2296783"/>
            <a:ext cx="4031409" cy="30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dirty="0" err="1"/>
              <a:t>Дев’ятий</a:t>
            </a:r>
            <a:r>
              <a:rPr lang="ru-RU" b="1" dirty="0"/>
              <a:t> вал» </a:t>
            </a:r>
            <a:r>
              <a:rPr lang="ru-RU" dirty="0"/>
              <a:t>— одна з </a:t>
            </a:r>
            <a:r>
              <a:rPr lang="ru-RU" dirty="0" err="1"/>
              <a:t>найвідоміших</a:t>
            </a:r>
            <a:r>
              <a:rPr lang="ru-RU" dirty="0"/>
              <a:t> картин великого </a:t>
            </a:r>
            <a:r>
              <a:rPr lang="ru-RU" dirty="0" err="1"/>
              <a:t>мариніста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зображає</a:t>
            </a:r>
            <a:r>
              <a:rPr lang="ru-RU" dirty="0"/>
              <a:t>, море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жахливого</a:t>
            </a:r>
            <a:r>
              <a:rPr lang="ru-RU" dirty="0"/>
              <a:t> </a:t>
            </a:r>
            <a:r>
              <a:rPr lang="ru-RU" dirty="0" err="1"/>
              <a:t>нічного</a:t>
            </a:r>
            <a:r>
              <a:rPr lang="ru-RU" dirty="0"/>
              <a:t> шторму й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корабельної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. </a:t>
            </a:r>
            <a:r>
              <a:rPr lang="ru-RU" dirty="0" err="1"/>
              <a:t>Промені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освітлюють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</a:t>
            </a:r>
            <a:r>
              <a:rPr lang="ru-RU" dirty="0" err="1"/>
              <a:t>найбільша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— дев ’</a:t>
            </a:r>
            <a:r>
              <a:rPr lang="ru-RU" dirty="0" err="1"/>
              <a:t>ятий</a:t>
            </a:r>
            <a:r>
              <a:rPr lang="ru-RU" dirty="0"/>
              <a:t> вал. Люди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врятуватися</a:t>
            </a:r>
            <a:r>
              <a:rPr lang="ru-RU" dirty="0"/>
              <a:t> на </a:t>
            </a:r>
            <a:r>
              <a:rPr lang="ru-RU" dirty="0" err="1"/>
              <a:t>уламках</a:t>
            </a:r>
            <a:r>
              <a:rPr lang="ru-RU" dirty="0"/>
              <a:t> </a:t>
            </a:r>
            <a:r>
              <a:rPr lang="ru-RU" dirty="0" err="1"/>
              <a:t>щогли</a:t>
            </a:r>
            <a:r>
              <a:rPr lang="ru-RU" dirty="0"/>
              <a:t>. Все говорить про </a:t>
            </a:r>
            <a:r>
              <a:rPr lang="ru-RU" dirty="0" err="1"/>
              <a:t>велич</a:t>
            </a:r>
            <a:r>
              <a:rPr lang="ru-RU" dirty="0"/>
              <a:t> і </a:t>
            </a:r>
            <a:r>
              <a:rPr lang="ru-RU" dirty="0" err="1"/>
              <a:t>могутність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стихії</a:t>
            </a:r>
            <a:r>
              <a:rPr lang="ru-RU" dirty="0"/>
              <a:t> і </a:t>
            </a:r>
            <a:r>
              <a:rPr lang="ru-RU" dirty="0" err="1"/>
              <a:t>безпорадність</a:t>
            </a:r>
            <a:r>
              <a:rPr lang="ru-RU" dirty="0"/>
              <a:t> перед нею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Теплі</a:t>
            </a:r>
            <a:r>
              <a:rPr lang="ru-RU" dirty="0"/>
              <a:t> тони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море не таким </a:t>
            </a:r>
            <a:r>
              <a:rPr lang="ru-RU" dirty="0" err="1"/>
              <a:t>суворим</a:t>
            </a:r>
            <a:r>
              <a:rPr lang="ru-RU" dirty="0"/>
              <a:t> і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глядачеві</a:t>
            </a:r>
            <a:r>
              <a:rPr lang="ru-RU" dirty="0"/>
              <a:t> </a:t>
            </a:r>
            <a:r>
              <a:rPr lang="ru-RU" dirty="0" err="1"/>
              <a:t>надію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потерпші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врятовані</a:t>
            </a:r>
            <a:r>
              <a:rPr lang="ru-RU" dirty="0"/>
              <a:t>. Картина стала символом </a:t>
            </a:r>
            <a:r>
              <a:rPr lang="ru-RU" dirty="0" err="1"/>
              <a:t>сили</a:t>
            </a:r>
            <a:r>
              <a:rPr lang="ru-RU" dirty="0"/>
              <a:t> та </a:t>
            </a:r>
            <a:r>
              <a:rPr lang="ru-RU" dirty="0" err="1"/>
              <a:t>волі</a:t>
            </a:r>
            <a:r>
              <a:rPr lang="ru-RU" dirty="0"/>
              <a:t> у </a:t>
            </a:r>
            <a:r>
              <a:rPr lang="ru-RU" dirty="0" err="1"/>
              <a:t>літературі</a:t>
            </a:r>
            <a:r>
              <a:rPr lang="ru-RU" dirty="0"/>
              <a:t> й </a:t>
            </a:r>
            <a:r>
              <a:rPr lang="ru-RU" dirty="0" err="1"/>
              <a:t>мистецтві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80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0" y="431321"/>
            <a:ext cx="8952415" cy="5908594"/>
          </a:xfrm>
        </p:spPr>
      </p:pic>
    </p:spTree>
    <p:extLst>
      <p:ext uri="{BB962C8B-B14F-4D97-AF65-F5344CB8AC3E}">
        <p14:creationId xmlns:p14="http://schemas.microsoft.com/office/powerpoint/2010/main" val="3763129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4068"/>
            <a:ext cx="10515600" cy="2691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err="1">
                <a:solidFill>
                  <a:srgbClr val="0070C0"/>
                </a:solidFill>
              </a:rPr>
              <a:t>Отже</a:t>
            </a:r>
            <a:r>
              <a:rPr lang="ru-RU" sz="4400" b="1" dirty="0">
                <a:solidFill>
                  <a:srgbClr val="0070C0"/>
                </a:solidFill>
              </a:rPr>
              <a:t>, романтизм </a:t>
            </a:r>
            <a:r>
              <a:rPr lang="ru-RU" sz="4400" b="1" dirty="0" err="1">
                <a:solidFill>
                  <a:srgbClr val="0070C0"/>
                </a:solidFill>
              </a:rPr>
              <a:t>розширив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горизонти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художньої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образності</a:t>
            </a:r>
            <a:r>
              <a:rPr lang="ru-RU" sz="4400" b="1" dirty="0">
                <a:solidFill>
                  <a:srgbClr val="0070C0"/>
                </a:solidFill>
              </a:rPr>
              <a:t> й </a:t>
            </a:r>
            <a:r>
              <a:rPr lang="ru-RU" sz="4400" b="1" dirty="0" err="1" smtClean="0">
                <a:solidFill>
                  <a:srgbClr val="0070C0"/>
                </a:solidFill>
              </a:rPr>
              <a:t>виразовості</a:t>
            </a:r>
            <a:r>
              <a:rPr lang="ru-RU" sz="4400" b="1" dirty="0">
                <a:solidFill>
                  <a:srgbClr val="0070C0"/>
                </a:solidFill>
              </a:rPr>
              <a:t>, дав волю </a:t>
            </a:r>
            <a:r>
              <a:rPr lang="ru-RU" sz="4400" b="1" dirty="0" err="1">
                <a:solidFill>
                  <a:srgbClr val="0070C0"/>
                </a:solidFill>
              </a:rPr>
              <a:t>уяві</a:t>
            </a:r>
            <a:r>
              <a:rPr lang="ru-RU" sz="4400" b="1" dirty="0">
                <a:solidFill>
                  <a:srgbClr val="0070C0"/>
                </a:solidFill>
              </a:rPr>
              <a:t> й </a:t>
            </a:r>
            <a:r>
              <a:rPr lang="ru-RU" sz="4400" b="1" dirty="0" err="1">
                <a:solidFill>
                  <a:srgbClr val="0070C0"/>
                </a:solidFill>
              </a:rPr>
              <a:t>фантазії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митців</a:t>
            </a:r>
            <a:r>
              <a:rPr lang="ru-RU" sz="4400" b="1" dirty="0">
                <a:solidFill>
                  <a:srgbClr val="0070C0"/>
                </a:solidFill>
              </a:rPr>
              <a:t>. </a:t>
            </a:r>
            <a:r>
              <a:rPr lang="ru-RU" sz="4400" b="1" dirty="0" err="1">
                <a:solidFill>
                  <a:srgbClr val="0070C0"/>
                </a:solidFill>
              </a:rPr>
              <a:t>Він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опоетизував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життя</a:t>
            </a:r>
            <a:r>
              <a:rPr lang="ru-RU" sz="4400" b="1" dirty="0">
                <a:solidFill>
                  <a:srgbClr val="0070C0"/>
                </a:solidFill>
              </a:rPr>
              <a:t>, </a:t>
            </a:r>
            <a:r>
              <a:rPr lang="ru-RU" sz="4400" b="1" dirty="0" err="1">
                <a:solidFill>
                  <a:srgbClr val="0070C0"/>
                </a:solidFill>
              </a:rPr>
              <a:t>привніс</a:t>
            </a:r>
            <a:r>
              <a:rPr lang="ru-RU" sz="4400" b="1" dirty="0">
                <a:solidFill>
                  <a:srgbClr val="0070C0"/>
                </a:solidFill>
              </a:rPr>
              <a:t> дух </a:t>
            </a:r>
            <a:r>
              <a:rPr lang="ru-RU" sz="4400" b="1" dirty="0" err="1">
                <a:solidFill>
                  <a:srgbClr val="0070C0"/>
                </a:solidFill>
              </a:rPr>
              <a:t>свободи</a:t>
            </a:r>
            <a:r>
              <a:rPr lang="ru-RU" sz="4400" b="1" dirty="0">
                <a:solidFill>
                  <a:srgbClr val="0070C0"/>
                </a:solidFill>
              </a:rPr>
              <a:t> в </a:t>
            </a:r>
            <a:r>
              <a:rPr lang="ru-RU" sz="4400" b="1" dirty="0" err="1">
                <a:solidFill>
                  <a:srgbClr val="0070C0"/>
                </a:solidFill>
              </a:rPr>
              <a:t>найширшому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її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розумінні</a:t>
            </a:r>
            <a:r>
              <a:rPr lang="ru-RU" sz="4400" b="1" dirty="0">
                <a:solidFill>
                  <a:srgbClr val="0070C0"/>
                </a:solidFill>
              </a:rPr>
              <a:t>: не </a:t>
            </a:r>
            <a:r>
              <a:rPr lang="ru-RU" sz="4400" b="1" dirty="0" err="1">
                <a:solidFill>
                  <a:srgbClr val="0070C0"/>
                </a:solidFill>
              </a:rPr>
              <a:t>лише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вивільнив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митця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від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академічних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канонів</a:t>
            </a:r>
            <a:r>
              <a:rPr lang="ru-RU" sz="4400" b="1" dirty="0">
                <a:solidFill>
                  <a:srgbClr val="0070C0"/>
                </a:solidFill>
              </a:rPr>
              <a:t>, а й </a:t>
            </a:r>
            <a:r>
              <a:rPr lang="ru-RU" sz="4400" b="1" dirty="0" err="1">
                <a:solidFill>
                  <a:srgbClr val="0070C0"/>
                </a:solidFill>
              </a:rPr>
              <a:t>виборов</a:t>
            </a:r>
            <a:r>
              <a:rPr lang="ru-RU" sz="4400" b="1" dirty="0">
                <a:solidFill>
                  <a:srgbClr val="0070C0"/>
                </a:solidFill>
              </a:rPr>
              <a:t> право на </a:t>
            </a:r>
            <a:r>
              <a:rPr lang="ru-RU" sz="4400" b="1" dirty="0" err="1">
                <a:solidFill>
                  <a:srgbClr val="0070C0"/>
                </a:solidFill>
              </a:rPr>
              <a:t>вільне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вираження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почуттів</a:t>
            </a:r>
            <a:r>
              <a:rPr lang="ru-RU" sz="4400" b="1" dirty="0">
                <a:solidFill>
                  <a:srgbClr val="0070C0"/>
                </a:solidFill>
              </a:rPr>
              <a:t>.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9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92" y="5212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chemeClr val="accent5"/>
                </a:solidFill>
              </a:rPr>
              <a:t>ДОМАШНЄ ЗАВДАННЯ: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намалювати марину, в якій </a:t>
            </a:r>
            <a:br>
              <a:rPr lang="uk-UA" b="1" i="1" dirty="0" smtClean="0"/>
            </a:br>
            <a:r>
              <a:rPr lang="uk-UA" b="1" i="1" dirty="0" smtClean="0"/>
              <a:t>передають романтичну атмосферу </a:t>
            </a:r>
            <a:br>
              <a:rPr lang="uk-UA" b="1" i="1" dirty="0" smtClean="0"/>
            </a:br>
            <a:r>
              <a:rPr lang="uk-UA" b="1" i="1" dirty="0" smtClean="0"/>
              <a:t>морської стихії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t="-10617" r="2651" b="17939"/>
          <a:stretch/>
        </p:blipFill>
        <p:spPr>
          <a:xfrm rot="16200000">
            <a:off x="3235574" y="2520460"/>
            <a:ext cx="2930768" cy="4032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855"/>
          <a:stretch/>
        </p:blipFill>
        <p:spPr>
          <a:xfrm>
            <a:off x="8266897" y="1184031"/>
            <a:ext cx="3644656" cy="50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усіляких</a:t>
            </a:r>
            <a:r>
              <a:rPr lang="ru-RU" dirty="0"/>
              <a:t> догм, доктрин і </a:t>
            </a:r>
            <a:r>
              <a:rPr lang="ru-RU" dirty="0" err="1"/>
              <a:t>шкіл</a:t>
            </a:r>
            <a:r>
              <a:rPr lang="ru-RU" dirty="0"/>
              <a:t>, художники </a:t>
            </a:r>
            <a:r>
              <a:rPr lang="ru-RU" dirty="0" err="1"/>
              <a:t>підкорялися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покликом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, </a:t>
            </a:r>
            <a:r>
              <a:rPr lang="ru-RU" dirty="0" err="1"/>
              <a:t>приділяли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виразному</a:t>
            </a:r>
            <a:r>
              <a:rPr lang="ru-RU" dirty="0"/>
              <a:t> </a:t>
            </a:r>
            <a:r>
              <a:rPr lang="ru-RU" dirty="0" err="1"/>
              <a:t>зображенню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і </a:t>
            </a:r>
            <a:r>
              <a:rPr lang="ru-RU" dirty="0" err="1"/>
              <a:t>переживань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класицизм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ідеалами</a:t>
            </a:r>
            <a:r>
              <a:rPr lang="ru-RU" dirty="0"/>
              <a:t> </a:t>
            </a:r>
            <a:r>
              <a:rPr lang="ru-RU" dirty="0" err="1"/>
              <a:t>Просвітництва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мистецькі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й </a:t>
            </a:r>
            <a:r>
              <a:rPr lang="ru-RU" dirty="0" err="1"/>
              <a:t>канони</a:t>
            </a:r>
            <a:r>
              <a:rPr lang="ru-RU" dirty="0"/>
              <a:t> </a:t>
            </a:r>
            <a:r>
              <a:rPr lang="ru-RU" dirty="0" err="1"/>
              <a:t>гармонійності</a:t>
            </a:r>
            <a:r>
              <a:rPr lang="ru-RU" dirty="0"/>
              <a:t>, то</a:t>
            </a:r>
            <a:r>
              <a:rPr lang="ru-RU" dirty="0">
                <a:hlinkClick r:id="rId2"/>
              </a:rPr>
              <a:t> </a:t>
            </a:r>
            <a:r>
              <a:rPr lang="ru-RU" b="1" dirty="0">
                <a:hlinkClick r:id="rId2"/>
              </a:rPr>
              <a:t>романтизм</a:t>
            </a:r>
            <a:r>
              <a:rPr lang="ru-RU" b="1" dirty="0"/>
              <a:t> </a:t>
            </a:r>
            <a:r>
              <a:rPr lang="ru-RU" b="1" dirty="0" err="1"/>
              <a:t>відображає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ідеалом</a:t>
            </a:r>
            <a:r>
              <a:rPr lang="ru-RU" b="1" dirty="0"/>
              <a:t> і </a:t>
            </a:r>
            <a:r>
              <a:rPr lang="ru-RU" b="1" dirty="0" err="1"/>
              <a:t>реальністю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24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класицизму</a:t>
            </a:r>
            <a:r>
              <a:rPr lang="ru-RU" dirty="0"/>
              <a:t> — </a:t>
            </a:r>
            <a:r>
              <a:rPr lang="ru-RU" dirty="0" err="1"/>
              <a:t>велич</a:t>
            </a:r>
            <a:r>
              <a:rPr lang="ru-RU" dirty="0"/>
              <a:t>, </a:t>
            </a:r>
            <a:r>
              <a:rPr lang="ru-RU" dirty="0" err="1"/>
              <a:t>ретельне</a:t>
            </a:r>
            <a:r>
              <a:rPr lang="ru-RU" dirty="0"/>
              <a:t> </a:t>
            </a:r>
            <a:r>
              <a:rPr lang="ru-RU" dirty="0" err="1"/>
              <a:t>вимальовування</a:t>
            </a:r>
            <a:r>
              <a:rPr lang="ru-RU" dirty="0"/>
              <a:t> деталей, </a:t>
            </a:r>
            <a:r>
              <a:rPr lang="ru-RU" dirty="0" err="1"/>
              <a:t>статичність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— </a:t>
            </a:r>
            <a:r>
              <a:rPr lang="ru-RU" dirty="0" err="1"/>
              <a:t>відходять</a:t>
            </a:r>
            <a:r>
              <a:rPr lang="ru-RU" dirty="0"/>
              <a:t> у </a:t>
            </a:r>
            <a:r>
              <a:rPr lang="ru-RU" dirty="0" err="1"/>
              <a:t>минуле</a:t>
            </a:r>
            <a:r>
              <a:rPr lang="ru-RU" dirty="0"/>
              <a:t>. </a:t>
            </a:r>
            <a:r>
              <a:rPr lang="ru-RU" dirty="0" err="1"/>
              <a:t>Надмірному</a:t>
            </a:r>
            <a:r>
              <a:rPr lang="ru-RU" dirty="0"/>
              <a:t> </a:t>
            </a:r>
            <a:r>
              <a:rPr lang="ru-RU" dirty="0" err="1"/>
              <a:t>раціоналізму</a:t>
            </a:r>
            <a:r>
              <a:rPr lang="ru-RU" dirty="0"/>
              <a:t> в </a:t>
            </a:r>
            <a:r>
              <a:rPr lang="ru-RU" dirty="0" err="1"/>
              <a:t>мистецтві</a:t>
            </a:r>
            <a:r>
              <a:rPr lang="ru-RU" dirty="0"/>
              <a:t> романтики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протиставити</a:t>
            </a:r>
            <a:r>
              <a:rPr lang="ru-RU" dirty="0"/>
              <a:t> </a:t>
            </a:r>
            <a:r>
              <a:rPr lang="ru-RU" dirty="0" err="1"/>
              <a:t>емоційно</a:t>
            </a:r>
            <a:r>
              <a:rPr lang="ru-RU" dirty="0"/>
              <a:t>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— </a:t>
            </a:r>
            <a:r>
              <a:rPr lang="ru-RU" dirty="0" err="1"/>
              <a:t>неординарної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</a:t>
            </a:r>
            <a:r>
              <a:rPr lang="ru-RU" dirty="0" err="1"/>
              <a:t>Відмовляючись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класичних</a:t>
            </a:r>
            <a:r>
              <a:rPr lang="ru-RU" dirty="0"/>
              <a:t> норм, вони </a:t>
            </a:r>
            <a:r>
              <a:rPr lang="ru-RU" dirty="0" err="1"/>
              <a:t>ідеалізували</a:t>
            </a:r>
            <a:r>
              <a:rPr lang="ru-RU" dirty="0"/>
              <a:t> й </a:t>
            </a:r>
            <a:r>
              <a:rPr lang="ru-RU" dirty="0" err="1"/>
              <a:t>поетизували</a:t>
            </a:r>
            <a:r>
              <a:rPr lang="ru-RU" dirty="0"/>
              <a:t> природу,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минувшину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приваблювала</a:t>
            </a:r>
            <a:r>
              <a:rPr lang="ru-RU" dirty="0"/>
              <a:t> народна </a:t>
            </a:r>
            <a:r>
              <a:rPr lang="ru-RU" dirty="0" err="1"/>
              <a:t>творчість</a:t>
            </a:r>
            <a:r>
              <a:rPr lang="ru-RU" dirty="0"/>
              <a:t>, </a:t>
            </a:r>
            <a:r>
              <a:rPr lang="ru-RU" dirty="0" err="1"/>
              <a:t>міфологія</a:t>
            </a:r>
            <a:r>
              <a:rPr lang="ru-RU" dirty="0"/>
              <a:t>, </a:t>
            </a:r>
            <a:r>
              <a:rPr lang="ru-RU" dirty="0" err="1"/>
              <a:t>екзотика</a:t>
            </a:r>
            <a:r>
              <a:rPr lang="ru-RU" dirty="0"/>
              <a:t> Сходу. </a:t>
            </a:r>
            <a:r>
              <a:rPr lang="ru-RU" b="1" i="1" dirty="0"/>
              <a:t>Романтики </a:t>
            </a:r>
            <a:r>
              <a:rPr lang="ru-RU" b="1" i="1" dirty="0" err="1"/>
              <a:t>здебільшого</a:t>
            </a:r>
            <a:r>
              <a:rPr lang="ru-RU" b="1" i="1" dirty="0"/>
              <a:t> </a:t>
            </a:r>
            <a:r>
              <a:rPr lang="ru-RU" b="1" i="1" dirty="0" err="1"/>
              <a:t>ідеалізують</a:t>
            </a:r>
            <a:r>
              <a:rPr lang="ru-RU" b="1" i="1" dirty="0"/>
              <a:t> </a:t>
            </a:r>
            <a:r>
              <a:rPr lang="ru-RU" b="1" i="1" dirty="0" err="1"/>
              <a:t>минуле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не </a:t>
            </a:r>
            <a:r>
              <a:rPr lang="ru-RU" b="1" i="1" dirty="0" err="1"/>
              <a:t>повернеться</a:t>
            </a:r>
            <a:r>
              <a:rPr lang="ru-RU" b="1" i="1" dirty="0"/>
              <a:t>,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недосяжне</a:t>
            </a:r>
            <a:r>
              <a:rPr lang="ru-RU" b="1" i="1" dirty="0"/>
              <a:t> і </a:t>
            </a:r>
            <a:r>
              <a:rPr lang="ru-RU" b="1" i="1" dirty="0" err="1"/>
              <a:t>невідоме</a:t>
            </a:r>
            <a:r>
              <a:rPr lang="ru-RU" b="1" i="1" dirty="0"/>
              <a:t> </a:t>
            </a:r>
            <a:r>
              <a:rPr lang="ru-RU" b="1" i="1" dirty="0" err="1"/>
              <a:t>майбутнє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9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Жанри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романтизму: </a:t>
            </a:r>
            <a:r>
              <a:rPr lang="ru-RU" b="1" dirty="0" err="1"/>
              <a:t>історичні</a:t>
            </a:r>
            <a:r>
              <a:rPr lang="ru-RU" b="1" dirty="0"/>
              <a:t> полотна, </a:t>
            </a:r>
            <a:r>
              <a:rPr lang="ru-RU" b="1" dirty="0" err="1"/>
              <a:t>баталії</a:t>
            </a:r>
            <a:r>
              <a:rPr lang="ru-RU" b="1" dirty="0"/>
              <a:t>, </a:t>
            </a:r>
            <a:r>
              <a:rPr lang="ru-RU" b="1" dirty="0" err="1"/>
              <a:t>фантастичні</a:t>
            </a:r>
            <a:r>
              <a:rPr lang="ru-RU" b="1" dirty="0"/>
              <a:t> </a:t>
            </a:r>
            <a:r>
              <a:rPr lang="ru-RU" b="1" dirty="0" err="1"/>
              <a:t>картини</a:t>
            </a:r>
            <a:r>
              <a:rPr lang="ru-RU" b="1" dirty="0"/>
              <a:t>, марина, портрет, пейзаж.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Романтиків</a:t>
            </a:r>
            <a:r>
              <a:rPr lang="ru-RU" dirty="0"/>
              <a:t> </a:t>
            </a:r>
            <a:r>
              <a:rPr lang="ru-RU" dirty="0" err="1"/>
              <a:t>привертала</a:t>
            </a:r>
            <a:r>
              <a:rPr lang="ru-RU" dirty="0"/>
              <a:t> </a:t>
            </a:r>
            <a:r>
              <a:rPr lang="ru-RU" dirty="0" err="1"/>
              <a:t>сучасність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вони черпали </a:t>
            </a:r>
            <a:r>
              <a:rPr lang="ru-RU" dirty="0" err="1"/>
              <a:t>сюжети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.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і </a:t>
            </a:r>
            <a:r>
              <a:rPr lang="ru-RU" dirty="0" err="1"/>
              <a:t>наступні</a:t>
            </a:r>
            <a:r>
              <a:rPr lang="ru-RU" dirty="0"/>
              <a:t> за нею </a:t>
            </a:r>
            <a:r>
              <a:rPr lang="ru-RU" dirty="0" err="1"/>
              <a:t>загарбницькі</a:t>
            </a:r>
            <a:r>
              <a:rPr lang="ru-RU" dirty="0"/>
              <a:t> походи Наполеона, </a:t>
            </a:r>
            <a:r>
              <a:rPr lang="ru-RU" dirty="0" err="1"/>
              <a:t>жорстокі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 і </a:t>
            </a:r>
            <a:r>
              <a:rPr lang="ru-RU" dirty="0" err="1"/>
              <a:t>страти</a:t>
            </a:r>
            <a:r>
              <a:rPr lang="ru-RU" dirty="0"/>
              <a:t>, </a:t>
            </a:r>
            <a:r>
              <a:rPr lang="ru-RU" dirty="0" err="1"/>
              <a:t>нескінченні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і </a:t>
            </a:r>
            <a:r>
              <a:rPr lang="ru-RU" dirty="0" err="1"/>
              <a:t>революційний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1830 р з особливою </a:t>
            </a:r>
            <a:r>
              <a:rPr lang="ru-RU" dirty="0" err="1"/>
              <a:t>гостротою</a:t>
            </a:r>
            <a:r>
              <a:rPr lang="ru-RU" dirty="0"/>
              <a:t> поставили </a:t>
            </a:r>
            <a:r>
              <a:rPr lang="ru-RU" dirty="0" err="1"/>
              <a:t>питання</a:t>
            </a:r>
            <a:r>
              <a:rPr lang="ru-RU" dirty="0"/>
              <a:t> про роль народу і </a:t>
            </a:r>
            <a:r>
              <a:rPr lang="ru-RU" dirty="0" err="1"/>
              <a:t>особистості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.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романтиків</a:t>
            </a:r>
            <a:r>
              <a:rPr lang="ru-RU" dirty="0"/>
              <a:t> </a:t>
            </a:r>
            <a:r>
              <a:rPr lang="ru-RU" dirty="0" err="1"/>
              <a:t>вибирала</a:t>
            </a:r>
            <a:r>
              <a:rPr lang="ru-RU" dirty="0"/>
              <a:t> в </a:t>
            </a:r>
            <a:r>
              <a:rPr lang="ru-RU" dirty="0" err="1"/>
              <a:t>герої</a:t>
            </a:r>
            <a:r>
              <a:rPr lang="ru-RU" dirty="0"/>
              <a:t> не великих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, а </a:t>
            </a:r>
            <a:r>
              <a:rPr lang="ru-RU" dirty="0" err="1"/>
              <a:t>цілі</a:t>
            </a:r>
            <a:r>
              <a:rPr lang="ru-RU" dirty="0"/>
              <a:t> народи,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стали </a:t>
            </a:r>
            <a:r>
              <a:rPr lang="ru-RU" dirty="0" err="1"/>
              <a:t>активними</a:t>
            </a:r>
            <a:r>
              <a:rPr lang="ru-RU" dirty="0"/>
              <a:t> </a:t>
            </a:r>
            <a:r>
              <a:rPr lang="ru-RU" dirty="0" err="1"/>
              <a:t>творцями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68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Як </a:t>
            </a:r>
            <a:r>
              <a:rPr lang="ru-RU" dirty="0" err="1"/>
              <a:t>літературно-художній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у</a:t>
            </a:r>
            <a:r>
              <a:rPr lang="ru-RU" b="1" dirty="0"/>
              <a:t> </a:t>
            </a:r>
            <a:r>
              <a:rPr lang="ru-RU" b="1" dirty="0" err="1"/>
              <a:t>Франції</a:t>
            </a:r>
            <a:r>
              <a:rPr lang="ru-RU" dirty="0"/>
              <a:t> (</a:t>
            </a:r>
            <a:r>
              <a:rPr lang="ru-RU" dirty="0" err="1"/>
              <a:t>романи</a:t>
            </a:r>
            <a:r>
              <a:rPr lang="ru-RU" dirty="0"/>
              <a:t> </a:t>
            </a:r>
            <a:r>
              <a:rPr lang="ru-RU" b="1" dirty="0"/>
              <a:t>О. Дюма і В. Гюго</a:t>
            </a:r>
            <a:r>
              <a:rPr lang="ru-RU" dirty="0"/>
              <a:t>,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uk-UA" b="1" u="sng" dirty="0" smtClean="0">
                <a:solidFill>
                  <a:srgbClr val="0070C0"/>
                </a:solidFill>
              </a:rPr>
              <a:t>Ежена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>
                <a:hlinkClick r:id="rId2"/>
              </a:rPr>
              <a:t>Делакруа</a:t>
            </a:r>
            <a:r>
              <a:rPr lang="ru-RU" dirty="0"/>
              <a:t> і </a:t>
            </a:r>
            <a:r>
              <a:rPr lang="ru-RU" b="1" dirty="0" smtClean="0">
                <a:hlinkClick r:id="rId3"/>
              </a:rPr>
              <a:t>Теодора </a:t>
            </a:r>
            <a:r>
              <a:rPr lang="ru-RU" b="1" dirty="0" err="1">
                <a:hlinkClick r:id="rId3"/>
              </a:rPr>
              <a:t>Жеріко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10" y="2128642"/>
            <a:ext cx="3225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5" y="1956241"/>
            <a:ext cx="3298511" cy="43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672781"/>
            <a:ext cx="4398446" cy="5363506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680675" y="888600"/>
            <a:ext cx="563161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Ежен Делакруа (1798-1863) став </a:t>
            </a:r>
            <a:r>
              <a:rPr lang="ru-RU" sz="3200" dirty="0" err="1" smtClean="0"/>
              <a:t>тим</a:t>
            </a:r>
            <a:r>
              <a:rPr lang="ru-RU" sz="3200" dirty="0" smtClean="0"/>
              <a:t> художником,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зумів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висловити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найширший</a:t>
            </a:r>
            <a:r>
              <a:rPr lang="ru-RU" sz="3200" dirty="0" smtClean="0"/>
              <a:t> масштаб </a:t>
            </a:r>
            <a:r>
              <a:rPr lang="ru-RU" sz="3200" dirty="0" err="1" smtClean="0"/>
              <a:t>сучасної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історії</a:t>
            </a:r>
            <a:r>
              <a:rPr lang="ru-RU" sz="3200" dirty="0" smtClean="0"/>
              <a:t>. </a:t>
            </a:r>
            <a:r>
              <a:rPr lang="ru-RU" sz="3200" dirty="0" err="1" smtClean="0"/>
              <a:t>Перебуваючи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враженням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подій</a:t>
            </a:r>
            <a:r>
              <a:rPr lang="ru-RU" sz="3200" dirty="0" smtClean="0"/>
              <a:t> </a:t>
            </a:r>
            <a:r>
              <a:rPr lang="ru-RU" sz="3200" dirty="0" err="1" smtClean="0"/>
              <a:t>Липневої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революції</a:t>
            </a:r>
            <a:r>
              <a:rPr lang="ru-RU" sz="3200" dirty="0" smtClean="0"/>
              <a:t> 1830 р,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повідомляв</a:t>
            </a:r>
            <a:r>
              <a:rPr lang="ru-RU" sz="3200" dirty="0" smtClean="0"/>
              <a:t> у </a:t>
            </a:r>
            <a:r>
              <a:rPr lang="ru-RU" sz="3200" dirty="0" err="1" smtClean="0"/>
              <a:t>листі</a:t>
            </a:r>
            <a:r>
              <a:rPr lang="ru-RU" sz="3200" dirty="0" smtClean="0"/>
              <a:t> до брата:</a:t>
            </a:r>
            <a:r>
              <a:rPr lang="ru-RU" sz="3200" b="1" i="1" dirty="0" smtClean="0"/>
              <a:t>«… </a:t>
            </a:r>
            <a:r>
              <a:rPr lang="ru-RU" sz="3200" b="1" i="1" dirty="0" err="1" smtClean="0"/>
              <a:t>Якщо</a:t>
            </a:r>
            <a:r>
              <a:rPr lang="ru-RU" sz="3200" b="1" i="1" dirty="0" smtClean="0"/>
              <a:t> я не </a:t>
            </a:r>
            <a:r>
              <a:rPr lang="ru-RU" sz="3200" b="1" i="1" dirty="0" err="1" smtClean="0"/>
              <a:t>бився</a:t>
            </a:r>
            <a:r>
              <a:rPr lang="ru-RU" sz="3200" b="1" i="1" dirty="0" smtClean="0"/>
              <a:t> за </a:t>
            </a:r>
            <a:r>
              <a:rPr lang="ru-RU" sz="3200" b="1" i="1" dirty="0" err="1" smtClean="0"/>
              <a:t>батьківщину</a:t>
            </a:r>
            <a:r>
              <a:rPr lang="ru-RU" sz="3200" b="1" i="1" dirty="0" smtClean="0"/>
              <a:t>, то нехай, </a:t>
            </a:r>
            <a:r>
              <a:rPr lang="ru-RU" sz="3200" b="1" i="1" dirty="0" err="1" smtClean="0"/>
              <a:t>принаймні</a:t>
            </a:r>
            <a:r>
              <a:rPr lang="ru-RU" sz="3200" b="1" i="1" dirty="0" smtClean="0"/>
              <a:t>, буду </a:t>
            </a:r>
            <a:r>
              <a:rPr lang="ru-RU" sz="3200" b="1" i="1" dirty="0" err="1" smtClean="0"/>
              <a:t>писати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заради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неї</a:t>
            </a:r>
            <a:r>
              <a:rPr lang="ru-RU" sz="3200" b="1" i="1" dirty="0" smtClean="0"/>
              <a:t>».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55110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2" y="104202"/>
            <a:ext cx="5827126" cy="4566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5963" y="4795915"/>
            <a:ext cx="10958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Патріотичний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порив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,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грандіозний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масштаб того,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що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відбувається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він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передав у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знаменитій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картині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«Свобода,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що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веде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народ (28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липня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1830)»,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що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поєднує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в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собі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майже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протокольну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реальність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репортажу з духом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піднесеної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романтичної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алегорії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. Не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випадково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сучасники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назвали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її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«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Марсельєзою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французького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400" b="0" i="0" dirty="0" err="1" smtClean="0">
                <a:solidFill>
                  <a:srgbClr val="272229"/>
                </a:solidFill>
                <a:effectLst/>
                <a:latin typeface="cour"/>
              </a:rPr>
              <a:t>живопису</a:t>
            </a:r>
            <a:r>
              <a:rPr lang="ru-RU" sz="2400" b="0" i="0" dirty="0" smtClean="0">
                <a:solidFill>
                  <a:srgbClr val="272229"/>
                </a:solidFill>
                <a:effectLst/>
                <a:latin typeface="cour"/>
              </a:rPr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275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0" y="511773"/>
            <a:ext cx="4606130" cy="5819531"/>
          </a:xfrm>
        </p:spPr>
      </p:pic>
      <p:sp>
        <p:nvSpPr>
          <p:cNvPr id="5" name="Прямоугольник 4"/>
          <p:cNvSpPr/>
          <p:nvPr/>
        </p:nvSpPr>
        <p:spPr>
          <a:xfrm>
            <a:off x="5722189" y="62719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Іспанський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художник </a:t>
            </a:r>
            <a:r>
              <a:rPr lang="ru-RU" sz="2800" b="1" i="0" dirty="0" err="1" smtClean="0">
                <a:effectLst/>
                <a:latin typeface="courbd"/>
                <a:hlinkClick r:id="rId3"/>
              </a:rPr>
              <a:t>Франсіско</a:t>
            </a:r>
            <a:r>
              <a:rPr lang="ru-RU" sz="2800" b="1" i="0" dirty="0" smtClean="0">
                <a:effectLst/>
                <a:latin typeface="courbd"/>
                <a:hlinkClick r:id="rId3"/>
              </a:rPr>
              <a:t> Гойя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(1746 -1828) став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свідком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Наполеонівських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воєн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,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які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спустошили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і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розорили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Іспанію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. У 1808 р у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відповідь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на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найжорстокіші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репресії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наполеонівської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окупації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в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Мадриді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спалахнуло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народне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повстання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. У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ці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важкі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роки Гойя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був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разом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зі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своїм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народом. Твори тих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років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супроводжували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підписи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: «Я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бачив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це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!», «Не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можна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sz="2800" b="0" i="0" dirty="0" err="1" smtClean="0">
                <a:solidFill>
                  <a:srgbClr val="272229"/>
                </a:solidFill>
                <a:effectLst/>
                <a:latin typeface="cour"/>
              </a:rPr>
              <a:t>стерпіти</a:t>
            </a:r>
            <a:r>
              <a:rPr lang="ru-RU" sz="2800" b="0" i="0" dirty="0" smtClean="0">
                <a:solidFill>
                  <a:srgbClr val="272229"/>
                </a:solidFill>
                <a:effectLst/>
                <a:latin typeface="cour"/>
              </a:rPr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660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1150</Words>
  <Application>Microsoft Office PowerPoint</Application>
  <PresentationFormat>Широкоэкранный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centschlbk</vt:lpstr>
      <vt:lpstr>cour</vt:lpstr>
      <vt:lpstr>courbd</vt:lpstr>
      <vt:lpstr>Тема Office</vt:lpstr>
      <vt:lpstr>Романтизм в образотворчому мистецтві</vt:lpstr>
      <vt:lpstr>Презентация PowerPoint</vt:lpstr>
      <vt:lpstr>Презентация PowerPoint</vt:lpstr>
      <vt:lpstr>Презентация PowerPoint</vt:lpstr>
      <vt:lpstr>Жанри живопису романтизму: історичні полотна, баталії, фантастичні картини, марина, портрет, пейзаж.</vt:lpstr>
      <vt:lpstr>Як літературно-художній напрям він набув поширення у Франції (романи О. Дюма і В. Гюго, картини Ежена Делакруа і Теодора Жеріко)</vt:lpstr>
      <vt:lpstr>Презентация PowerPoint</vt:lpstr>
      <vt:lpstr>Презентация PowerPoint</vt:lpstr>
      <vt:lpstr>Презентация PowerPoint</vt:lpstr>
      <vt:lpstr>Картина «Розстріл повстанців в ніч на 3 травня 1808» стала обвинувальним актом художника злу і насильству. Він виразно відчув реальні масштаби народної трагедії.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ДОМАШНЄ ЗАВДАННЯ: намалювати марину, в якій  передають романтичну атмосферу  морської стихії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 в образотворчому мистецтві</dc:title>
  <dc:creator>Учетная запись Майкрософт</dc:creator>
  <cp:lastModifiedBy>Учетная запись Майкрософт</cp:lastModifiedBy>
  <cp:revision>13</cp:revision>
  <dcterms:created xsi:type="dcterms:W3CDTF">2021-03-11T11:01:44Z</dcterms:created>
  <dcterms:modified xsi:type="dcterms:W3CDTF">2023-02-05T12:46:46Z</dcterms:modified>
</cp:coreProperties>
</file>