
<file path=[Content_Types].xml><?xml version="1.0" encoding="utf-8"?>
<Types xmlns="http://schemas.openxmlformats.org/package/2006/content-types">
  <Default Extension="jfif" ContentType="image/jpeg"/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Default Extension="mp4" ContentType="video/mp4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48" r:id="rId1"/>
  </p:sldMasterIdLst>
  <p:sldIdLst>
    <p:sldId id="256" r:id="rId2"/>
    <p:sldId id="257" r:id="rId3"/>
    <p:sldId id="283" r:id="rId4"/>
    <p:sldId id="285" r:id="rId5"/>
    <p:sldId id="273" r:id="rId6"/>
    <p:sldId id="260" r:id="rId7"/>
    <p:sldId id="263" r:id="rId8"/>
    <p:sldId id="279" r:id="rId9"/>
    <p:sldId id="270" r:id="rId10"/>
    <p:sldId id="261" r:id="rId11"/>
    <p:sldId id="280" r:id="rId12"/>
    <p:sldId id="281" r:id="rId13"/>
    <p:sldId id="262" r:id="rId14"/>
    <p:sldId id="282" r:id="rId15"/>
    <p:sldId id="271" r:id="rId16"/>
    <p:sldId id="269" r:id="rId17"/>
    <p:sldId id="264" r:id="rId18"/>
    <p:sldId id="265" r:id="rId19"/>
    <p:sldId id="266" r:id="rId20"/>
    <p:sldId id="277" r:id="rId21"/>
    <p:sldId id="292" r:id="rId22"/>
    <p:sldId id="286" r:id="rId23"/>
    <p:sldId id="293" r:id="rId24"/>
    <p:sldId id="291" r:id="rId25"/>
    <p:sldId id="289" r:id="rId26"/>
    <p:sldId id="294" r:id="rId27"/>
    <p:sldId id="290" r:id="rId28"/>
    <p:sldId id="287" r:id="rId29"/>
    <p:sldId id="288" r:id="rId30"/>
    <p:sldId id="295" r:id="rId31"/>
    <p:sldId id="296" r:id="rId32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14" autoAdjust="0"/>
    <p:restoredTop sz="94660"/>
  </p:normalViewPr>
  <p:slideViewPr>
    <p:cSldViewPr snapToGrid="0">
      <p:cViewPr varScale="1">
        <p:scale>
          <a:sx n="57" d="100"/>
          <a:sy n="57" d="100"/>
        </p:scale>
        <p:origin x="696" y="6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589213" y="2514600"/>
            <a:ext cx="8915399" cy="2262781"/>
          </a:xfrm>
        </p:spPr>
        <p:txBody>
          <a:bodyPr anchor="b">
            <a:normAutofit/>
          </a:bodyPr>
          <a:lstStyle>
            <a:lvl1pPr>
              <a:defRPr sz="540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589213" y="4777379"/>
            <a:ext cx="8915399" cy="1126283"/>
          </a:xfrm>
        </p:spPr>
        <p:txBody>
          <a:bodyPr anchor="t"/>
          <a:lstStyle>
            <a:lvl1pPr marL="0" indent="0" algn="l">
              <a:buNone/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3/29/2021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Freeform 6"/>
          <p:cNvSpPr/>
          <p:nvPr/>
        </p:nvSpPr>
        <p:spPr bwMode="auto">
          <a:xfrm>
            <a:off x="0" y="4323810"/>
            <a:ext cx="1744652" cy="778589"/>
          </a:xfrm>
          <a:custGeom>
            <a:avLst/>
            <a:gdLst/>
            <a:ahLst/>
            <a:cxnLst/>
            <a:rect l="0" t="0" r="r" b="b"/>
            <a:pathLst>
              <a:path w="372" h="166">
                <a:moveTo>
                  <a:pt x="287" y="166"/>
                </a:moveTo>
                <a:cubicBezTo>
                  <a:pt x="290" y="166"/>
                  <a:pt x="292" y="165"/>
                  <a:pt x="293" y="164"/>
                </a:cubicBezTo>
                <a:cubicBezTo>
                  <a:pt x="293" y="163"/>
                  <a:pt x="294" y="163"/>
                  <a:pt x="294" y="163"/>
                </a:cubicBezTo>
                <a:cubicBezTo>
                  <a:pt x="370" y="87"/>
                  <a:pt x="370" y="87"/>
                  <a:pt x="370" y="87"/>
                </a:cubicBezTo>
                <a:cubicBezTo>
                  <a:pt x="372" y="85"/>
                  <a:pt x="372" y="81"/>
                  <a:pt x="370" y="78"/>
                </a:cubicBezTo>
                <a:cubicBezTo>
                  <a:pt x="294" y="3"/>
                  <a:pt x="294" y="3"/>
                  <a:pt x="294" y="3"/>
                </a:cubicBezTo>
                <a:cubicBezTo>
                  <a:pt x="294" y="2"/>
                  <a:pt x="293" y="2"/>
                  <a:pt x="293" y="2"/>
                </a:cubicBezTo>
                <a:cubicBezTo>
                  <a:pt x="292" y="1"/>
                  <a:pt x="290" y="0"/>
                  <a:pt x="287" y="0"/>
                </a:cubicBezTo>
                <a:cubicBezTo>
                  <a:pt x="0" y="0"/>
                  <a:pt x="0" y="0"/>
                  <a:pt x="0" y="0"/>
                </a:cubicBezTo>
                <a:cubicBezTo>
                  <a:pt x="0" y="166"/>
                  <a:pt x="0" y="166"/>
                  <a:pt x="0" y="166"/>
                </a:cubicBezTo>
                <a:lnTo>
                  <a:pt x="287" y="166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4529540"/>
            <a:ext cx="779767" cy="3651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2925" y="624110"/>
            <a:ext cx="8911687" cy="1280890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589212" y="2133600"/>
            <a:ext cx="8915400" cy="3777622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3/29/2021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2058750"/>
            <a:ext cx="8915399" cy="1468800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3530129"/>
            <a:ext cx="8915399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3/29/2021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589212" y="2133600"/>
            <a:ext cx="4313864" cy="3777622"/>
          </a:xfrm>
        </p:spPr>
        <p:txBody>
          <a:bodyPr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7190747" y="2126222"/>
            <a:ext cx="4313864" cy="3777622"/>
          </a:xfrm>
        </p:spPr>
        <p:txBody>
          <a:bodyPr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3/29/2021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1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787782"/>
            <a:ext cx="779767" cy="3651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939373" y="1972703"/>
            <a:ext cx="3992732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589212" y="2548966"/>
            <a:ext cx="4342893" cy="3354060"/>
          </a:xfrm>
        </p:spPr>
        <p:txBody>
          <a:bodyPr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7506629" y="1969475"/>
            <a:ext cx="3999001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7166957" y="2545738"/>
            <a:ext cx="4338674" cy="3354060"/>
          </a:xfrm>
        </p:spPr>
        <p:txBody>
          <a:bodyPr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3/29/2021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2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3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787782"/>
            <a:ext cx="779767" cy="3651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3/29/2021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3/29/2021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446088"/>
            <a:ext cx="3505199" cy="976312"/>
          </a:xfrm>
        </p:spPr>
        <p:txBody>
          <a:bodyPr anchor="b"/>
          <a:lstStyle>
            <a:lvl1pPr algn="l">
              <a:defRPr sz="2000" b="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323012" y="446088"/>
            <a:ext cx="5181600" cy="5414963"/>
          </a:xfrm>
        </p:spPr>
        <p:txBody>
          <a:bodyPr anchor="ctr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2" y="1598613"/>
            <a:ext cx="3505199" cy="4262436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3/29/2021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3" y="4800600"/>
            <a:ext cx="8915400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589212" y="634965"/>
            <a:ext cx="8915400" cy="3854970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ru-RU" smtClean="0"/>
              <a:t>Вставка рисунка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367338"/>
            <a:ext cx="8915400" cy="493712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3/29/2021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Заголовок и подпись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609600"/>
            <a:ext cx="8915399" cy="311704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4354046"/>
            <a:ext cx="8915399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3/29/2021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Цитата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849949" y="609600"/>
            <a:ext cx="8393926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1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3275012" y="3505200"/>
            <a:ext cx="753655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4354046"/>
            <a:ext cx="8915399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3/29/2021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  <p:sp>
        <p:nvSpPr>
          <p:cNvPr id="14" name="TextBox 13"/>
          <p:cNvSpPr txBox="1"/>
          <p:nvPr/>
        </p:nvSpPr>
        <p:spPr>
          <a:xfrm>
            <a:off x="2467652" y="648005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1114852" y="290530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Карточка имен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3" y="2438400"/>
            <a:ext cx="8915400" cy="2724845"/>
          </a:xfrm>
        </p:spPr>
        <p:txBody>
          <a:bodyPr anchor="b">
            <a:normAutofit/>
          </a:bodyPr>
          <a:lstStyle>
            <a:lvl1pPr algn="l">
              <a:defRPr sz="4800" b="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3/29/2021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Цитата карточки имен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2849949" y="609600"/>
            <a:ext cx="8393926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589212" y="4343400"/>
            <a:ext cx="8915400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3/29/2021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  <p:sp>
        <p:nvSpPr>
          <p:cNvPr id="17" name="TextBox 16"/>
          <p:cNvSpPr txBox="1"/>
          <p:nvPr/>
        </p:nvSpPr>
        <p:spPr>
          <a:xfrm>
            <a:off x="2467652" y="648005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11114852" y="290530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Истина или ложь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627407"/>
            <a:ext cx="8915399" cy="2880020"/>
          </a:xfrm>
        </p:spPr>
        <p:txBody>
          <a:bodyPr anchor="ctr">
            <a:normAutofit/>
          </a:bodyPr>
          <a:lstStyle>
            <a:lvl1pPr algn="l">
              <a:defRPr sz="4800" b="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589212" y="4343400"/>
            <a:ext cx="8915400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3/29/2021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3/29/2021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294812" y="627405"/>
            <a:ext cx="2207601" cy="5283817"/>
          </a:xfrm>
        </p:spPr>
        <p:txBody>
          <a:bodyPr vert="eaVert" anchor="ctr"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589212" y="627405"/>
            <a:ext cx="6477000" cy="5283817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3/29/2021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3" name="Group 22"/>
          <p:cNvGrpSpPr/>
          <p:nvPr/>
        </p:nvGrpSpPr>
        <p:grpSpPr>
          <a:xfrm>
            <a:off x="1" y="228600"/>
            <a:ext cx="2851516" cy="6638628"/>
            <a:chOff x="2487613" y="285750"/>
            <a:chExt cx="2428875" cy="5654676"/>
          </a:xfrm>
        </p:grpSpPr>
        <p:sp>
          <p:nvSpPr>
            <p:cNvPr id="24" name="Freeform 11"/>
            <p:cNvSpPr/>
            <p:nvPr/>
          </p:nvSpPr>
          <p:spPr bwMode="auto">
            <a:xfrm>
              <a:off x="2487613" y="2284413"/>
              <a:ext cx="85725" cy="533400"/>
            </a:xfrm>
            <a:custGeom>
              <a:avLst/>
              <a:gdLst/>
              <a:ahLst/>
              <a:cxnLst/>
              <a:rect l="0" t="0" r="r" b="b"/>
              <a:pathLst>
                <a:path w="22" h="136">
                  <a:moveTo>
                    <a:pt x="22" y="136"/>
                  </a:moveTo>
                  <a:cubicBezTo>
                    <a:pt x="20" y="117"/>
                    <a:pt x="19" y="99"/>
                    <a:pt x="17" y="80"/>
                  </a:cubicBezTo>
                  <a:cubicBezTo>
                    <a:pt x="11" y="54"/>
                    <a:pt x="6" y="27"/>
                    <a:pt x="0" y="0"/>
                  </a:cubicBezTo>
                  <a:cubicBezTo>
                    <a:pt x="0" y="35"/>
                    <a:pt x="0" y="35"/>
                    <a:pt x="0" y="35"/>
                  </a:cubicBezTo>
                  <a:cubicBezTo>
                    <a:pt x="6" y="64"/>
                    <a:pt x="13" y="94"/>
                    <a:pt x="20" y="124"/>
                  </a:cubicBezTo>
                  <a:cubicBezTo>
                    <a:pt x="20" y="128"/>
                    <a:pt x="21" y="132"/>
                    <a:pt x="22" y="136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5" name="Freeform 12"/>
            <p:cNvSpPr/>
            <p:nvPr/>
          </p:nvSpPr>
          <p:spPr bwMode="auto">
            <a:xfrm>
              <a:off x="2597151" y="2779713"/>
              <a:ext cx="550863" cy="1978025"/>
            </a:xfrm>
            <a:custGeom>
              <a:avLst/>
              <a:gdLst/>
              <a:ahLst/>
              <a:cxnLst/>
              <a:rect l="0" t="0" r="r" b="b"/>
              <a:pathLst>
                <a:path w="140" h="504">
                  <a:moveTo>
                    <a:pt x="86" y="350"/>
                  </a:moveTo>
                  <a:cubicBezTo>
                    <a:pt x="103" y="402"/>
                    <a:pt x="120" y="453"/>
                    <a:pt x="139" y="504"/>
                  </a:cubicBezTo>
                  <a:cubicBezTo>
                    <a:pt x="139" y="495"/>
                    <a:pt x="139" y="487"/>
                    <a:pt x="140" y="478"/>
                  </a:cubicBezTo>
                  <a:cubicBezTo>
                    <a:pt x="124" y="435"/>
                    <a:pt x="109" y="391"/>
                    <a:pt x="95" y="347"/>
                  </a:cubicBezTo>
                  <a:cubicBezTo>
                    <a:pt x="58" y="233"/>
                    <a:pt x="27" y="117"/>
                    <a:pt x="0" y="0"/>
                  </a:cubicBezTo>
                  <a:cubicBezTo>
                    <a:pt x="2" y="20"/>
                    <a:pt x="4" y="41"/>
                    <a:pt x="6" y="61"/>
                  </a:cubicBezTo>
                  <a:cubicBezTo>
                    <a:pt x="30" y="158"/>
                    <a:pt x="56" y="255"/>
                    <a:pt x="86" y="35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6" name="Freeform 13"/>
            <p:cNvSpPr/>
            <p:nvPr/>
          </p:nvSpPr>
          <p:spPr bwMode="auto">
            <a:xfrm>
              <a:off x="3175001" y="4730750"/>
              <a:ext cx="519113" cy="1209675"/>
            </a:xfrm>
            <a:custGeom>
              <a:avLst/>
              <a:gdLst/>
              <a:ahLst/>
              <a:cxnLst/>
              <a:rect l="0" t="0" r="r" b="b"/>
              <a:pathLst>
                <a:path w="132" h="308">
                  <a:moveTo>
                    <a:pt x="8" y="22"/>
                  </a:moveTo>
                  <a:cubicBezTo>
                    <a:pt x="5" y="15"/>
                    <a:pt x="2" y="8"/>
                    <a:pt x="0" y="0"/>
                  </a:cubicBezTo>
                  <a:cubicBezTo>
                    <a:pt x="0" y="10"/>
                    <a:pt x="0" y="19"/>
                    <a:pt x="0" y="29"/>
                  </a:cubicBezTo>
                  <a:cubicBezTo>
                    <a:pt x="21" y="85"/>
                    <a:pt x="44" y="140"/>
                    <a:pt x="68" y="194"/>
                  </a:cubicBezTo>
                  <a:cubicBezTo>
                    <a:pt x="85" y="232"/>
                    <a:pt x="104" y="270"/>
                    <a:pt x="123" y="308"/>
                  </a:cubicBezTo>
                  <a:cubicBezTo>
                    <a:pt x="132" y="308"/>
                    <a:pt x="132" y="308"/>
                    <a:pt x="132" y="308"/>
                  </a:cubicBezTo>
                  <a:cubicBezTo>
                    <a:pt x="113" y="269"/>
                    <a:pt x="94" y="230"/>
                    <a:pt x="77" y="190"/>
                  </a:cubicBezTo>
                  <a:cubicBezTo>
                    <a:pt x="52" y="135"/>
                    <a:pt x="29" y="79"/>
                    <a:pt x="8" y="22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7" name="Freeform 14"/>
            <p:cNvSpPr/>
            <p:nvPr/>
          </p:nvSpPr>
          <p:spPr bwMode="auto">
            <a:xfrm>
              <a:off x="3305176" y="5630863"/>
              <a:ext cx="146050" cy="309563"/>
            </a:xfrm>
            <a:custGeom>
              <a:avLst/>
              <a:gdLst/>
              <a:ahLst/>
              <a:cxnLst/>
              <a:rect l="0" t="0" r="r" b="b"/>
              <a:pathLst>
                <a:path w="37" h="79">
                  <a:moveTo>
                    <a:pt x="28" y="79"/>
                  </a:moveTo>
                  <a:cubicBezTo>
                    <a:pt x="37" y="79"/>
                    <a:pt x="37" y="79"/>
                    <a:pt x="37" y="79"/>
                  </a:cubicBezTo>
                  <a:cubicBezTo>
                    <a:pt x="24" y="53"/>
                    <a:pt x="12" y="27"/>
                    <a:pt x="0" y="0"/>
                  </a:cubicBezTo>
                  <a:cubicBezTo>
                    <a:pt x="8" y="27"/>
                    <a:pt x="17" y="53"/>
                    <a:pt x="28" y="79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8" name="Freeform 15"/>
            <p:cNvSpPr/>
            <p:nvPr/>
          </p:nvSpPr>
          <p:spPr bwMode="auto">
            <a:xfrm>
              <a:off x="2573338" y="2817813"/>
              <a:ext cx="700088" cy="2835275"/>
            </a:xfrm>
            <a:custGeom>
              <a:avLst/>
              <a:gdLst/>
              <a:ahLst/>
              <a:cxnLst/>
              <a:rect l="0" t="0" r="r" b="b"/>
              <a:pathLst>
                <a:path w="178" h="722">
                  <a:moveTo>
                    <a:pt x="162" y="660"/>
                  </a:moveTo>
                  <a:cubicBezTo>
                    <a:pt x="145" y="618"/>
                    <a:pt x="130" y="576"/>
                    <a:pt x="116" y="534"/>
                  </a:cubicBezTo>
                  <a:cubicBezTo>
                    <a:pt x="84" y="437"/>
                    <a:pt x="59" y="337"/>
                    <a:pt x="40" y="236"/>
                  </a:cubicBezTo>
                  <a:cubicBezTo>
                    <a:pt x="29" y="175"/>
                    <a:pt x="20" y="113"/>
                    <a:pt x="12" y="51"/>
                  </a:cubicBezTo>
                  <a:cubicBezTo>
                    <a:pt x="8" y="34"/>
                    <a:pt x="4" y="17"/>
                    <a:pt x="0" y="0"/>
                  </a:cubicBezTo>
                  <a:cubicBezTo>
                    <a:pt x="8" y="79"/>
                    <a:pt x="19" y="159"/>
                    <a:pt x="33" y="237"/>
                  </a:cubicBezTo>
                  <a:cubicBezTo>
                    <a:pt x="51" y="339"/>
                    <a:pt x="76" y="439"/>
                    <a:pt x="107" y="537"/>
                  </a:cubicBezTo>
                  <a:cubicBezTo>
                    <a:pt x="123" y="586"/>
                    <a:pt x="141" y="634"/>
                    <a:pt x="160" y="681"/>
                  </a:cubicBezTo>
                  <a:cubicBezTo>
                    <a:pt x="166" y="695"/>
                    <a:pt x="172" y="708"/>
                    <a:pt x="178" y="722"/>
                  </a:cubicBezTo>
                  <a:cubicBezTo>
                    <a:pt x="176" y="717"/>
                    <a:pt x="175" y="713"/>
                    <a:pt x="174" y="708"/>
                  </a:cubicBezTo>
                  <a:cubicBezTo>
                    <a:pt x="169" y="692"/>
                    <a:pt x="165" y="676"/>
                    <a:pt x="162" y="66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9" name="Freeform 16"/>
            <p:cNvSpPr/>
            <p:nvPr/>
          </p:nvSpPr>
          <p:spPr bwMode="auto">
            <a:xfrm>
              <a:off x="2506663" y="285750"/>
              <a:ext cx="90488" cy="2493963"/>
            </a:xfrm>
            <a:custGeom>
              <a:avLst/>
              <a:gdLst/>
              <a:ahLst/>
              <a:cxnLst/>
              <a:rect l="0" t="0" r="r" b="b"/>
              <a:pathLst>
                <a:path w="23" h="635">
                  <a:moveTo>
                    <a:pt x="11" y="577"/>
                  </a:moveTo>
                  <a:cubicBezTo>
                    <a:pt x="12" y="581"/>
                    <a:pt x="12" y="585"/>
                    <a:pt x="12" y="589"/>
                  </a:cubicBezTo>
                  <a:cubicBezTo>
                    <a:pt x="15" y="603"/>
                    <a:pt x="19" y="617"/>
                    <a:pt x="22" y="632"/>
                  </a:cubicBezTo>
                  <a:cubicBezTo>
                    <a:pt x="22" y="633"/>
                    <a:pt x="22" y="634"/>
                    <a:pt x="23" y="635"/>
                  </a:cubicBezTo>
                  <a:cubicBezTo>
                    <a:pt x="21" y="615"/>
                    <a:pt x="19" y="596"/>
                    <a:pt x="17" y="576"/>
                  </a:cubicBezTo>
                  <a:cubicBezTo>
                    <a:pt x="9" y="474"/>
                    <a:pt x="5" y="372"/>
                    <a:pt x="5" y="269"/>
                  </a:cubicBezTo>
                  <a:cubicBezTo>
                    <a:pt x="6" y="179"/>
                    <a:pt x="9" y="90"/>
                    <a:pt x="15" y="0"/>
                  </a:cubicBezTo>
                  <a:cubicBezTo>
                    <a:pt x="12" y="0"/>
                    <a:pt x="12" y="0"/>
                    <a:pt x="12" y="0"/>
                  </a:cubicBezTo>
                  <a:cubicBezTo>
                    <a:pt x="5" y="89"/>
                    <a:pt x="2" y="179"/>
                    <a:pt x="1" y="269"/>
                  </a:cubicBezTo>
                  <a:cubicBezTo>
                    <a:pt x="0" y="372"/>
                    <a:pt x="3" y="474"/>
                    <a:pt x="11" y="577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0" name="Freeform 17"/>
            <p:cNvSpPr/>
            <p:nvPr/>
          </p:nvSpPr>
          <p:spPr bwMode="auto">
            <a:xfrm>
              <a:off x="2554288" y="2598738"/>
              <a:ext cx="66675" cy="420688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0" y="0"/>
                  </a:moveTo>
                  <a:cubicBezTo>
                    <a:pt x="2" y="19"/>
                    <a:pt x="3" y="37"/>
                    <a:pt x="5" y="56"/>
                  </a:cubicBezTo>
                  <a:cubicBezTo>
                    <a:pt x="9" y="73"/>
                    <a:pt x="13" y="90"/>
                    <a:pt x="17" y="107"/>
                  </a:cubicBezTo>
                  <a:cubicBezTo>
                    <a:pt x="15" y="87"/>
                    <a:pt x="13" y="66"/>
                    <a:pt x="11" y="46"/>
                  </a:cubicBezTo>
                  <a:cubicBezTo>
                    <a:pt x="10" y="45"/>
                    <a:pt x="10" y="44"/>
                    <a:pt x="10" y="43"/>
                  </a:cubicBezTo>
                  <a:cubicBezTo>
                    <a:pt x="7" y="28"/>
                    <a:pt x="3" y="1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1" name="Freeform 18"/>
            <p:cNvSpPr/>
            <p:nvPr/>
          </p:nvSpPr>
          <p:spPr bwMode="auto">
            <a:xfrm>
              <a:off x="3143251" y="4757738"/>
              <a:ext cx="161925" cy="873125"/>
            </a:xfrm>
            <a:custGeom>
              <a:avLst/>
              <a:gdLst/>
              <a:ahLst/>
              <a:cxnLst/>
              <a:rect l="0" t="0" r="r" b="b"/>
              <a:pathLst>
                <a:path w="41" h="222">
                  <a:moveTo>
                    <a:pt x="0" y="0"/>
                  </a:moveTo>
                  <a:cubicBezTo>
                    <a:pt x="0" y="31"/>
                    <a:pt x="2" y="62"/>
                    <a:pt x="5" y="93"/>
                  </a:cubicBezTo>
                  <a:cubicBezTo>
                    <a:pt x="8" y="117"/>
                    <a:pt x="12" y="142"/>
                    <a:pt x="17" y="166"/>
                  </a:cubicBezTo>
                  <a:cubicBezTo>
                    <a:pt x="19" y="172"/>
                    <a:pt x="22" y="178"/>
                    <a:pt x="24" y="184"/>
                  </a:cubicBezTo>
                  <a:cubicBezTo>
                    <a:pt x="30" y="197"/>
                    <a:pt x="35" y="209"/>
                    <a:pt x="41" y="222"/>
                  </a:cubicBezTo>
                  <a:cubicBezTo>
                    <a:pt x="40" y="219"/>
                    <a:pt x="39" y="215"/>
                    <a:pt x="38" y="212"/>
                  </a:cubicBezTo>
                  <a:cubicBezTo>
                    <a:pt x="26" y="172"/>
                    <a:pt x="18" y="132"/>
                    <a:pt x="13" y="92"/>
                  </a:cubicBezTo>
                  <a:cubicBezTo>
                    <a:pt x="11" y="68"/>
                    <a:pt x="9" y="45"/>
                    <a:pt x="8" y="22"/>
                  </a:cubicBezTo>
                  <a:cubicBezTo>
                    <a:pt x="8" y="21"/>
                    <a:pt x="7" y="20"/>
                    <a:pt x="7" y="18"/>
                  </a:cubicBezTo>
                  <a:cubicBezTo>
                    <a:pt x="5" y="12"/>
                    <a:pt x="2" y="6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2" name="Freeform 19"/>
            <p:cNvSpPr/>
            <p:nvPr/>
          </p:nvSpPr>
          <p:spPr bwMode="auto">
            <a:xfrm>
              <a:off x="3148013" y="1282700"/>
              <a:ext cx="1768475" cy="3448050"/>
            </a:xfrm>
            <a:custGeom>
              <a:avLst/>
              <a:gdLst/>
              <a:ahLst/>
              <a:cxnLst/>
              <a:rect l="0" t="0" r="r" b="b"/>
              <a:pathLst>
                <a:path w="450" h="878">
                  <a:moveTo>
                    <a:pt x="7" y="854"/>
                  </a:moveTo>
                  <a:cubicBezTo>
                    <a:pt x="10" y="772"/>
                    <a:pt x="26" y="691"/>
                    <a:pt x="50" y="613"/>
                  </a:cubicBezTo>
                  <a:cubicBezTo>
                    <a:pt x="75" y="535"/>
                    <a:pt x="109" y="460"/>
                    <a:pt x="149" y="388"/>
                  </a:cubicBezTo>
                  <a:cubicBezTo>
                    <a:pt x="189" y="316"/>
                    <a:pt x="235" y="248"/>
                    <a:pt x="285" y="183"/>
                  </a:cubicBezTo>
                  <a:cubicBezTo>
                    <a:pt x="310" y="151"/>
                    <a:pt x="337" y="119"/>
                    <a:pt x="364" y="89"/>
                  </a:cubicBezTo>
                  <a:cubicBezTo>
                    <a:pt x="378" y="74"/>
                    <a:pt x="392" y="58"/>
                    <a:pt x="406" y="44"/>
                  </a:cubicBezTo>
                  <a:cubicBezTo>
                    <a:pt x="421" y="29"/>
                    <a:pt x="435" y="15"/>
                    <a:pt x="450" y="1"/>
                  </a:cubicBezTo>
                  <a:cubicBezTo>
                    <a:pt x="450" y="0"/>
                    <a:pt x="450" y="0"/>
                    <a:pt x="450" y="0"/>
                  </a:cubicBezTo>
                  <a:cubicBezTo>
                    <a:pt x="434" y="14"/>
                    <a:pt x="420" y="28"/>
                    <a:pt x="405" y="43"/>
                  </a:cubicBezTo>
                  <a:cubicBezTo>
                    <a:pt x="391" y="57"/>
                    <a:pt x="377" y="72"/>
                    <a:pt x="363" y="88"/>
                  </a:cubicBezTo>
                  <a:cubicBezTo>
                    <a:pt x="335" y="118"/>
                    <a:pt x="308" y="149"/>
                    <a:pt x="283" y="181"/>
                  </a:cubicBezTo>
                  <a:cubicBezTo>
                    <a:pt x="232" y="246"/>
                    <a:pt x="185" y="314"/>
                    <a:pt x="145" y="386"/>
                  </a:cubicBezTo>
                  <a:cubicBezTo>
                    <a:pt x="104" y="457"/>
                    <a:pt x="70" y="533"/>
                    <a:pt x="45" y="611"/>
                  </a:cubicBezTo>
                  <a:cubicBezTo>
                    <a:pt x="19" y="690"/>
                    <a:pt x="3" y="771"/>
                    <a:pt x="0" y="854"/>
                  </a:cubicBezTo>
                  <a:cubicBezTo>
                    <a:pt x="0" y="856"/>
                    <a:pt x="0" y="857"/>
                    <a:pt x="0" y="859"/>
                  </a:cubicBezTo>
                  <a:cubicBezTo>
                    <a:pt x="2" y="865"/>
                    <a:pt x="4" y="872"/>
                    <a:pt x="7" y="878"/>
                  </a:cubicBezTo>
                  <a:cubicBezTo>
                    <a:pt x="7" y="870"/>
                    <a:pt x="7" y="862"/>
                    <a:pt x="7" y="85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3" name="Freeform 20"/>
            <p:cNvSpPr/>
            <p:nvPr/>
          </p:nvSpPr>
          <p:spPr bwMode="auto">
            <a:xfrm>
              <a:off x="3273426" y="5653088"/>
              <a:ext cx="138113" cy="287338"/>
            </a:xfrm>
            <a:custGeom>
              <a:avLst/>
              <a:gdLst/>
              <a:ahLst/>
              <a:cxnLst/>
              <a:rect l="0" t="0" r="r" b="b"/>
              <a:pathLst>
                <a:path w="35" h="73">
                  <a:moveTo>
                    <a:pt x="0" y="0"/>
                  </a:moveTo>
                  <a:cubicBezTo>
                    <a:pt x="7" y="24"/>
                    <a:pt x="16" y="49"/>
                    <a:pt x="26" y="73"/>
                  </a:cubicBezTo>
                  <a:cubicBezTo>
                    <a:pt x="35" y="73"/>
                    <a:pt x="35" y="73"/>
                    <a:pt x="35" y="73"/>
                  </a:cubicBezTo>
                  <a:cubicBezTo>
                    <a:pt x="23" y="49"/>
                    <a:pt x="11" y="2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4" name="Freeform 21"/>
            <p:cNvSpPr/>
            <p:nvPr/>
          </p:nvSpPr>
          <p:spPr bwMode="auto">
            <a:xfrm>
              <a:off x="3143251" y="4656138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7" y="44"/>
                  </a:moveTo>
                  <a:cubicBezTo>
                    <a:pt x="7" y="46"/>
                    <a:pt x="8" y="47"/>
                    <a:pt x="8" y="48"/>
                  </a:cubicBezTo>
                  <a:cubicBezTo>
                    <a:pt x="8" y="38"/>
                    <a:pt x="8" y="29"/>
                    <a:pt x="8" y="19"/>
                  </a:cubicBezTo>
                  <a:cubicBezTo>
                    <a:pt x="5" y="13"/>
                    <a:pt x="3" y="6"/>
                    <a:pt x="1" y="0"/>
                  </a:cubicBezTo>
                  <a:cubicBezTo>
                    <a:pt x="0" y="9"/>
                    <a:pt x="0" y="17"/>
                    <a:pt x="0" y="26"/>
                  </a:cubicBezTo>
                  <a:cubicBezTo>
                    <a:pt x="2" y="32"/>
                    <a:pt x="5" y="38"/>
                    <a:pt x="7" y="4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5" name="Freeform 22"/>
            <p:cNvSpPr/>
            <p:nvPr/>
          </p:nvSpPr>
          <p:spPr bwMode="auto">
            <a:xfrm>
              <a:off x="3211513" y="5410200"/>
              <a:ext cx="203200" cy="530225"/>
            </a:xfrm>
            <a:custGeom>
              <a:avLst/>
              <a:gdLst/>
              <a:ahLst/>
              <a:cxnLst/>
              <a:rect l="0" t="0" r="r" b="b"/>
              <a:pathLst>
                <a:path w="52" h="135">
                  <a:moveTo>
                    <a:pt x="7" y="18"/>
                  </a:moveTo>
                  <a:cubicBezTo>
                    <a:pt x="5" y="12"/>
                    <a:pt x="2" y="6"/>
                    <a:pt x="0" y="0"/>
                  </a:cubicBezTo>
                  <a:cubicBezTo>
                    <a:pt x="3" y="16"/>
                    <a:pt x="7" y="32"/>
                    <a:pt x="12" y="48"/>
                  </a:cubicBezTo>
                  <a:cubicBezTo>
                    <a:pt x="13" y="53"/>
                    <a:pt x="14" y="57"/>
                    <a:pt x="16" y="62"/>
                  </a:cubicBezTo>
                  <a:cubicBezTo>
                    <a:pt x="27" y="86"/>
                    <a:pt x="39" y="111"/>
                    <a:pt x="51" y="135"/>
                  </a:cubicBezTo>
                  <a:cubicBezTo>
                    <a:pt x="52" y="135"/>
                    <a:pt x="52" y="135"/>
                    <a:pt x="52" y="135"/>
                  </a:cubicBezTo>
                  <a:cubicBezTo>
                    <a:pt x="41" y="109"/>
                    <a:pt x="32" y="83"/>
                    <a:pt x="24" y="56"/>
                  </a:cubicBezTo>
                  <a:cubicBezTo>
                    <a:pt x="18" y="43"/>
                    <a:pt x="13" y="31"/>
                    <a:pt x="7" y="18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</p:grpSp>
      <p:grpSp>
        <p:nvGrpSpPr>
          <p:cNvPr id="10" name="Group 9"/>
          <p:cNvGrpSpPr/>
          <p:nvPr/>
        </p:nvGrpSpPr>
        <p:grpSpPr>
          <a:xfrm>
            <a:off x="27221" y="-786"/>
            <a:ext cx="2356674" cy="6854039"/>
            <a:chOff x="6627813" y="194833"/>
            <a:chExt cx="1952625" cy="5678918"/>
          </a:xfrm>
        </p:grpSpPr>
        <p:sp>
          <p:nvSpPr>
            <p:cNvPr id="11" name="Freeform 27"/>
            <p:cNvSpPr/>
            <p:nvPr/>
          </p:nvSpPr>
          <p:spPr bwMode="auto">
            <a:xfrm>
              <a:off x="6627813" y="194833"/>
              <a:ext cx="409575" cy="3646488"/>
            </a:xfrm>
            <a:custGeom>
              <a:avLst/>
              <a:gdLst/>
              <a:ahLst/>
              <a:cxnLst/>
              <a:rect l="0" t="0" r="r" b="b"/>
              <a:pathLst>
                <a:path w="103" h="920">
                  <a:moveTo>
                    <a:pt x="7" y="210"/>
                  </a:moveTo>
                  <a:cubicBezTo>
                    <a:pt x="11" y="288"/>
                    <a:pt x="17" y="367"/>
                    <a:pt x="26" y="445"/>
                  </a:cubicBezTo>
                  <a:cubicBezTo>
                    <a:pt x="34" y="523"/>
                    <a:pt x="44" y="601"/>
                    <a:pt x="57" y="679"/>
                  </a:cubicBezTo>
                  <a:cubicBezTo>
                    <a:pt x="69" y="757"/>
                    <a:pt x="84" y="834"/>
                    <a:pt x="101" y="911"/>
                  </a:cubicBezTo>
                  <a:cubicBezTo>
                    <a:pt x="102" y="914"/>
                    <a:pt x="103" y="917"/>
                    <a:pt x="103" y="920"/>
                  </a:cubicBezTo>
                  <a:cubicBezTo>
                    <a:pt x="102" y="905"/>
                    <a:pt x="100" y="889"/>
                    <a:pt x="99" y="874"/>
                  </a:cubicBezTo>
                  <a:cubicBezTo>
                    <a:pt x="99" y="871"/>
                    <a:pt x="99" y="868"/>
                    <a:pt x="99" y="866"/>
                  </a:cubicBezTo>
                  <a:cubicBezTo>
                    <a:pt x="85" y="803"/>
                    <a:pt x="73" y="741"/>
                    <a:pt x="63" y="678"/>
                  </a:cubicBezTo>
                  <a:cubicBezTo>
                    <a:pt x="50" y="600"/>
                    <a:pt x="39" y="523"/>
                    <a:pt x="30" y="444"/>
                  </a:cubicBezTo>
                  <a:cubicBezTo>
                    <a:pt x="21" y="366"/>
                    <a:pt x="14" y="288"/>
                    <a:pt x="9" y="209"/>
                  </a:cubicBezTo>
                  <a:cubicBezTo>
                    <a:pt x="7" y="170"/>
                    <a:pt x="5" y="131"/>
                    <a:pt x="3" y="92"/>
                  </a:cubicBezTo>
                  <a:cubicBezTo>
                    <a:pt x="2" y="61"/>
                    <a:pt x="1" y="31"/>
                    <a:pt x="1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31"/>
                    <a:pt x="1" y="61"/>
                    <a:pt x="1" y="92"/>
                  </a:cubicBezTo>
                  <a:cubicBezTo>
                    <a:pt x="3" y="131"/>
                    <a:pt x="4" y="170"/>
                    <a:pt x="7" y="21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2" name="Freeform 28"/>
            <p:cNvSpPr/>
            <p:nvPr/>
          </p:nvSpPr>
          <p:spPr bwMode="auto">
            <a:xfrm>
              <a:off x="7061201" y="3771900"/>
              <a:ext cx="350838" cy="1309688"/>
            </a:xfrm>
            <a:custGeom>
              <a:avLst/>
              <a:gdLst/>
              <a:ahLst/>
              <a:cxnLst/>
              <a:rect l="0" t="0" r="r" b="b"/>
              <a:pathLst>
                <a:path w="88" h="330">
                  <a:moveTo>
                    <a:pt x="53" y="229"/>
                  </a:moveTo>
                  <a:cubicBezTo>
                    <a:pt x="64" y="263"/>
                    <a:pt x="75" y="297"/>
                    <a:pt x="88" y="330"/>
                  </a:cubicBezTo>
                  <a:cubicBezTo>
                    <a:pt x="88" y="323"/>
                    <a:pt x="88" y="315"/>
                    <a:pt x="88" y="308"/>
                  </a:cubicBezTo>
                  <a:cubicBezTo>
                    <a:pt x="88" y="307"/>
                    <a:pt x="88" y="305"/>
                    <a:pt x="88" y="304"/>
                  </a:cubicBezTo>
                  <a:cubicBezTo>
                    <a:pt x="79" y="278"/>
                    <a:pt x="70" y="252"/>
                    <a:pt x="62" y="226"/>
                  </a:cubicBezTo>
                  <a:cubicBezTo>
                    <a:pt x="38" y="152"/>
                    <a:pt x="17" y="76"/>
                    <a:pt x="0" y="0"/>
                  </a:cubicBezTo>
                  <a:cubicBezTo>
                    <a:pt x="2" y="21"/>
                    <a:pt x="4" y="42"/>
                    <a:pt x="7" y="63"/>
                  </a:cubicBezTo>
                  <a:cubicBezTo>
                    <a:pt x="21" y="119"/>
                    <a:pt x="36" y="174"/>
                    <a:pt x="53" y="22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3" name="Freeform 29"/>
            <p:cNvSpPr/>
            <p:nvPr/>
          </p:nvSpPr>
          <p:spPr bwMode="auto">
            <a:xfrm>
              <a:off x="7439026" y="5053013"/>
              <a:ext cx="357188" cy="820738"/>
            </a:xfrm>
            <a:custGeom>
              <a:avLst/>
              <a:gdLst/>
              <a:ahLst/>
              <a:cxnLst/>
              <a:rect l="0" t="0" r="r" b="b"/>
              <a:pathLst>
                <a:path w="90" h="207">
                  <a:moveTo>
                    <a:pt x="6" y="15"/>
                  </a:moveTo>
                  <a:cubicBezTo>
                    <a:pt x="4" y="10"/>
                    <a:pt x="2" y="5"/>
                    <a:pt x="0" y="0"/>
                  </a:cubicBezTo>
                  <a:cubicBezTo>
                    <a:pt x="0" y="9"/>
                    <a:pt x="0" y="19"/>
                    <a:pt x="1" y="29"/>
                  </a:cubicBezTo>
                  <a:cubicBezTo>
                    <a:pt x="14" y="62"/>
                    <a:pt x="27" y="95"/>
                    <a:pt x="42" y="127"/>
                  </a:cubicBezTo>
                  <a:cubicBezTo>
                    <a:pt x="54" y="154"/>
                    <a:pt x="67" y="181"/>
                    <a:pt x="80" y="207"/>
                  </a:cubicBezTo>
                  <a:cubicBezTo>
                    <a:pt x="90" y="207"/>
                    <a:pt x="90" y="207"/>
                    <a:pt x="90" y="207"/>
                  </a:cubicBezTo>
                  <a:cubicBezTo>
                    <a:pt x="76" y="180"/>
                    <a:pt x="63" y="152"/>
                    <a:pt x="50" y="123"/>
                  </a:cubicBezTo>
                  <a:cubicBezTo>
                    <a:pt x="34" y="88"/>
                    <a:pt x="20" y="51"/>
                    <a:pt x="6" y="15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4" name="Freeform 30"/>
            <p:cNvSpPr/>
            <p:nvPr/>
          </p:nvSpPr>
          <p:spPr bwMode="auto">
            <a:xfrm>
              <a:off x="7037388" y="3811588"/>
              <a:ext cx="457200" cy="1852613"/>
            </a:xfrm>
            <a:custGeom>
              <a:avLst/>
              <a:gdLst/>
              <a:ahLst/>
              <a:cxnLst/>
              <a:rect l="0" t="0" r="r" b="b"/>
              <a:pathLst>
                <a:path w="115" h="467">
                  <a:moveTo>
                    <a:pt x="101" y="409"/>
                  </a:moveTo>
                  <a:cubicBezTo>
                    <a:pt x="93" y="388"/>
                    <a:pt x="85" y="366"/>
                    <a:pt x="78" y="344"/>
                  </a:cubicBezTo>
                  <a:cubicBezTo>
                    <a:pt x="57" y="281"/>
                    <a:pt x="41" y="216"/>
                    <a:pt x="29" y="151"/>
                  </a:cubicBezTo>
                  <a:cubicBezTo>
                    <a:pt x="22" y="119"/>
                    <a:pt x="17" y="86"/>
                    <a:pt x="13" y="53"/>
                  </a:cubicBezTo>
                  <a:cubicBezTo>
                    <a:pt x="9" y="35"/>
                    <a:pt x="4" y="18"/>
                    <a:pt x="0" y="0"/>
                  </a:cubicBezTo>
                  <a:cubicBezTo>
                    <a:pt x="5" y="51"/>
                    <a:pt x="12" y="102"/>
                    <a:pt x="21" y="152"/>
                  </a:cubicBezTo>
                  <a:cubicBezTo>
                    <a:pt x="33" y="218"/>
                    <a:pt x="49" y="283"/>
                    <a:pt x="69" y="347"/>
                  </a:cubicBezTo>
                  <a:cubicBezTo>
                    <a:pt x="79" y="378"/>
                    <a:pt x="90" y="410"/>
                    <a:pt x="103" y="441"/>
                  </a:cubicBezTo>
                  <a:cubicBezTo>
                    <a:pt x="107" y="449"/>
                    <a:pt x="111" y="458"/>
                    <a:pt x="115" y="467"/>
                  </a:cubicBezTo>
                  <a:cubicBezTo>
                    <a:pt x="114" y="464"/>
                    <a:pt x="113" y="461"/>
                    <a:pt x="112" y="458"/>
                  </a:cubicBezTo>
                  <a:cubicBezTo>
                    <a:pt x="108" y="442"/>
                    <a:pt x="104" y="425"/>
                    <a:pt x="101" y="40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5" name="Freeform 31"/>
            <p:cNvSpPr/>
            <p:nvPr/>
          </p:nvSpPr>
          <p:spPr bwMode="auto">
            <a:xfrm>
              <a:off x="6992938" y="1263650"/>
              <a:ext cx="144463" cy="2508250"/>
            </a:xfrm>
            <a:custGeom>
              <a:avLst/>
              <a:gdLst/>
              <a:ahLst/>
              <a:cxnLst/>
              <a:rect l="0" t="0" r="r" b="b"/>
              <a:pathLst>
                <a:path w="36" h="633">
                  <a:moveTo>
                    <a:pt x="17" y="633"/>
                  </a:moveTo>
                  <a:cubicBezTo>
                    <a:pt x="15" y="621"/>
                    <a:pt x="14" y="609"/>
                    <a:pt x="13" y="597"/>
                  </a:cubicBezTo>
                  <a:cubicBezTo>
                    <a:pt x="8" y="530"/>
                    <a:pt x="5" y="464"/>
                    <a:pt x="5" y="398"/>
                  </a:cubicBezTo>
                  <a:cubicBezTo>
                    <a:pt x="5" y="331"/>
                    <a:pt x="8" y="265"/>
                    <a:pt x="13" y="198"/>
                  </a:cubicBezTo>
                  <a:cubicBezTo>
                    <a:pt x="15" y="165"/>
                    <a:pt x="18" y="132"/>
                    <a:pt x="22" y="99"/>
                  </a:cubicBezTo>
                  <a:cubicBezTo>
                    <a:pt x="26" y="66"/>
                    <a:pt x="30" y="33"/>
                    <a:pt x="36" y="0"/>
                  </a:cubicBezTo>
                  <a:cubicBezTo>
                    <a:pt x="35" y="0"/>
                    <a:pt x="35" y="0"/>
                    <a:pt x="35" y="0"/>
                  </a:cubicBezTo>
                  <a:cubicBezTo>
                    <a:pt x="29" y="33"/>
                    <a:pt x="24" y="66"/>
                    <a:pt x="20" y="99"/>
                  </a:cubicBezTo>
                  <a:cubicBezTo>
                    <a:pt x="16" y="132"/>
                    <a:pt x="13" y="165"/>
                    <a:pt x="10" y="198"/>
                  </a:cubicBezTo>
                  <a:cubicBezTo>
                    <a:pt x="4" y="264"/>
                    <a:pt x="1" y="331"/>
                    <a:pt x="1" y="398"/>
                  </a:cubicBezTo>
                  <a:cubicBezTo>
                    <a:pt x="0" y="461"/>
                    <a:pt x="2" y="525"/>
                    <a:pt x="7" y="589"/>
                  </a:cubicBezTo>
                  <a:cubicBezTo>
                    <a:pt x="10" y="603"/>
                    <a:pt x="13" y="618"/>
                    <a:pt x="16" y="632"/>
                  </a:cubicBezTo>
                  <a:cubicBezTo>
                    <a:pt x="16" y="632"/>
                    <a:pt x="17" y="633"/>
                    <a:pt x="17" y="63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6" name="Freeform 32"/>
            <p:cNvSpPr/>
            <p:nvPr/>
          </p:nvSpPr>
          <p:spPr bwMode="auto">
            <a:xfrm>
              <a:off x="7526338" y="5640388"/>
              <a:ext cx="111125" cy="233363"/>
            </a:xfrm>
            <a:custGeom>
              <a:avLst/>
              <a:gdLst/>
              <a:ahLst/>
              <a:cxnLst/>
              <a:rect l="0" t="0" r="r" b="b"/>
              <a:pathLst>
                <a:path w="28" h="59">
                  <a:moveTo>
                    <a:pt x="22" y="59"/>
                  </a:moveTo>
                  <a:cubicBezTo>
                    <a:pt x="28" y="59"/>
                    <a:pt x="28" y="59"/>
                    <a:pt x="28" y="59"/>
                  </a:cubicBezTo>
                  <a:cubicBezTo>
                    <a:pt x="18" y="40"/>
                    <a:pt x="9" y="20"/>
                    <a:pt x="0" y="0"/>
                  </a:cubicBezTo>
                  <a:cubicBezTo>
                    <a:pt x="6" y="20"/>
                    <a:pt x="13" y="40"/>
                    <a:pt x="22" y="5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7" name="Freeform 33"/>
            <p:cNvSpPr/>
            <p:nvPr/>
          </p:nvSpPr>
          <p:spPr bwMode="auto">
            <a:xfrm>
              <a:off x="7021513" y="3598863"/>
              <a:ext cx="68263" cy="423863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4" y="54"/>
                  </a:moveTo>
                  <a:cubicBezTo>
                    <a:pt x="8" y="72"/>
                    <a:pt x="13" y="89"/>
                    <a:pt x="17" y="107"/>
                  </a:cubicBezTo>
                  <a:cubicBezTo>
                    <a:pt x="14" y="86"/>
                    <a:pt x="12" y="65"/>
                    <a:pt x="10" y="44"/>
                  </a:cubicBezTo>
                  <a:cubicBezTo>
                    <a:pt x="10" y="44"/>
                    <a:pt x="9" y="43"/>
                    <a:pt x="9" y="43"/>
                  </a:cubicBezTo>
                  <a:cubicBezTo>
                    <a:pt x="6" y="29"/>
                    <a:pt x="3" y="14"/>
                    <a:pt x="0" y="0"/>
                  </a:cubicBezTo>
                  <a:cubicBezTo>
                    <a:pt x="0" y="2"/>
                    <a:pt x="0" y="5"/>
                    <a:pt x="0" y="8"/>
                  </a:cubicBezTo>
                  <a:cubicBezTo>
                    <a:pt x="1" y="23"/>
                    <a:pt x="3" y="39"/>
                    <a:pt x="4" y="54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8" name="Freeform 34"/>
            <p:cNvSpPr/>
            <p:nvPr/>
          </p:nvSpPr>
          <p:spPr bwMode="auto">
            <a:xfrm>
              <a:off x="7412038" y="2801938"/>
              <a:ext cx="1168400" cy="2251075"/>
            </a:xfrm>
            <a:custGeom>
              <a:avLst/>
              <a:gdLst/>
              <a:ahLst/>
              <a:cxnLst/>
              <a:rect l="0" t="0" r="r" b="b"/>
              <a:pathLst>
                <a:path w="294" h="568">
                  <a:moveTo>
                    <a:pt x="8" y="553"/>
                  </a:moveTo>
                  <a:cubicBezTo>
                    <a:pt x="9" y="501"/>
                    <a:pt x="19" y="448"/>
                    <a:pt x="35" y="397"/>
                  </a:cubicBezTo>
                  <a:cubicBezTo>
                    <a:pt x="51" y="347"/>
                    <a:pt x="73" y="298"/>
                    <a:pt x="99" y="252"/>
                  </a:cubicBezTo>
                  <a:cubicBezTo>
                    <a:pt x="124" y="205"/>
                    <a:pt x="154" y="161"/>
                    <a:pt x="187" y="119"/>
                  </a:cubicBezTo>
                  <a:cubicBezTo>
                    <a:pt x="203" y="98"/>
                    <a:pt x="220" y="77"/>
                    <a:pt x="238" y="58"/>
                  </a:cubicBezTo>
                  <a:cubicBezTo>
                    <a:pt x="247" y="48"/>
                    <a:pt x="256" y="38"/>
                    <a:pt x="265" y="28"/>
                  </a:cubicBezTo>
                  <a:cubicBezTo>
                    <a:pt x="274" y="19"/>
                    <a:pt x="284" y="9"/>
                    <a:pt x="294" y="0"/>
                  </a:cubicBezTo>
                  <a:cubicBezTo>
                    <a:pt x="293" y="0"/>
                    <a:pt x="293" y="0"/>
                    <a:pt x="293" y="0"/>
                  </a:cubicBezTo>
                  <a:cubicBezTo>
                    <a:pt x="283" y="9"/>
                    <a:pt x="273" y="18"/>
                    <a:pt x="264" y="27"/>
                  </a:cubicBezTo>
                  <a:cubicBezTo>
                    <a:pt x="255" y="37"/>
                    <a:pt x="246" y="47"/>
                    <a:pt x="237" y="56"/>
                  </a:cubicBezTo>
                  <a:cubicBezTo>
                    <a:pt x="218" y="76"/>
                    <a:pt x="201" y="96"/>
                    <a:pt x="185" y="117"/>
                  </a:cubicBezTo>
                  <a:cubicBezTo>
                    <a:pt x="151" y="159"/>
                    <a:pt x="121" y="203"/>
                    <a:pt x="95" y="249"/>
                  </a:cubicBezTo>
                  <a:cubicBezTo>
                    <a:pt x="68" y="296"/>
                    <a:pt x="46" y="345"/>
                    <a:pt x="30" y="396"/>
                  </a:cubicBezTo>
                  <a:cubicBezTo>
                    <a:pt x="13" y="445"/>
                    <a:pt x="3" y="497"/>
                    <a:pt x="0" y="549"/>
                  </a:cubicBezTo>
                  <a:cubicBezTo>
                    <a:pt x="3" y="555"/>
                    <a:pt x="5" y="561"/>
                    <a:pt x="7" y="568"/>
                  </a:cubicBezTo>
                  <a:cubicBezTo>
                    <a:pt x="7" y="563"/>
                    <a:pt x="7" y="558"/>
                    <a:pt x="8" y="55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9" name="Freeform 35"/>
            <p:cNvSpPr/>
            <p:nvPr/>
          </p:nvSpPr>
          <p:spPr bwMode="auto">
            <a:xfrm>
              <a:off x="7494588" y="5664200"/>
              <a:ext cx="100013" cy="209550"/>
            </a:xfrm>
            <a:custGeom>
              <a:avLst/>
              <a:gdLst/>
              <a:ahLst/>
              <a:cxnLst/>
              <a:rect l="0" t="0" r="r" b="b"/>
              <a:pathLst>
                <a:path w="25" h="53">
                  <a:moveTo>
                    <a:pt x="0" y="0"/>
                  </a:moveTo>
                  <a:cubicBezTo>
                    <a:pt x="5" y="18"/>
                    <a:pt x="12" y="36"/>
                    <a:pt x="19" y="53"/>
                  </a:cubicBezTo>
                  <a:cubicBezTo>
                    <a:pt x="25" y="53"/>
                    <a:pt x="25" y="53"/>
                    <a:pt x="25" y="53"/>
                  </a:cubicBezTo>
                  <a:cubicBezTo>
                    <a:pt x="16" y="36"/>
                    <a:pt x="8" y="18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0" name="Freeform 36"/>
            <p:cNvSpPr/>
            <p:nvPr/>
          </p:nvSpPr>
          <p:spPr bwMode="auto">
            <a:xfrm>
              <a:off x="7412038" y="5081588"/>
              <a:ext cx="114300" cy="558800"/>
            </a:xfrm>
            <a:custGeom>
              <a:avLst/>
              <a:gdLst/>
              <a:ahLst/>
              <a:cxnLst/>
              <a:rect l="0" t="0" r="r" b="b"/>
              <a:pathLst>
                <a:path w="29" h="141">
                  <a:moveTo>
                    <a:pt x="0" y="0"/>
                  </a:moveTo>
                  <a:cubicBezTo>
                    <a:pt x="0" y="30"/>
                    <a:pt x="2" y="60"/>
                    <a:pt x="7" y="89"/>
                  </a:cubicBezTo>
                  <a:cubicBezTo>
                    <a:pt x="11" y="98"/>
                    <a:pt x="14" y="108"/>
                    <a:pt x="18" y="117"/>
                  </a:cubicBezTo>
                  <a:cubicBezTo>
                    <a:pt x="22" y="125"/>
                    <a:pt x="25" y="133"/>
                    <a:pt x="29" y="141"/>
                  </a:cubicBezTo>
                  <a:cubicBezTo>
                    <a:pt x="28" y="139"/>
                    <a:pt x="28" y="137"/>
                    <a:pt x="27" y="135"/>
                  </a:cubicBezTo>
                  <a:cubicBezTo>
                    <a:pt x="16" y="98"/>
                    <a:pt x="10" y="60"/>
                    <a:pt x="8" y="22"/>
                  </a:cubicBezTo>
                  <a:cubicBezTo>
                    <a:pt x="7" y="18"/>
                    <a:pt x="5" y="15"/>
                    <a:pt x="4" y="11"/>
                  </a:cubicBezTo>
                  <a:cubicBezTo>
                    <a:pt x="2" y="7"/>
                    <a:pt x="1" y="3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1" name="Freeform 37"/>
            <p:cNvSpPr/>
            <p:nvPr/>
          </p:nvSpPr>
          <p:spPr bwMode="auto">
            <a:xfrm>
              <a:off x="7412038" y="4978400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0" y="26"/>
                  </a:moveTo>
                  <a:cubicBezTo>
                    <a:pt x="1" y="29"/>
                    <a:pt x="2" y="33"/>
                    <a:pt x="4" y="37"/>
                  </a:cubicBezTo>
                  <a:cubicBezTo>
                    <a:pt x="5" y="41"/>
                    <a:pt x="7" y="44"/>
                    <a:pt x="8" y="48"/>
                  </a:cubicBezTo>
                  <a:cubicBezTo>
                    <a:pt x="7" y="38"/>
                    <a:pt x="7" y="28"/>
                    <a:pt x="7" y="19"/>
                  </a:cubicBezTo>
                  <a:cubicBezTo>
                    <a:pt x="5" y="12"/>
                    <a:pt x="3" y="6"/>
                    <a:pt x="0" y="0"/>
                  </a:cubicBezTo>
                  <a:cubicBezTo>
                    <a:pt x="0" y="1"/>
                    <a:pt x="0" y="3"/>
                    <a:pt x="0" y="4"/>
                  </a:cubicBezTo>
                  <a:cubicBezTo>
                    <a:pt x="0" y="11"/>
                    <a:pt x="0" y="19"/>
                    <a:pt x="0" y="26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2" name="Freeform 38"/>
            <p:cNvSpPr/>
            <p:nvPr/>
          </p:nvSpPr>
          <p:spPr bwMode="auto">
            <a:xfrm>
              <a:off x="7439026" y="5434013"/>
              <a:ext cx="174625" cy="439738"/>
            </a:xfrm>
            <a:custGeom>
              <a:avLst/>
              <a:gdLst/>
              <a:ahLst/>
              <a:cxnLst/>
              <a:rect l="0" t="0" r="r" b="b"/>
              <a:pathLst>
                <a:path w="44" h="111">
                  <a:moveTo>
                    <a:pt x="11" y="28"/>
                  </a:moveTo>
                  <a:cubicBezTo>
                    <a:pt x="7" y="19"/>
                    <a:pt x="4" y="9"/>
                    <a:pt x="0" y="0"/>
                  </a:cubicBezTo>
                  <a:cubicBezTo>
                    <a:pt x="3" y="16"/>
                    <a:pt x="7" y="33"/>
                    <a:pt x="11" y="49"/>
                  </a:cubicBezTo>
                  <a:cubicBezTo>
                    <a:pt x="12" y="52"/>
                    <a:pt x="13" y="55"/>
                    <a:pt x="14" y="58"/>
                  </a:cubicBezTo>
                  <a:cubicBezTo>
                    <a:pt x="22" y="76"/>
                    <a:pt x="30" y="94"/>
                    <a:pt x="39" y="111"/>
                  </a:cubicBezTo>
                  <a:cubicBezTo>
                    <a:pt x="44" y="111"/>
                    <a:pt x="44" y="111"/>
                    <a:pt x="44" y="111"/>
                  </a:cubicBezTo>
                  <a:cubicBezTo>
                    <a:pt x="35" y="92"/>
                    <a:pt x="28" y="72"/>
                    <a:pt x="22" y="52"/>
                  </a:cubicBezTo>
                  <a:cubicBezTo>
                    <a:pt x="18" y="44"/>
                    <a:pt x="15" y="36"/>
                    <a:pt x="11" y="28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</p:grpSp>
      <p:sp>
        <p:nvSpPr>
          <p:cNvPr id="7" name="Rectangle 6"/>
          <p:cNvSpPr/>
          <p:nvPr/>
        </p:nvSpPr>
        <p:spPr>
          <a:xfrm>
            <a:off x="0" y="0"/>
            <a:ext cx="182880" cy="68580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592924" y="624110"/>
            <a:ext cx="8911687" cy="128089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2133600"/>
            <a:ext cx="8915400" cy="3886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361612" y="6130437"/>
            <a:ext cx="1146283" cy="37039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1BEF0D-F0BB-DE4B-95CE-6DB70DBA9567}" type="datetimeFigureOut">
              <a:rPr lang="en-US" dirty="0"/>
              <a:pPr/>
              <a:t>3/29/2021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589212" y="6135808"/>
            <a:ext cx="761999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531812" y="787782"/>
            <a:ext cx="77976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2000">
                <a:solidFill>
                  <a:srgbClr val="FEFFFF"/>
                </a:solidFill>
              </a:defRPr>
            </a:lvl1pPr>
          </a:lstStyle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60" r:id="rId10"/>
    <p:sldLayoutId id="2147483661" r:id="rId11"/>
    <p:sldLayoutId id="2147483662" r:id="rId12"/>
    <p:sldLayoutId id="2147483663" r:id="rId13"/>
    <p:sldLayoutId id="2147483664" r:id="rId14"/>
    <p:sldLayoutId id="2147483658" r:id="rId15"/>
    <p:sldLayoutId id="2147483659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tx1">
              <a:lumMod val="85000"/>
              <a:lumOff val="15000"/>
            </a:schemeClr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fif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4" Type="http://schemas.openxmlformats.org/officeDocument/2006/relationships/image" Target="../media/image26.png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1">
          <a:gsLst>
            <a:gs pos="0">
              <a:srgbClr val="92D050"/>
            </a:gs>
            <a:gs pos="100000">
              <a:schemeClr val="bg2">
                <a:shade val="98000"/>
                <a:satMod val="120000"/>
                <a:lumMod val="98000"/>
              </a:schemeClr>
            </a:gs>
          </a:gsLst>
          <a:path path="circle">
            <a:fillToRect l="50000" t="50000" r="100000" b="10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uk-UA" dirty="0" smtClean="0"/>
              <a:t>Український реалізм</a:t>
            </a:r>
            <a:endParaRPr lang="ru-RU" dirty="0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6980183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120485" y="182880"/>
            <a:ext cx="8911687" cy="1098010"/>
          </a:xfrm>
        </p:spPr>
        <p:txBody>
          <a:bodyPr>
            <a:normAutofit fontScale="90000"/>
          </a:bodyPr>
          <a:lstStyle/>
          <a:p>
            <a:r>
              <a:rPr lang="uk-UA" dirty="0" smtClean="0"/>
              <a:t>Українські художники втілювали принципи реалізму через правдиве життя українського села. Чудовими знавцями українського сільського побуту були </a:t>
            </a:r>
            <a:r>
              <a:rPr lang="uk-UA" dirty="0" err="1" smtClean="0"/>
              <a:t>Констянтин</a:t>
            </a:r>
            <a:r>
              <a:rPr lang="uk-UA" dirty="0" smtClean="0"/>
              <a:t> </a:t>
            </a:r>
            <a:r>
              <a:rPr lang="uk-UA" dirty="0" err="1" smtClean="0"/>
              <a:t>Трутовський</a:t>
            </a:r>
            <a:r>
              <a:rPr lang="uk-UA" dirty="0" smtClean="0"/>
              <a:t>, Микола Пимоненко.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2589212" y="5334000"/>
            <a:ext cx="8915400" cy="577222"/>
          </a:xfrm>
        </p:spPr>
        <p:txBody>
          <a:bodyPr/>
          <a:lstStyle/>
          <a:p>
            <a:pPr marL="0" indent="0">
              <a:buNone/>
            </a:pPr>
            <a:r>
              <a:rPr lang="uk-UA" dirty="0" smtClean="0"/>
              <a:t>о</a:t>
            </a:r>
            <a:endParaRPr lang="ru-RU" dirty="0"/>
          </a:p>
        </p:txBody>
      </p:sp>
      <p:pic>
        <p:nvPicPr>
          <p:cNvPr id="4" name="Рисунок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06304" y="3261360"/>
            <a:ext cx="2449275" cy="3473518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72914" y="3261359"/>
            <a:ext cx="2636446" cy="34735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357759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18176" y="1264555"/>
            <a:ext cx="5897245" cy="5169971"/>
          </a:xfrm>
        </p:spPr>
      </p:pic>
      <p:sp>
        <p:nvSpPr>
          <p:cNvPr id="5" name="Прямоугольник 4"/>
          <p:cNvSpPr/>
          <p:nvPr/>
        </p:nvSpPr>
        <p:spPr>
          <a:xfrm>
            <a:off x="7940040" y="1171547"/>
            <a:ext cx="4008119" cy="48320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uk-UA" sz="2800" dirty="0"/>
              <a:t>Микола Пимоненко народився 21 березня 1862 р. в Києві. </a:t>
            </a:r>
            <a:r>
              <a:rPr lang="ru-RU" sz="2800" dirty="0" err="1"/>
              <a:t>Художню</a:t>
            </a:r>
            <a:r>
              <a:rPr lang="ru-RU" sz="2800" dirty="0"/>
              <a:t> </a:t>
            </a:r>
            <a:r>
              <a:rPr lang="ru-RU" sz="2800" dirty="0" err="1"/>
              <a:t>освіту</a:t>
            </a:r>
            <a:r>
              <a:rPr lang="ru-RU" sz="2800" dirty="0"/>
              <a:t> </a:t>
            </a:r>
            <a:r>
              <a:rPr lang="ru-RU" sz="2800" dirty="0" err="1"/>
              <a:t>здобув</a:t>
            </a:r>
            <a:r>
              <a:rPr lang="ru-RU" sz="2800" dirty="0"/>
              <a:t> у </a:t>
            </a:r>
            <a:r>
              <a:rPr lang="ru-RU" sz="2800" dirty="0" err="1"/>
              <a:t>Київській</a:t>
            </a:r>
            <a:r>
              <a:rPr lang="ru-RU" sz="2800" dirty="0"/>
              <a:t> </a:t>
            </a:r>
            <a:r>
              <a:rPr lang="ru-RU" sz="2800" dirty="0" err="1"/>
              <a:t>художній</a:t>
            </a:r>
            <a:r>
              <a:rPr lang="ru-RU" sz="2800" dirty="0"/>
              <a:t> </a:t>
            </a:r>
            <a:r>
              <a:rPr lang="ru-RU" sz="2800" dirty="0" err="1"/>
              <a:t>школі</a:t>
            </a:r>
            <a:r>
              <a:rPr lang="ru-RU" sz="2800" dirty="0"/>
              <a:t> М.І. Мурашко (1876-1882). </a:t>
            </a:r>
            <a:r>
              <a:rPr lang="ru-RU" sz="2800" dirty="0" err="1"/>
              <a:t>Був</a:t>
            </a:r>
            <a:r>
              <a:rPr lang="ru-RU" sz="2800" dirty="0"/>
              <a:t> одним з </a:t>
            </a:r>
            <a:r>
              <a:rPr lang="ru-RU" sz="2800" dirty="0" err="1"/>
              <a:t>найталановитіших</a:t>
            </a:r>
            <a:r>
              <a:rPr lang="ru-RU" sz="2800" dirty="0"/>
              <a:t> </a:t>
            </a:r>
            <a:r>
              <a:rPr lang="ru-RU" sz="2800" dirty="0" err="1"/>
              <a:t>учнів</a:t>
            </a:r>
            <a:r>
              <a:rPr lang="ru-RU" sz="2800" dirty="0"/>
              <a:t> </a:t>
            </a:r>
            <a:r>
              <a:rPr lang="ru-RU" sz="2800" dirty="0" err="1"/>
              <a:t>школи</a:t>
            </a:r>
            <a:r>
              <a:rPr lang="ru-RU" sz="2800" dirty="0"/>
              <a:t>. </a:t>
            </a:r>
          </a:p>
        </p:txBody>
      </p:sp>
      <p:sp>
        <p:nvSpPr>
          <p:cNvPr id="6" name="Заголовок 1"/>
          <p:cNvSpPr>
            <a:spLocks noGrp="1"/>
          </p:cNvSpPr>
          <p:nvPr>
            <p:ph type="title"/>
          </p:nvPr>
        </p:nvSpPr>
        <p:spPr>
          <a:xfrm>
            <a:off x="2425285" y="288830"/>
            <a:ext cx="8911687" cy="975725"/>
          </a:xfrm>
        </p:spPr>
        <p:txBody>
          <a:bodyPr/>
          <a:lstStyle/>
          <a:p>
            <a:r>
              <a:rPr lang="ru-RU" dirty="0" err="1" smtClean="0"/>
              <a:t>Микола</a:t>
            </a:r>
            <a:r>
              <a:rPr lang="ru-RU" dirty="0" smtClean="0"/>
              <a:t> </a:t>
            </a:r>
            <a:r>
              <a:rPr lang="ru-RU" dirty="0" err="1" smtClean="0"/>
              <a:t>Пимоненко</a:t>
            </a:r>
            <a:r>
              <a:rPr lang="ru-RU" dirty="0" smtClean="0"/>
              <a:t> (1862-1912) 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4105380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1657447" y="776875"/>
            <a:ext cx="10060525" cy="3777622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ru-RU" sz="3200" dirty="0" smtClean="0"/>
              <a:t>З </a:t>
            </a:r>
            <a:r>
              <a:rPr lang="ru-RU" sz="3200" dirty="0"/>
              <a:t>1882 по 1884 </a:t>
            </a:r>
            <a:r>
              <a:rPr lang="ru-RU" sz="3200" dirty="0" err="1"/>
              <a:t>рр</a:t>
            </a:r>
            <a:r>
              <a:rPr lang="ru-RU" sz="3200" dirty="0"/>
              <a:t>. М. </a:t>
            </a:r>
            <a:r>
              <a:rPr lang="ru-RU" sz="3200" dirty="0" err="1"/>
              <a:t>Пимоненко</a:t>
            </a:r>
            <a:r>
              <a:rPr lang="ru-RU" sz="3200" dirty="0"/>
              <a:t> </a:t>
            </a:r>
            <a:r>
              <a:rPr lang="ru-RU" sz="3200" dirty="0" err="1"/>
              <a:t>знаходився</a:t>
            </a:r>
            <a:r>
              <a:rPr lang="ru-RU" sz="3200" dirty="0"/>
              <a:t> на </a:t>
            </a:r>
            <a:r>
              <a:rPr lang="ru-RU" sz="3200" dirty="0" err="1"/>
              <a:t>педагогічних</a:t>
            </a:r>
            <a:r>
              <a:rPr lang="ru-RU" sz="3200" dirty="0"/>
              <a:t> курсах </a:t>
            </a:r>
            <a:r>
              <a:rPr lang="ru-RU" sz="3200" dirty="0" err="1"/>
              <a:t>Академії</a:t>
            </a:r>
            <a:r>
              <a:rPr lang="ru-RU" sz="3200" dirty="0"/>
              <a:t> </a:t>
            </a:r>
            <a:r>
              <a:rPr lang="ru-RU" sz="3200" dirty="0" err="1" smtClean="0"/>
              <a:t>мистецтв</a:t>
            </a:r>
            <a:r>
              <a:rPr lang="ru-RU" sz="3200" dirty="0" smtClean="0"/>
              <a:t>, </a:t>
            </a:r>
            <a:r>
              <a:rPr lang="ru-RU" sz="3200" dirty="0" err="1"/>
              <a:t>навчаючись</a:t>
            </a:r>
            <a:r>
              <a:rPr lang="ru-RU" sz="3200" dirty="0"/>
              <a:t> в </a:t>
            </a:r>
            <a:r>
              <a:rPr lang="ru-RU" sz="3200" dirty="0" err="1"/>
              <a:t>майстерні</a:t>
            </a:r>
            <a:r>
              <a:rPr lang="ru-RU" sz="3200" dirty="0"/>
              <a:t> </a:t>
            </a:r>
            <a:r>
              <a:rPr lang="ru-RU" sz="3200" dirty="0" err="1" smtClean="0"/>
              <a:t>Володимира</a:t>
            </a:r>
            <a:r>
              <a:rPr lang="ru-RU" sz="3200" dirty="0" smtClean="0"/>
              <a:t> </a:t>
            </a:r>
            <a:r>
              <a:rPr lang="ru-RU" sz="3200" dirty="0" err="1" smtClean="0"/>
              <a:t>Орловського</a:t>
            </a:r>
            <a:r>
              <a:rPr lang="ru-RU" sz="3200" dirty="0" smtClean="0"/>
              <a:t>. </a:t>
            </a:r>
            <a:r>
              <a:rPr lang="ru-RU" sz="3200" dirty="0" err="1" smtClean="0"/>
              <a:t>Пізніше</a:t>
            </a:r>
            <a:r>
              <a:rPr lang="ru-RU" sz="3200" dirty="0" smtClean="0"/>
              <a:t> </a:t>
            </a:r>
            <a:r>
              <a:rPr lang="ru-RU" sz="3200" dirty="0" err="1"/>
              <a:t>одружився</a:t>
            </a:r>
            <a:r>
              <a:rPr lang="ru-RU" sz="3200" dirty="0"/>
              <a:t> на </a:t>
            </a:r>
            <a:r>
              <a:rPr lang="ru-RU" sz="3200" dirty="0" err="1"/>
              <a:t>дочці</a:t>
            </a:r>
            <a:r>
              <a:rPr lang="ru-RU" sz="3200" dirty="0"/>
              <a:t> </a:t>
            </a:r>
            <a:r>
              <a:rPr lang="ru-RU" sz="3200" dirty="0" err="1"/>
              <a:t>Орловського</a:t>
            </a:r>
            <a:r>
              <a:rPr lang="ru-RU" sz="3200" dirty="0"/>
              <a:t> </a:t>
            </a:r>
            <a:r>
              <a:rPr lang="ru-RU" sz="3200" dirty="0" err="1" smtClean="0"/>
              <a:t>Олександрі</a:t>
            </a:r>
            <a:r>
              <a:rPr lang="ru-RU" sz="3200" dirty="0" smtClean="0"/>
              <a:t>.</a:t>
            </a:r>
            <a:r>
              <a:rPr lang="ru-RU" sz="3200" dirty="0"/>
              <a:t> </a:t>
            </a:r>
            <a:r>
              <a:rPr lang="ru-RU" sz="3200" dirty="0" smtClean="0"/>
              <a:t>На </a:t>
            </a:r>
            <a:r>
              <a:rPr lang="ru-RU" sz="3200" dirty="0" err="1"/>
              <a:t>прохання</a:t>
            </a:r>
            <a:r>
              <a:rPr lang="ru-RU" sz="3200" dirty="0"/>
              <a:t> </a:t>
            </a:r>
            <a:r>
              <a:rPr lang="ru-RU" sz="3200" dirty="0" smtClean="0"/>
              <a:t>Мурашка </a:t>
            </a:r>
            <a:r>
              <a:rPr lang="ru-RU" sz="3200" dirty="0" err="1" smtClean="0"/>
              <a:t>займає</a:t>
            </a:r>
            <a:r>
              <a:rPr lang="ru-RU" sz="3200" dirty="0" smtClean="0"/>
              <a:t> </a:t>
            </a:r>
            <a:r>
              <a:rPr lang="ru-RU" sz="3200" dirty="0"/>
              <a:t>пост старшого </a:t>
            </a:r>
            <a:r>
              <a:rPr lang="ru-RU" sz="3200" dirty="0" err="1"/>
              <a:t>викладача</a:t>
            </a:r>
            <a:r>
              <a:rPr lang="ru-RU" sz="3200" dirty="0"/>
              <a:t> </a:t>
            </a:r>
            <a:r>
              <a:rPr lang="ru-RU" sz="3200" dirty="0" err="1"/>
              <a:t>Київської</a:t>
            </a:r>
            <a:r>
              <a:rPr lang="ru-RU" sz="3200" dirty="0"/>
              <a:t> </a:t>
            </a:r>
            <a:r>
              <a:rPr lang="ru-RU" sz="3200" dirty="0" err="1"/>
              <a:t>малювальної</a:t>
            </a:r>
            <a:r>
              <a:rPr lang="ru-RU" sz="3200" dirty="0"/>
              <a:t> </a:t>
            </a:r>
            <a:r>
              <a:rPr lang="ru-RU" sz="3200" dirty="0" err="1"/>
              <a:t>школи</a:t>
            </a:r>
            <a:r>
              <a:rPr lang="ru-RU" sz="3200" dirty="0"/>
              <a:t> (1884-1900), </a:t>
            </a:r>
            <a:r>
              <a:rPr lang="ru-RU" sz="3200" dirty="0" err="1"/>
              <a:t>викладає</a:t>
            </a:r>
            <a:r>
              <a:rPr lang="ru-RU" sz="3200" dirty="0"/>
              <a:t> </a:t>
            </a:r>
            <a:r>
              <a:rPr lang="ru-RU" sz="3200" dirty="0" err="1"/>
              <a:t>він</a:t>
            </a:r>
            <a:r>
              <a:rPr lang="ru-RU" sz="3200" dirty="0"/>
              <a:t> і в </a:t>
            </a:r>
            <a:r>
              <a:rPr lang="ru-RU" sz="3200" dirty="0" err="1"/>
              <a:t>Київському</a:t>
            </a:r>
            <a:r>
              <a:rPr lang="ru-RU" sz="3200" dirty="0"/>
              <a:t> </a:t>
            </a:r>
            <a:r>
              <a:rPr lang="ru-RU" sz="3200" dirty="0" err="1"/>
              <a:t>художньому</a:t>
            </a:r>
            <a:r>
              <a:rPr lang="ru-RU" sz="3200" dirty="0"/>
              <a:t> </a:t>
            </a:r>
            <a:r>
              <a:rPr lang="ru-RU" sz="3200" dirty="0" err="1" smtClean="0"/>
              <a:t>училищі</a:t>
            </a:r>
            <a:r>
              <a:rPr lang="ru-RU" sz="3200" dirty="0" smtClean="0"/>
              <a:t>. </a:t>
            </a:r>
            <a:r>
              <a:rPr lang="ru-RU" sz="3200" dirty="0" err="1" smtClean="0"/>
              <a:t>Однак</a:t>
            </a:r>
            <a:r>
              <a:rPr lang="ru-RU" sz="3200" dirty="0"/>
              <a:t> </a:t>
            </a:r>
            <a:r>
              <a:rPr lang="ru-RU" sz="3200" dirty="0" smtClean="0"/>
              <a:t>й </a:t>
            </a:r>
            <a:r>
              <a:rPr lang="ru-RU" sz="3200" dirty="0"/>
              <a:t>не </a:t>
            </a:r>
            <a:r>
              <a:rPr lang="ru-RU" sz="3200" dirty="0" err="1"/>
              <a:t>забуває</a:t>
            </a:r>
            <a:r>
              <a:rPr lang="ru-RU" sz="3200" dirty="0"/>
              <a:t> </a:t>
            </a:r>
            <a:r>
              <a:rPr lang="ru-RU" sz="3200" dirty="0" err="1" smtClean="0"/>
              <a:t>займатися</a:t>
            </a:r>
            <a:r>
              <a:rPr lang="ru-RU" sz="3200" dirty="0" smtClean="0"/>
              <a:t> і </a:t>
            </a:r>
            <a:r>
              <a:rPr lang="ru-RU" sz="3200" dirty="0" err="1" smtClean="0"/>
              <a:t>живописом</a:t>
            </a:r>
            <a:r>
              <a:rPr lang="ru-RU" sz="3200" dirty="0" smtClean="0"/>
              <a:t>. </a:t>
            </a:r>
            <a:r>
              <a:rPr lang="ru-RU" sz="3200" dirty="0"/>
              <a:t>Теми для </a:t>
            </a:r>
            <a:r>
              <a:rPr lang="ru-RU" sz="3200" dirty="0" err="1"/>
              <a:t>своїх</a:t>
            </a:r>
            <a:r>
              <a:rPr lang="ru-RU" sz="3200" dirty="0"/>
              <a:t> </a:t>
            </a:r>
            <a:r>
              <a:rPr lang="ru-RU" sz="3200" dirty="0" err="1"/>
              <a:t>побутових</a:t>
            </a:r>
            <a:r>
              <a:rPr lang="ru-RU" sz="3200" dirty="0"/>
              <a:t> картин </a:t>
            </a:r>
            <a:r>
              <a:rPr lang="ru-RU" sz="3200" dirty="0" err="1"/>
              <a:t>він</a:t>
            </a:r>
            <a:r>
              <a:rPr lang="ru-RU" sz="3200" dirty="0"/>
              <a:t> </a:t>
            </a:r>
            <a:r>
              <a:rPr lang="ru-RU" sz="3200" dirty="0" err="1"/>
              <a:t>бере</a:t>
            </a:r>
            <a:r>
              <a:rPr lang="ru-RU" sz="3200" dirty="0"/>
              <a:t> з </a:t>
            </a:r>
            <a:r>
              <a:rPr lang="ru-RU" sz="3200" dirty="0" err="1" smtClean="0"/>
              <a:t>навколишнього</a:t>
            </a:r>
            <a:r>
              <a:rPr lang="ru-RU" sz="3200" dirty="0" smtClean="0"/>
              <a:t> </a:t>
            </a:r>
            <a:r>
              <a:rPr lang="ru-RU" sz="3200" dirty="0" err="1"/>
              <a:t>життя</a:t>
            </a:r>
            <a:r>
              <a:rPr lang="ru-RU" sz="3200" dirty="0"/>
              <a:t> </a:t>
            </a:r>
            <a:r>
              <a:rPr lang="ru-RU" sz="3200" dirty="0" err="1" smtClean="0"/>
              <a:t>українців</a:t>
            </a:r>
            <a:r>
              <a:rPr lang="ru-RU" sz="3200" dirty="0" smtClean="0"/>
              <a:t>.</a:t>
            </a:r>
            <a:endParaRPr lang="ru-RU" sz="3200" dirty="0"/>
          </a:p>
        </p:txBody>
      </p:sp>
    </p:spTree>
    <p:extLst>
      <p:ext uri="{BB962C8B-B14F-4D97-AF65-F5344CB8AC3E}">
        <p14:creationId xmlns:p14="http://schemas.microsoft.com/office/powerpoint/2010/main" val="10458759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859280" y="379635"/>
            <a:ext cx="9645332" cy="1280890"/>
          </a:xfrm>
        </p:spPr>
        <p:txBody>
          <a:bodyPr>
            <a:normAutofit fontScale="90000"/>
          </a:bodyPr>
          <a:lstStyle/>
          <a:p>
            <a:r>
              <a:rPr lang="ru-RU" dirty="0"/>
              <a:t>В</a:t>
            </a:r>
            <a:r>
              <a:rPr lang="ru-RU" dirty="0" smtClean="0"/>
              <a:t> </a:t>
            </a:r>
            <a:r>
              <a:rPr lang="ru-RU" dirty="0" err="1"/>
              <a:t>кінці</a:t>
            </a:r>
            <a:r>
              <a:rPr lang="ru-RU" dirty="0"/>
              <a:t> 1880-х головною темою </a:t>
            </a:r>
            <a:r>
              <a:rPr lang="ru-RU" dirty="0" err="1"/>
              <a:t>творчості</a:t>
            </a:r>
            <a:r>
              <a:rPr lang="ru-RU" dirty="0"/>
              <a:t> </a:t>
            </a:r>
            <a:r>
              <a:rPr lang="ru-RU" dirty="0" err="1"/>
              <a:t>Пимоненка</a:t>
            </a:r>
            <a:r>
              <a:rPr lang="ru-RU" dirty="0"/>
              <a:t> </a:t>
            </a:r>
            <a:r>
              <a:rPr lang="ru-RU" dirty="0" err="1"/>
              <a:t>стає</a:t>
            </a:r>
            <a:r>
              <a:rPr lang="ru-RU" dirty="0"/>
              <a:t> </a:t>
            </a:r>
            <a:r>
              <a:rPr lang="ru-RU" dirty="0" err="1"/>
              <a:t>зображення</a:t>
            </a:r>
            <a:r>
              <a:rPr lang="ru-RU" dirty="0"/>
              <a:t> </a:t>
            </a:r>
            <a:r>
              <a:rPr lang="ru-RU" dirty="0" err="1"/>
              <a:t>українського</a:t>
            </a:r>
            <a:r>
              <a:rPr lang="ru-RU" dirty="0"/>
              <a:t> </a:t>
            </a:r>
            <a:r>
              <a:rPr lang="ru-RU" dirty="0" smtClean="0"/>
              <a:t>села.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2118360" y="1790382"/>
            <a:ext cx="9386252" cy="1159510"/>
          </a:xfrm>
        </p:spPr>
        <p:txBody>
          <a:bodyPr>
            <a:noAutofit/>
          </a:bodyPr>
          <a:lstStyle/>
          <a:p>
            <a:r>
              <a:rPr lang="ru-RU" sz="2400" dirty="0"/>
              <a:t>Твори </a:t>
            </a:r>
            <a:r>
              <a:rPr lang="ru-RU" sz="2400" dirty="0" err="1"/>
              <a:t>Пимоненка</a:t>
            </a:r>
            <a:r>
              <a:rPr lang="ru-RU" sz="2400" dirty="0"/>
              <a:t> в </a:t>
            </a:r>
            <a:r>
              <a:rPr lang="ru-RU" sz="2400" dirty="0" err="1"/>
              <a:t>опоетизованому</a:t>
            </a:r>
            <a:r>
              <a:rPr lang="ru-RU" sz="2400" dirty="0"/>
              <a:t> </a:t>
            </a:r>
            <a:r>
              <a:rPr lang="ru-RU" sz="2400" dirty="0" err="1"/>
              <a:t>вигляді</a:t>
            </a:r>
            <a:r>
              <a:rPr lang="ru-RU" sz="2400" dirty="0"/>
              <a:t> </a:t>
            </a:r>
            <a:r>
              <a:rPr lang="ru-RU" sz="2400" dirty="0" err="1"/>
              <a:t>зображують</a:t>
            </a:r>
            <a:r>
              <a:rPr lang="ru-RU" sz="2400" dirty="0"/>
              <a:t> </a:t>
            </a:r>
            <a:r>
              <a:rPr lang="ru-RU" sz="2400" dirty="0" err="1"/>
              <a:t>побут</a:t>
            </a:r>
            <a:r>
              <a:rPr lang="ru-RU" sz="2400" dirty="0"/>
              <a:t> і </a:t>
            </a:r>
            <a:r>
              <a:rPr lang="ru-RU" sz="2400" dirty="0" err="1"/>
              <a:t>працю</a:t>
            </a:r>
            <a:r>
              <a:rPr lang="ru-RU" sz="2400" dirty="0"/>
              <a:t> </a:t>
            </a:r>
            <a:r>
              <a:rPr lang="ru-RU" sz="2400" dirty="0" err="1"/>
              <a:t>українського</a:t>
            </a:r>
            <a:r>
              <a:rPr lang="ru-RU" sz="2400" dirty="0"/>
              <a:t> народу; в </a:t>
            </a:r>
            <a:r>
              <a:rPr lang="ru-RU" sz="2400" dirty="0" err="1"/>
              <a:t>його</a:t>
            </a:r>
            <a:r>
              <a:rPr lang="ru-RU" sz="2400" dirty="0"/>
              <a:t> картинах </a:t>
            </a:r>
            <a:r>
              <a:rPr lang="ru-RU" sz="2400" dirty="0" err="1"/>
              <a:t>жанрова</a:t>
            </a:r>
            <a:r>
              <a:rPr lang="ru-RU" sz="2400" dirty="0"/>
              <a:t> сцена </a:t>
            </a:r>
            <a:r>
              <a:rPr lang="ru-RU" sz="2400" dirty="0" err="1"/>
              <a:t>нерідко</a:t>
            </a:r>
            <a:r>
              <a:rPr lang="ru-RU" sz="2400" dirty="0"/>
              <a:t> </a:t>
            </a:r>
            <a:r>
              <a:rPr lang="ru-RU" sz="2400" dirty="0" err="1"/>
              <a:t>поєднується</a:t>
            </a:r>
            <a:r>
              <a:rPr lang="ru-RU" sz="2400" dirty="0"/>
              <a:t> з </a:t>
            </a:r>
            <a:r>
              <a:rPr lang="ru-RU" sz="2400" dirty="0" smtClean="0"/>
              <a:t>пейзажем.</a:t>
            </a:r>
            <a:endParaRPr lang="ru-RU" sz="2400" dirty="0"/>
          </a:p>
        </p:txBody>
      </p:sp>
      <p:pic>
        <p:nvPicPr>
          <p:cNvPr id="4" name="Объект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79965" y="2949892"/>
            <a:ext cx="5948536" cy="3778250"/>
          </a:xfrm>
          <a:prstGeom prst="rect">
            <a:avLst/>
          </a:prstGeom>
        </p:spPr>
      </p:pic>
      <p:sp>
        <p:nvSpPr>
          <p:cNvPr id="5" name="Прямоугольник 4"/>
          <p:cNvSpPr/>
          <p:nvPr/>
        </p:nvSpPr>
        <p:spPr>
          <a:xfrm>
            <a:off x="8170180" y="3961854"/>
            <a:ext cx="3097323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uk-UA" sz="3200" dirty="0"/>
              <a:t>Вечоріє </a:t>
            </a:r>
            <a:r>
              <a:rPr lang="uk-UA" sz="3200" dirty="0" smtClean="0"/>
              <a:t>(1900)</a:t>
            </a:r>
            <a:endParaRPr lang="ru-RU" sz="3200" dirty="0"/>
          </a:p>
        </p:txBody>
      </p:sp>
    </p:spTree>
    <p:extLst>
      <p:ext uri="{BB962C8B-B14F-4D97-AF65-F5344CB8AC3E}">
        <p14:creationId xmlns:p14="http://schemas.microsoft.com/office/powerpoint/2010/main" val="32781445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017813" y="227870"/>
            <a:ext cx="5910995" cy="640445"/>
          </a:xfrm>
        </p:spPr>
        <p:txBody>
          <a:bodyPr/>
          <a:lstStyle/>
          <a:p>
            <a:r>
              <a:rPr lang="uk-UA" dirty="0" smtClean="0"/>
              <a:t>Сінокіс (раніше 1912 р.)</a:t>
            </a:r>
            <a:endParaRPr lang="ru-RU" dirty="0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78524" y="868315"/>
            <a:ext cx="9220402" cy="5791565"/>
          </a:xfrm>
        </p:spPr>
      </p:pic>
    </p:spTree>
    <p:extLst>
      <p:ext uri="{BB962C8B-B14F-4D97-AF65-F5344CB8AC3E}">
        <p14:creationId xmlns:p14="http://schemas.microsoft.com/office/powerpoint/2010/main" val="19310272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415885" y="212630"/>
            <a:ext cx="5895755" cy="625570"/>
          </a:xfrm>
        </p:spPr>
        <p:txBody>
          <a:bodyPr>
            <a:normAutofit fontScale="90000"/>
          </a:bodyPr>
          <a:lstStyle/>
          <a:p>
            <a:r>
              <a:rPr lang="uk-UA" dirty="0" smtClean="0"/>
              <a:t>Гуси додому (1911р.)</a:t>
            </a:r>
            <a:endParaRPr lang="ru-RU" dirty="0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88920" y="838200"/>
            <a:ext cx="5950744" cy="5913783"/>
          </a:xfrm>
        </p:spPr>
      </p:pic>
    </p:spTree>
    <p:extLst>
      <p:ext uri="{BB962C8B-B14F-4D97-AF65-F5344CB8AC3E}">
        <p14:creationId xmlns:p14="http://schemas.microsoft.com/office/powerpoint/2010/main" val="210064206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583970" y="227870"/>
            <a:ext cx="5514755" cy="595090"/>
          </a:xfrm>
        </p:spPr>
        <p:txBody>
          <a:bodyPr>
            <a:normAutofit fontScale="90000"/>
          </a:bodyPr>
          <a:lstStyle/>
          <a:p>
            <a:r>
              <a:rPr lang="uk-UA" dirty="0" smtClean="0"/>
              <a:t>Жнива в Україні (1896 р.)</a:t>
            </a:r>
            <a:endParaRPr lang="ru-RU" dirty="0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34878" y="822960"/>
            <a:ext cx="9412941" cy="5867400"/>
          </a:xfrm>
        </p:spPr>
      </p:pic>
    </p:spTree>
    <p:extLst>
      <p:ext uri="{BB962C8B-B14F-4D97-AF65-F5344CB8AC3E}">
        <p14:creationId xmlns:p14="http://schemas.microsoft.com/office/powerpoint/2010/main" val="392162668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686801" y="2422430"/>
            <a:ext cx="3032760" cy="1280890"/>
          </a:xfrm>
        </p:spPr>
        <p:txBody>
          <a:bodyPr/>
          <a:lstStyle/>
          <a:p>
            <a:r>
              <a:rPr lang="uk-UA" dirty="0" smtClean="0"/>
              <a:t>З лісу (1900)</a:t>
            </a:r>
            <a:endParaRPr lang="ru-RU" dirty="0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88080" y="189705"/>
            <a:ext cx="4739640" cy="6469611"/>
          </a:xfrm>
        </p:spPr>
      </p:pic>
    </p:spTree>
    <p:extLst>
      <p:ext uri="{BB962C8B-B14F-4D97-AF65-F5344CB8AC3E}">
        <p14:creationId xmlns:p14="http://schemas.microsoft.com/office/powerpoint/2010/main" val="11260642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242404" y="1995710"/>
            <a:ext cx="2509548" cy="1280890"/>
          </a:xfrm>
        </p:spPr>
        <p:txBody>
          <a:bodyPr/>
          <a:lstStyle/>
          <a:p>
            <a:r>
              <a:rPr lang="uk-UA" dirty="0" smtClean="0"/>
              <a:t>Дівчина з граблями </a:t>
            </a:r>
            <a:endParaRPr lang="ru-RU" dirty="0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1952" y="76593"/>
            <a:ext cx="4254887" cy="6674333"/>
          </a:xfrm>
        </p:spPr>
      </p:pic>
    </p:spTree>
    <p:extLst>
      <p:ext uri="{BB962C8B-B14F-4D97-AF65-F5344CB8AC3E}">
        <p14:creationId xmlns:p14="http://schemas.microsoft.com/office/powerpoint/2010/main" val="40385438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Заголовок 1"/>
          <p:cNvSpPr txBox="1">
            <a:spLocks noGrp="1"/>
          </p:cNvSpPr>
          <p:nvPr>
            <p:ph type="title"/>
          </p:nvPr>
        </p:nvSpPr>
        <p:spPr>
          <a:xfrm>
            <a:off x="1874521" y="0"/>
            <a:ext cx="9372600" cy="975360"/>
          </a:xfrm>
          <a:prstGeom prst="rect">
            <a:avLst/>
          </a:prstGeom>
        </p:spPr>
        <p:txBody>
          <a:bodyPr vert="horz" lIns="91440" tIns="45720" rIns="91440" bIns="45720" rtlCol="0" anchor="t">
            <a:normAutofit fontScale="9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algn="ctr"/>
            <a:r>
              <a:rPr lang="ru-RU" dirty="0" smtClean="0"/>
              <a:t>Художник </a:t>
            </a:r>
            <a:r>
              <a:rPr lang="ru-RU" dirty="0" err="1" smtClean="0"/>
              <a:t>зображує</a:t>
            </a:r>
            <a:r>
              <a:rPr lang="ru-RU" dirty="0" smtClean="0"/>
              <a:t> </a:t>
            </a:r>
            <a:r>
              <a:rPr lang="ru-RU" dirty="0" err="1" smtClean="0"/>
              <a:t>українські</a:t>
            </a:r>
            <a:r>
              <a:rPr lang="ru-RU" dirty="0" smtClean="0"/>
              <a:t> </a:t>
            </a:r>
            <a:r>
              <a:rPr lang="ru-RU" dirty="0" err="1" smtClean="0"/>
              <a:t>народні</a:t>
            </a:r>
            <a:r>
              <a:rPr lang="ru-RU" dirty="0" smtClean="0"/>
              <a:t> </a:t>
            </a:r>
            <a:br>
              <a:rPr lang="ru-RU" dirty="0" smtClean="0"/>
            </a:br>
            <a:r>
              <a:rPr lang="ru-RU" dirty="0" err="1" smtClean="0"/>
              <a:t>звичаї</a:t>
            </a:r>
            <a:r>
              <a:rPr lang="ru-RU" dirty="0" smtClean="0"/>
              <a:t> та обряди. </a:t>
            </a:r>
            <a:r>
              <a:rPr lang="ru-RU" sz="4400" dirty="0" smtClean="0"/>
              <a:t/>
            </a:r>
            <a:br>
              <a:rPr lang="ru-RU" sz="4400" dirty="0" smtClean="0"/>
            </a:br>
            <a:r>
              <a:rPr lang="ru-RU" dirty="0" smtClean="0"/>
              <a:t/>
            </a:r>
            <a:br>
              <a:rPr lang="ru-RU" dirty="0" smtClean="0"/>
            </a:br>
            <a:endParaRPr lang="ru-RU" dirty="0"/>
          </a:p>
        </p:txBody>
      </p:sp>
      <p:pic>
        <p:nvPicPr>
          <p:cNvPr id="5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25922" y="1127761"/>
            <a:ext cx="7959197" cy="5490604"/>
          </a:xfrm>
        </p:spPr>
      </p:pic>
      <p:sp>
        <p:nvSpPr>
          <p:cNvPr id="6" name="Заголовок 1"/>
          <p:cNvSpPr txBox="1">
            <a:spLocks/>
          </p:cNvSpPr>
          <p:nvPr/>
        </p:nvSpPr>
        <p:spPr>
          <a:xfrm>
            <a:off x="693421" y="1462310"/>
            <a:ext cx="2362200" cy="610330"/>
          </a:xfrm>
          <a:prstGeom prst="rect">
            <a:avLst/>
          </a:prstGeom>
        </p:spPr>
        <p:txBody>
          <a:bodyPr vert="horz" lIns="91440" tIns="45720" rIns="91440" bIns="45720" rtlCol="0" anchor="t">
            <a:normAutofit fontScale="55000" lnSpcReduction="20000"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kern="120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uk-UA" dirty="0" smtClean="0"/>
              <a:t>«Великодня утреня» 1891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32560545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097281" y="624840"/>
            <a:ext cx="4983479" cy="5989320"/>
          </a:xfrm>
        </p:spPr>
        <p:txBody>
          <a:bodyPr>
            <a:normAutofit fontScale="90000"/>
          </a:bodyPr>
          <a:lstStyle/>
          <a:p>
            <a:r>
              <a:rPr lang="ru-RU" dirty="0" smtClean="0"/>
              <a:t>	На </a:t>
            </a:r>
            <a:r>
              <a:rPr lang="ru-RU" dirty="0" err="1"/>
              <a:t>картині</a:t>
            </a:r>
            <a:r>
              <a:rPr lang="ru-RU" dirty="0"/>
              <a:t> «</a:t>
            </a:r>
            <a:r>
              <a:rPr lang="ru-RU" dirty="0" err="1"/>
              <a:t>Свати</a:t>
            </a:r>
            <a:r>
              <a:rPr lang="ru-RU" dirty="0"/>
              <a:t>» перед </a:t>
            </a:r>
            <a:r>
              <a:rPr lang="ru-RU" dirty="0" err="1"/>
              <a:t>глядачем</a:t>
            </a:r>
            <a:r>
              <a:rPr lang="ru-RU" dirty="0"/>
              <a:t> </a:t>
            </a:r>
            <a:r>
              <a:rPr lang="ru-RU" dirty="0" err="1"/>
              <a:t>розгортається</a:t>
            </a:r>
            <a:r>
              <a:rPr lang="ru-RU" dirty="0"/>
              <a:t> </a:t>
            </a:r>
            <a:r>
              <a:rPr lang="ru-RU" dirty="0" err="1"/>
              <a:t>традиційна</a:t>
            </a:r>
            <a:r>
              <a:rPr lang="ru-RU" dirty="0"/>
              <a:t> </a:t>
            </a:r>
            <a:r>
              <a:rPr lang="ru-RU" dirty="0" err="1"/>
              <a:t>дія</a:t>
            </a:r>
            <a:r>
              <a:rPr lang="ru-RU" dirty="0"/>
              <a:t>: за столом </a:t>
            </a:r>
            <a:r>
              <a:rPr lang="ru-RU" dirty="0" err="1"/>
              <a:t>сидять</a:t>
            </a:r>
            <a:r>
              <a:rPr lang="ru-RU" dirty="0"/>
              <a:t> </a:t>
            </a:r>
            <a:r>
              <a:rPr lang="ru-RU" dirty="0" err="1"/>
              <a:t>важливі</a:t>
            </a:r>
            <a:r>
              <a:rPr lang="ru-RU" dirty="0"/>
              <a:t> </a:t>
            </a:r>
            <a:r>
              <a:rPr lang="ru-RU" dirty="0" err="1"/>
              <a:t>свати</a:t>
            </a:r>
            <a:r>
              <a:rPr lang="ru-RU" dirty="0"/>
              <a:t>, </a:t>
            </a:r>
            <a:r>
              <a:rPr lang="ru-RU" dirty="0" err="1"/>
              <a:t>перев’язані</a:t>
            </a:r>
            <a:r>
              <a:rPr lang="ru-RU" dirty="0"/>
              <a:t> рушниками. Вони </a:t>
            </a:r>
            <a:r>
              <a:rPr lang="ru-RU" dirty="0" err="1"/>
              <a:t>розмовляють</a:t>
            </a:r>
            <a:r>
              <a:rPr lang="ru-RU" dirty="0"/>
              <a:t> з </a:t>
            </a:r>
            <a:r>
              <a:rPr lang="ru-RU" dirty="0" err="1"/>
              <a:t>матір’ю</a:t>
            </a:r>
            <a:r>
              <a:rPr lang="ru-RU" dirty="0"/>
              <a:t>, а сама наречена, як і </a:t>
            </a:r>
            <a:r>
              <a:rPr lang="ru-RU" dirty="0" err="1"/>
              <a:t>належить</a:t>
            </a:r>
            <a:r>
              <a:rPr lang="ru-RU" dirty="0"/>
              <a:t>, скромно </a:t>
            </a:r>
            <a:r>
              <a:rPr lang="ru-RU" dirty="0" err="1"/>
              <a:t>сидить</a:t>
            </a:r>
            <a:r>
              <a:rPr lang="ru-RU" dirty="0"/>
              <a:t> </a:t>
            </a:r>
            <a:r>
              <a:rPr lang="ru-RU" dirty="0" err="1"/>
              <a:t>осторонь</a:t>
            </a:r>
            <a:r>
              <a:rPr lang="ru-RU" dirty="0"/>
              <a:t>.</a:t>
            </a:r>
            <a:br>
              <a:rPr lang="ru-RU" dirty="0"/>
            </a:br>
            <a:endParaRPr lang="ru-RU" dirty="0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80760" y="1005841"/>
            <a:ext cx="5978473" cy="4732958"/>
          </a:xfrm>
        </p:spPr>
      </p:pic>
    </p:spTree>
    <p:extLst>
      <p:ext uri="{BB962C8B-B14F-4D97-AF65-F5344CB8AC3E}">
        <p14:creationId xmlns:p14="http://schemas.microsoft.com/office/powerpoint/2010/main" val="406300490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547205" y="151670"/>
            <a:ext cx="7069235" cy="701770"/>
          </a:xfrm>
        </p:spPr>
        <p:txBody>
          <a:bodyPr/>
          <a:lstStyle/>
          <a:p>
            <a:pPr algn="ctr"/>
            <a:r>
              <a:rPr lang="uk-UA" dirty="0" smtClean="0"/>
              <a:t>Весілля в Україні (1908) </a:t>
            </a:r>
            <a:endParaRPr lang="ru-RU" dirty="0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24342" y="853440"/>
            <a:ext cx="8514959" cy="5896610"/>
          </a:xfrm>
        </p:spPr>
      </p:pic>
    </p:spTree>
    <p:extLst>
      <p:ext uri="{BB962C8B-B14F-4D97-AF65-F5344CB8AC3E}">
        <p14:creationId xmlns:p14="http://schemas.microsoft.com/office/powerpoint/2010/main" val="37948742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299805" y="243110"/>
            <a:ext cx="3777395" cy="534130"/>
          </a:xfrm>
        </p:spPr>
        <p:txBody>
          <a:bodyPr>
            <a:normAutofit fontScale="90000"/>
          </a:bodyPr>
          <a:lstStyle/>
          <a:p>
            <a:r>
              <a:rPr lang="uk-UA" dirty="0" smtClean="0"/>
              <a:t>Викуп молодої</a:t>
            </a:r>
            <a:endParaRPr lang="ru-RU" dirty="0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20681" y="777240"/>
            <a:ext cx="8735642" cy="5668010"/>
          </a:xfrm>
        </p:spPr>
      </p:pic>
    </p:spTree>
    <p:extLst>
      <p:ext uri="{BB962C8B-B14F-4D97-AF65-F5344CB8AC3E}">
        <p14:creationId xmlns:p14="http://schemas.microsoft.com/office/powerpoint/2010/main" val="1923864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107525" y="166910"/>
            <a:ext cx="1825109" cy="671290"/>
          </a:xfrm>
        </p:spPr>
        <p:txBody>
          <a:bodyPr/>
          <a:lstStyle/>
          <a:p>
            <a:r>
              <a:rPr lang="uk-UA" dirty="0"/>
              <a:t>К</a:t>
            </a:r>
            <a:r>
              <a:rPr lang="uk-UA" dirty="0" smtClean="0"/>
              <a:t>оляда</a:t>
            </a:r>
            <a:endParaRPr lang="ru-RU" dirty="0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00785" y="838200"/>
            <a:ext cx="8238588" cy="5920288"/>
          </a:xfrm>
        </p:spPr>
      </p:pic>
    </p:spTree>
    <p:extLst>
      <p:ext uri="{BB962C8B-B14F-4D97-AF65-F5344CB8AC3E}">
        <p14:creationId xmlns:p14="http://schemas.microsoft.com/office/powerpoint/2010/main" val="27540111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86046" y="1858550"/>
            <a:ext cx="4249836" cy="1280890"/>
          </a:xfrm>
        </p:spPr>
        <p:txBody>
          <a:bodyPr/>
          <a:lstStyle/>
          <a:p>
            <a:r>
              <a:rPr lang="uk-UA" dirty="0" smtClean="0"/>
              <a:t>Різдвяні ворожіння 1888</a:t>
            </a:r>
            <a:endParaRPr lang="ru-RU" dirty="0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71160" y="109753"/>
            <a:ext cx="4566327" cy="6564098"/>
          </a:xfrm>
        </p:spPr>
      </p:pic>
    </p:spTree>
    <p:extLst>
      <p:ext uri="{BB962C8B-B14F-4D97-AF65-F5344CB8AC3E}">
        <p14:creationId xmlns:p14="http://schemas.microsoft.com/office/powerpoint/2010/main" val="16123404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591068" y="212630"/>
            <a:ext cx="7025371" cy="945610"/>
          </a:xfrm>
        </p:spPr>
        <p:txBody>
          <a:bodyPr>
            <a:normAutofit/>
          </a:bodyPr>
          <a:lstStyle/>
          <a:p>
            <a:pPr algn="ctr"/>
            <a:r>
              <a:rPr lang="uk-UA" sz="2800" dirty="0" smtClean="0"/>
              <a:t>Портрет дівчини-українки </a:t>
            </a:r>
            <a:br>
              <a:rPr lang="uk-UA" sz="2800" dirty="0" smtClean="0"/>
            </a:br>
            <a:r>
              <a:rPr lang="uk-UA" sz="2800" dirty="0" smtClean="0"/>
              <a:t>(Портрет Марії Нестеренко) (1896)</a:t>
            </a:r>
            <a:endParaRPr lang="ru-RU" sz="2800" dirty="0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60210" y="1158240"/>
            <a:ext cx="4687088" cy="5643318"/>
          </a:xfrm>
        </p:spPr>
      </p:pic>
    </p:spTree>
    <p:extLst>
      <p:ext uri="{BB962C8B-B14F-4D97-AF65-F5344CB8AC3E}">
        <p14:creationId xmlns:p14="http://schemas.microsoft.com/office/powerpoint/2010/main" val="11557317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482685" y="136430"/>
            <a:ext cx="3884075" cy="640445"/>
          </a:xfrm>
        </p:spPr>
        <p:txBody>
          <a:bodyPr/>
          <a:lstStyle/>
          <a:p>
            <a:r>
              <a:rPr lang="uk-UA" dirty="0" smtClean="0"/>
              <a:t>У похід (1902 р)</a:t>
            </a:r>
            <a:endParaRPr lang="ru-RU" dirty="0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96449" y="776875"/>
            <a:ext cx="7456546" cy="5898245"/>
          </a:xfrm>
        </p:spPr>
      </p:pic>
    </p:spTree>
    <p:extLst>
      <p:ext uri="{BB962C8B-B14F-4D97-AF65-F5344CB8AC3E}">
        <p14:creationId xmlns:p14="http://schemas.microsoft.com/office/powerpoint/2010/main" val="15086198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663907" y="344177"/>
            <a:ext cx="2146715" cy="640445"/>
          </a:xfrm>
        </p:spPr>
        <p:txBody>
          <a:bodyPr/>
          <a:lstStyle/>
          <a:p>
            <a:r>
              <a:rPr lang="uk-UA" dirty="0" smtClean="0"/>
              <a:t>По воду</a:t>
            </a:r>
            <a:endParaRPr lang="ru-RU" dirty="0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34640" y="984622"/>
            <a:ext cx="7805250" cy="5629537"/>
          </a:xfrm>
        </p:spPr>
      </p:pic>
    </p:spTree>
    <p:extLst>
      <p:ext uri="{BB962C8B-B14F-4D97-AF65-F5344CB8AC3E}">
        <p14:creationId xmlns:p14="http://schemas.microsoft.com/office/powerpoint/2010/main" val="36808662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dirty="0"/>
              <a:t>На початку ХХ </a:t>
            </a:r>
            <a:r>
              <a:rPr lang="ru-RU" dirty="0" err="1"/>
              <a:t>століття</a:t>
            </a:r>
            <a:r>
              <a:rPr lang="ru-RU" dirty="0"/>
              <a:t> </a:t>
            </a:r>
            <a:r>
              <a:rPr lang="ru-RU" dirty="0" err="1"/>
              <a:t>Пимоненко</a:t>
            </a:r>
            <a:r>
              <a:rPr lang="ru-RU" dirty="0"/>
              <a:t> брав участь у </a:t>
            </a:r>
            <a:r>
              <a:rPr lang="ru-RU" dirty="0" err="1"/>
              <a:t>міжнародних</a:t>
            </a:r>
            <a:r>
              <a:rPr lang="ru-RU" dirty="0"/>
              <a:t> </a:t>
            </a:r>
            <a:r>
              <a:rPr lang="ru-RU" dirty="0" err="1"/>
              <a:t>виставках</a:t>
            </a:r>
            <a:r>
              <a:rPr lang="ru-RU" dirty="0"/>
              <a:t> – у </a:t>
            </a:r>
            <a:r>
              <a:rPr lang="ru-RU" dirty="0" err="1"/>
              <a:t>Парижі</a:t>
            </a:r>
            <a:r>
              <a:rPr lang="ru-RU" dirty="0"/>
              <a:t>, </a:t>
            </a:r>
            <a:r>
              <a:rPr lang="ru-RU" dirty="0" err="1"/>
              <a:t>Берліні</a:t>
            </a:r>
            <a:r>
              <a:rPr lang="ru-RU" dirty="0"/>
              <a:t>, </a:t>
            </a:r>
            <a:r>
              <a:rPr lang="ru-RU" dirty="0" err="1"/>
              <a:t>Мюнхені</a:t>
            </a:r>
            <a:r>
              <a:rPr lang="ru-RU" dirty="0"/>
              <a:t> та </a:t>
            </a:r>
            <a:r>
              <a:rPr lang="ru-RU" dirty="0" err="1"/>
              <a:t>Лондоні</a:t>
            </a:r>
            <a:r>
              <a:rPr lang="ru-RU" dirty="0"/>
              <a:t>. </a:t>
            </a:r>
            <a:r>
              <a:rPr lang="ru-RU" dirty="0" err="1" smtClean="0"/>
              <a:t>Картини</a:t>
            </a:r>
            <a:r>
              <a:rPr lang="ru-RU" dirty="0" smtClean="0"/>
              <a:t> </a:t>
            </a:r>
            <a:r>
              <a:rPr lang="ru-RU" dirty="0"/>
              <a:t>художника охоче </a:t>
            </a:r>
            <a:r>
              <a:rPr lang="ru-RU" dirty="0" err="1"/>
              <a:t>купуються</a:t>
            </a:r>
            <a:r>
              <a:rPr lang="ru-RU" dirty="0"/>
              <a:t> </a:t>
            </a:r>
            <a:r>
              <a:rPr lang="ru-RU" dirty="0" err="1"/>
              <a:t>колекціонерами</a:t>
            </a:r>
            <a:r>
              <a:rPr lang="ru-RU" dirty="0"/>
              <a:t>, і </a:t>
            </a:r>
            <a:r>
              <a:rPr lang="ru-RU" dirty="0" err="1"/>
              <a:t>навіть</a:t>
            </a:r>
            <a:r>
              <a:rPr lang="ru-RU" dirty="0"/>
              <a:t> Лувр </a:t>
            </a:r>
            <a:r>
              <a:rPr lang="ru-RU" dirty="0" err="1"/>
              <a:t>поспішає</a:t>
            </a:r>
            <a:r>
              <a:rPr lang="ru-RU" dirty="0"/>
              <a:t> стати </a:t>
            </a:r>
            <a:r>
              <a:rPr lang="ru-RU" dirty="0" err="1"/>
              <a:t>власником</a:t>
            </a:r>
            <a:r>
              <a:rPr lang="ru-RU" dirty="0"/>
              <a:t> </a:t>
            </a:r>
            <a:r>
              <a:rPr lang="ru-RU" dirty="0" err="1"/>
              <a:t>однієї</a:t>
            </a:r>
            <a:r>
              <a:rPr lang="ru-RU" dirty="0"/>
              <a:t> з картин </a:t>
            </a:r>
            <a:r>
              <a:rPr lang="ru-RU" dirty="0" err="1"/>
              <a:t>живописця</a:t>
            </a:r>
            <a:r>
              <a:rPr lang="ru-RU" dirty="0"/>
              <a:t> – в 1909 </a:t>
            </a:r>
            <a:r>
              <a:rPr lang="ru-RU" dirty="0" err="1"/>
              <a:t>році</a:t>
            </a:r>
            <a:r>
              <a:rPr lang="ru-RU" dirty="0"/>
              <a:t> </a:t>
            </a:r>
            <a:r>
              <a:rPr lang="ru-RU" dirty="0" err="1"/>
              <a:t>він</a:t>
            </a:r>
            <a:r>
              <a:rPr lang="ru-RU" dirty="0"/>
              <a:t> </a:t>
            </a:r>
            <a:r>
              <a:rPr lang="ru-RU" dirty="0" err="1"/>
              <a:t>купує</a:t>
            </a:r>
            <a:r>
              <a:rPr lang="ru-RU" dirty="0"/>
              <a:t> “Гопак” М.К. </a:t>
            </a:r>
            <a:r>
              <a:rPr lang="ru-RU" dirty="0" err="1" smtClean="0"/>
              <a:t>Пимоненка</a:t>
            </a:r>
            <a:r>
              <a:rPr lang="ru-RU" dirty="0" smtClean="0"/>
              <a:t>. 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2589212" y="624110"/>
            <a:ext cx="8915400" cy="5287112"/>
          </a:xfrm>
        </p:spPr>
        <p:txBody>
          <a:bodyPr/>
          <a:lstStyle/>
          <a:p>
            <a:r>
              <a:rPr lang="uk-UA" dirty="0" smtClean="0"/>
              <a:t>.</a:t>
            </a:r>
            <a:r>
              <a:rPr lang="ru-RU" dirty="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27332844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/>
              <a:t> </a:t>
            </a:r>
            <a:r>
              <a:rPr lang="ru-RU" b="1" dirty="0" err="1" smtClean="0"/>
              <a:t>Костянтин</a:t>
            </a:r>
            <a:r>
              <a:rPr lang="ru-RU" b="1" dirty="0" smtClean="0"/>
              <a:t> </a:t>
            </a:r>
            <a:r>
              <a:rPr lang="ru-RU" b="1" dirty="0" err="1" smtClean="0"/>
              <a:t>Трутовський</a:t>
            </a:r>
            <a:r>
              <a:rPr lang="ru-RU" b="1" dirty="0" smtClean="0"/>
              <a:t/>
            </a:r>
            <a:br>
              <a:rPr lang="ru-RU" b="1" dirty="0" smtClean="0"/>
            </a:br>
            <a:r>
              <a:rPr lang="ru-RU" dirty="0"/>
              <a:t> (1826-1893 </a:t>
            </a:r>
            <a:r>
              <a:rPr lang="ru-RU" dirty="0" err="1"/>
              <a:t>рр</a:t>
            </a:r>
            <a:r>
              <a:rPr lang="ru-RU" dirty="0"/>
              <a:t>.) </a:t>
            </a: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dirty="0"/>
              <a:t>“</a:t>
            </a:r>
            <a:r>
              <a:rPr lang="ru-RU" dirty="0" err="1"/>
              <a:t>Ілюстрації</a:t>
            </a:r>
            <a:r>
              <a:rPr lang="ru-RU" dirty="0"/>
              <a:t> </a:t>
            </a:r>
            <a:r>
              <a:rPr lang="ru-RU" dirty="0" err="1"/>
              <a:t>Трутовського</a:t>
            </a:r>
            <a:r>
              <a:rPr lang="ru-RU" dirty="0"/>
              <a:t> </a:t>
            </a:r>
            <a:r>
              <a:rPr lang="ru-RU" dirty="0" err="1" smtClean="0"/>
              <a:t>настільки</a:t>
            </a:r>
            <a:r>
              <a:rPr lang="ru-RU" dirty="0" smtClean="0"/>
              <a:t> </a:t>
            </a:r>
            <a:r>
              <a:rPr lang="ru-RU" dirty="0"/>
              <a:t>точно показали </a:t>
            </a:r>
            <a:r>
              <a:rPr lang="ru-RU" dirty="0" err="1"/>
              <a:t>епоху</a:t>
            </a:r>
            <a:r>
              <a:rPr lang="ru-RU" dirty="0"/>
              <a:t> 50-70-х </a:t>
            </a:r>
            <a:r>
              <a:rPr lang="ru-RU" dirty="0" err="1"/>
              <a:t>років</a:t>
            </a:r>
            <a:r>
              <a:rPr lang="ru-RU" dirty="0"/>
              <a:t> XIX </a:t>
            </a:r>
            <a:r>
              <a:rPr lang="ru-RU" dirty="0" err="1"/>
              <a:t>століття</a:t>
            </a:r>
            <a:r>
              <a:rPr lang="ru-RU" dirty="0"/>
              <a:t>, </a:t>
            </a:r>
            <a:r>
              <a:rPr lang="ru-RU" dirty="0" err="1"/>
              <a:t>що</a:t>
            </a:r>
            <a:r>
              <a:rPr lang="ru-RU" dirty="0"/>
              <a:t> є </a:t>
            </a:r>
            <a:r>
              <a:rPr lang="ru-RU" dirty="0" err="1"/>
              <a:t>ніби</a:t>
            </a:r>
            <a:r>
              <a:rPr lang="ru-RU" dirty="0"/>
              <a:t> </a:t>
            </a:r>
            <a:r>
              <a:rPr lang="ru-RU" dirty="0" err="1"/>
              <a:t>своєрідним</a:t>
            </a:r>
            <a:r>
              <a:rPr lang="ru-RU" dirty="0"/>
              <a:t> </a:t>
            </a:r>
            <a:r>
              <a:rPr lang="ru-RU" dirty="0" err="1"/>
              <a:t>історичним</a:t>
            </a:r>
            <a:r>
              <a:rPr lang="ru-RU" dirty="0"/>
              <a:t> документом</a:t>
            </a:r>
            <a:r>
              <a:rPr lang="ru-RU" dirty="0" smtClean="0"/>
              <a:t>”.</a:t>
            </a:r>
            <a:endParaRPr lang="ru-RU" dirty="0"/>
          </a:p>
          <a:p>
            <a:r>
              <a:rPr lang="ru-RU" dirty="0" smtClean="0"/>
              <a:t>На картинах художника </a:t>
            </a:r>
            <a:r>
              <a:rPr lang="ru-RU" dirty="0" err="1" smtClean="0"/>
              <a:t>оживають</a:t>
            </a:r>
            <a:r>
              <a:rPr lang="ru-RU" dirty="0" smtClean="0"/>
              <a:t> </a:t>
            </a:r>
            <a:r>
              <a:rPr lang="ru-RU" dirty="0" err="1" smtClean="0"/>
              <a:t>народні</a:t>
            </a:r>
            <a:r>
              <a:rPr lang="ru-RU" dirty="0" smtClean="0"/>
              <a:t> обряди, </a:t>
            </a:r>
            <a:r>
              <a:rPr lang="ru-RU" dirty="0" err="1" smtClean="0"/>
              <a:t>сцени</a:t>
            </a:r>
            <a:r>
              <a:rPr lang="ru-RU" dirty="0" smtClean="0"/>
              <a:t> </a:t>
            </a:r>
            <a:r>
              <a:rPr lang="ru-RU" dirty="0" err="1" smtClean="0"/>
              <a:t>побуту</a:t>
            </a:r>
            <a:r>
              <a:rPr lang="ru-RU" dirty="0" smtClean="0"/>
              <a:t> </a:t>
            </a:r>
            <a:r>
              <a:rPr lang="ru-RU" dirty="0" err="1" smtClean="0"/>
              <a:t>українських</a:t>
            </a:r>
            <a:r>
              <a:rPr lang="ru-RU" dirty="0" smtClean="0"/>
              <a:t> селян.</a:t>
            </a:r>
          </a:p>
          <a:p>
            <a:r>
              <a:rPr lang="ru-RU" dirty="0" err="1"/>
              <a:t>П</a:t>
            </a:r>
            <a:r>
              <a:rPr lang="ru-RU" dirty="0" err="1" smtClean="0"/>
              <a:t>рагнув</a:t>
            </a:r>
            <a:r>
              <a:rPr lang="ru-RU" dirty="0" smtClean="0"/>
              <a:t> </a:t>
            </a:r>
            <a:r>
              <a:rPr lang="ru-RU" dirty="0" err="1"/>
              <a:t>зберегти</a:t>
            </a:r>
            <a:r>
              <a:rPr lang="ru-RU" dirty="0"/>
              <a:t> </a:t>
            </a:r>
            <a:r>
              <a:rPr lang="ru-RU" dirty="0" smtClean="0"/>
              <a:t>для </a:t>
            </a:r>
            <a:r>
              <a:rPr lang="ru-RU" dirty="0" err="1"/>
              <a:t>нащадків</a:t>
            </a:r>
            <a:r>
              <a:rPr lang="ru-RU" dirty="0"/>
              <a:t> </a:t>
            </a:r>
            <a:r>
              <a:rPr lang="ru-RU" dirty="0" err="1" smtClean="0"/>
              <a:t>світ</a:t>
            </a:r>
            <a:r>
              <a:rPr lang="ru-RU" dirty="0" smtClean="0"/>
              <a:t> </a:t>
            </a:r>
            <a:r>
              <a:rPr lang="ru-RU" dirty="0" err="1"/>
              <a:t>української</a:t>
            </a:r>
            <a:r>
              <a:rPr lang="ru-RU" dirty="0"/>
              <a:t> </a:t>
            </a:r>
            <a:r>
              <a:rPr lang="ru-RU" dirty="0" err="1"/>
              <a:t>культури</a:t>
            </a:r>
            <a:r>
              <a:rPr lang="ru-RU" dirty="0"/>
              <a:t> й </a:t>
            </a:r>
            <a:r>
              <a:rPr lang="ru-RU" dirty="0" err="1" smtClean="0"/>
              <a:t>духовності</a:t>
            </a:r>
            <a:r>
              <a:rPr lang="ru-RU" dirty="0" smtClean="0"/>
              <a:t>.</a:t>
            </a:r>
          </a:p>
          <a:p>
            <a:r>
              <a:rPr lang="ru-RU" dirty="0" err="1"/>
              <a:t>Оздоблював</a:t>
            </a:r>
            <a:r>
              <a:rPr lang="ru-RU" dirty="0"/>
              <a:t> твори Тараса </a:t>
            </a:r>
            <a:r>
              <a:rPr lang="ru-RU" dirty="0" err="1"/>
              <a:t>Шевченка</a:t>
            </a:r>
            <a:r>
              <a:rPr lang="ru-RU" dirty="0"/>
              <a:t>, Марка </a:t>
            </a:r>
            <a:r>
              <a:rPr lang="ru-RU" dirty="0" err="1" smtClean="0"/>
              <a:t>Вовчка</a:t>
            </a:r>
            <a:r>
              <a:rPr lang="ru-RU" dirty="0" smtClean="0"/>
              <a:t>.</a:t>
            </a:r>
          </a:p>
          <a:p>
            <a:r>
              <a:rPr lang="ru-RU" dirty="0" err="1" smtClean="0"/>
              <a:t>Його</a:t>
            </a:r>
            <a:r>
              <a:rPr lang="ru-RU" dirty="0" smtClean="0"/>
              <a:t> </a:t>
            </a:r>
            <a:r>
              <a:rPr lang="ru-RU" dirty="0" err="1" smtClean="0"/>
              <a:t>картини</a:t>
            </a:r>
            <a:r>
              <a:rPr lang="ru-RU" dirty="0" smtClean="0"/>
              <a:t> </a:t>
            </a:r>
            <a:r>
              <a:rPr lang="ru-RU" dirty="0" err="1" smtClean="0"/>
              <a:t>повні</a:t>
            </a:r>
            <a:r>
              <a:rPr lang="ru-RU" dirty="0" smtClean="0"/>
              <a:t> </a:t>
            </a:r>
            <a:r>
              <a:rPr lang="ru-RU" dirty="0" err="1"/>
              <a:t>соціальної</a:t>
            </a:r>
            <a:r>
              <a:rPr lang="ru-RU" dirty="0"/>
              <a:t> </a:t>
            </a:r>
            <a:r>
              <a:rPr lang="ru-RU" dirty="0" err="1"/>
              <a:t>глибини</a:t>
            </a:r>
            <a:r>
              <a:rPr lang="ru-RU" dirty="0"/>
              <a:t>. У них художник </a:t>
            </a:r>
            <a:r>
              <a:rPr lang="ru-RU" dirty="0" err="1"/>
              <a:t>викриває</a:t>
            </a:r>
            <a:r>
              <a:rPr lang="ru-RU" dirty="0"/>
              <a:t> </a:t>
            </a:r>
            <a:r>
              <a:rPr lang="ru-RU" dirty="0" err="1"/>
              <a:t>реальні</a:t>
            </a:r>
            <a:r>
              <a:rPr lang="ru-RU" dirty="0"/>
              <a:t> порядки та </a:t>
            </a:r>
            <a:r>
              <a:rPr lang="ru-RU" dirty="0" err="1"/>
              <a:t>виступає</a:t>
            </a:r>
            <a:r>
              <a:rPr lang="ru-RU" dirty="0"/>
              <a:t> </a:t>
            </a:r>
            <a:r>
              <a:rPr lang="ru-RU" dirty="0" err="1"/>
              <a:t>захисником</a:t>
            </a:r>
            <a:r>
              <a:rPr lang="ru-RU" dirty="0"/>
              <a:t> </a:t>
            </a:r>
            <a:r>
              <a:rPr lang="ru-RU" dirty="0" err="1" smtClean="0"/>
              <a:t>пригноблених</a:t>
            </a:r>
            <a:r>
              <a:rPr lang="ru-RU" dirty="0" smtClean="0"/>
              <a:t>.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7038175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341121" y="182150"/>
            <a:ext cx="9616440" cy="625571"/>
          </a:xfrm>
        </p:spPr>
        <p:txBody>
          <a:bodyPr>
            <a:normAutofit fontScale="90000"/>
          </a:bodyPr>
          <a:lstStyle/>
          <a:p>
            <a:r>
              <a:rPr lang="uk-UA" dirty="0" smtClean="0"/>
              <a:t>Обрядова тематика. Колядки в Україні (1864)</a:t>
            </a:r>
            <a:endParaRPr lang="ru-RU" dirty="0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95020" y="807721"/>
            <a:ext cx="8739036" cy="5913306"/>
          </a:xfrm>
        </p:spPr>
      </p:pic>
    </p:spTree>
    <p:extLst>
      <p:ext uri="{BB962C8B-B14F-4D97-AF65-F5344CB8AC3E}">
        <p14:creationId xmlns:p14="http://schemas.microsoft.com/office/powerpoint/2010/main" val="22868226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7380" y="350520"/>
            <a:ext cx="9210659" cy="6418678"/>
          </a:xfrm>
        </p:spPr>
      </p:pic>
    </p:spTree>
    <p:extLst>
      <p:ext uri="{BB962C8B-B14F-4D97-AF65-F5344CB8AC3E}">
        <p14:creationId xmlns:p14="http://schemas.microsoft.com/office/powerpoint/2010/main" val="26615819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920240" y="380270"/>
            <a:ext cx="9843452" cy="1280890"/>
          </a:xfrm>
        </p:spPr>
        <p:txBody>
          <a:bodyPr>
            <a:normAutofit fontScale="90000"/>
          </a:bodyPr>
          <a:lstStyle/>
          <a:p>
            <a:r>
              <a:rPr lang="ru-RU" b="1" i="1" dirty="0"/>
              <a:t>Тема </a:t>
            </a:r>
            <a:r>
              <a:rPr lang="ru-RU" b="1" i="1" dirty="0" err="1"/>
              <a:t>Великодня</a:t>
            </a:r>
            <a:r>
              <a:rPr lang="ru-RU" b="1" i="1" dirty="0"/>
              <a:t> </a:t>
            </a:r>
            <a:r>
              <a:rPr lang="ru-RU" b="1" i="1" dirty="0" err="1"/>
              <a:t>присутня</a:t>
            </a:r>
            <a:r>
              <a:rPr lang="ru-RU" b="1" i="1" dirty="0"/>
              <a:t> у </a:t>
            </a:r>
            <a:r>
              <a:rPr lang="ru-RU" b="1" i="1" dirty="0" err="1"/>
              <a:t>творчості</a:t>
            </a:r>
            <a:r>
              <a:rPr lang="ru-RU" b="1" i="1" dirty="0"/>
              <a:t> </a:t>
            </a:r>
            <a:r>
              <a:rPr lang="ru-RU" b="1" i="1" dirty="0" err="1"/>
              <a:t>багатьох</a:t>
            </a:r>
            <a:r>
              <a:rPr lang="ru-RU" b="1" i="1" dirty="0"/>
              <a:t> </a:t>
            </a:r>
            <a:r>
              <a:rPr lang="ru-RU" b="1" i="1" dirty="0" err="1"/>
              <a:t>українських</a:t>
            </a:r>
            <a:r>
              <a:rPr lang="ru-RU" b="1" i="1" dirty="0"/>
              <a:t> </a:t>
            </a:r>
            <a:r>
              <a:rPr lang="ru-RU" b="1" i="1" dirty="0" err="1" smtClean="0"/>
              <a:t>художників</a:t>
            </a:r>
            <a:r>
              <a:rPr lang="ru-RU" b="1" i="1" dirty="0"/>
              <a:t>.</a:t>
            </a:r>
            <a:r>
              <a:rPr lang="ru-RU" b="1" i="1" dirty="0" smtClean="0"/>
              <a:t> </a:t>
            </a:r>
            <a:r>
              <a:rPr lang="ru-RU" dirty="0"/>
              <a:t/>
            </a:r>
            <a:br>
              <a:rPr lang="ru-RU" dirty="0"/>
            </a:br>
            <a:r>
              <a:rPr lang="ru-RU" dirty="0" err="1" smtClean="0"/>
              <a:t>Дивлячись</a:t>
            </a:r>
            <a:r>
              <a:rPr lang="ru-RU" dirty="0" smtClean="0"/>
              <a:t> </a:t>
            </a:r>
            <a:r>
              <a:rPr lang="ru-RU" dirty="0"/>
              <a:t>на картину «</a:t>
            </a:r>
            <a:r>
              <a:rPr lang="ru-RU" dirty="0" err="1"/>
              <a:t>Великдень</a:t>
            </a:r>
            <a:r>
              <a:rPr lang="ru-RU" dirty="0"/>
              <a:t> в </a:t>
            </a:r>
            <a:r>
              <a:rPr lang="ru-RU" dirty="0" err="1"/>
              <a:t>Україні</a:t>
            </a:r>
            <a:r>
              <a:rPr lang="ru-RU" dirty="0"/>
              <a:t>», ми </a:t>
            </a:r>
            <a:r>
              <a:rPr lang="ru-RU" dirty="0" err="1"/>
              <a:t>можемо</a:t>
            </a:r>
            <a:r>
              <a:rPr lang="ru-RU" dirty="0"/>
              <a:t> </a:t>
            </a:r>
            <a:r>
              <a:rPr lang="ru-RU" dirty="0" err="1"/>
              <a:t>побачити</a:t>
            </a:r>
            <a:r>
              <a:rPr lang="ru-RU" dirty="0"/>
              <a:t> як </a:t>
            </a:r>
            <a:r>
              <a:rPr lang="ru-RU" dirty="0" err="1"/>
              <a:t>українці</a:t>
            </a:r>
            <a:r>
              <a:rPr lang="ru-RU" dirty="0"/>
              <a:t> </a:t>
            </a:r>
            <a:r>
              <a:rPr lang="ru-RU" dirty="0" err="1"/>
              <a:t>проводять</a:t>
            </a:r>
            <a:r>
              <a:rPr lang="ru-RU" dirty="0"/>
              <a:t> свято у </a:t>
            </a:r>
            <a:r>
              <a:rPr lang="ru-RU" dirty="0" err="1"/>
              <a:t>другій</a:t>
            </a:r>
            <a:r>
              <a:rPr lang="ru-RU" dirty="0"/>
              <a:t> </a:t>
            </a:r>
            <a:r>
              <a:rPr lang="ru-RU" dirty="0" err="1"/>
              <a:t>половині</a:t>
            </a:r>
            <a:r>
              <a:rPr lang="ru-RU" dirty="0"/>
              <a:t> ХІХ ст.: люди, однозначно </a:t>
            </a:r>
            <a:r>
              <a:rPr lang="ru-RU" dirty="0" err="1"/>
              <a:t>вже</a:t>
            </a:r>
            <a:r>
              <a:rPr lang="ru-RU" dirty="0"/>
              <a:t> </a:t>
            </a:r>
            <a:r>
              <a:rPr lang="ru-RU" dirty="0" err="1"/>
              <a:t>прийшли</a:t>
            </a:r>
            <a:r>
              <a:rPr lang="ru-RU" dirty="0"/>
              <a:t> </a:t>
            </a:r>
            <a:r>
              <a:rPr lang="ru-RU" dirty="0" err="1"/>
              <a:t>із</a:t>
            </a:r>
            <a:r>
              <a:rPr lang="ru-RU" dirty="0"/>
              <a:t> церкви та </a:t>
            </a:r>
            <a:r>
              <a:rPr lang="ru-RU" dirty="0" err="1"/>
              <a:t>посиділи</a:t>
            </a:r>
            <a:r>
              <a:rPr lang="ru-RU" dirty="0"/>
              <a:t> за </a:t>
            </a:r>
            <a:r>
              <a:rPr lang="ru-RU" dirty="0" err="1"/>
              <a:t>святковим</a:t>
            </a:r>
            <a:r>
              <a:rPr lang="ru-RU" dirty="0"/>
              <a:t> столом; </a:t>
            </a:r>
            <a:r>
              <a:rPr lang="ru-RU" dirty="0" err="1"/>
              <a:t>тепер</a:t>
            </a:r>
            <a:r>
              <a:rPr lang="ru-RU" dirty="0"/>
              <a:t> </a:t>
            </a:r>
            <a:r>
              <a:rPr lang="ru-RU" dirty="0" smtClean="0"/>
              <a:t>вони </a:t>
            </a:r>
            <a:r>
              <a:rPr lang="ru-RU" dirty="0" err="1" smtClean="0"/>
              <a:t>відпочивають</a:t>
            </a:r>
            <a:r>
              <a:rPr lang="ru-RU" dirty="0" smtClean="0"/>
              <a:t>. </a:t>
            </a:r>
            <a:r>
              <a:rPr lang="ru-RU" dirty="0" err="1" smtClean="0"/>
              <a:t>Біля</a:t>
            </a:r>
            <a:r>
              <a:rPr lang="ru-RU" dirty="0" smtClean="0"/>
              <a:t> </a:t>
            </a:r>
            <a:r>
              <a:rPr lang="ru-RU" dirty="0" err="1"/>
              <a:t>хати</a:t>
            </a:r>
            <a:r>
              <a:rPr lang="ru-RU" dirty="0"/>
              <a:t> </a:t>
            </a:r>
            <a:r>
              <a:rPr lang="ru-RU" dirty="0" err="1"/>
              <a:t>зображено</a:t>
            </a:r>
            <a:r>
              <a:rPr lang="ru-RU" dirty="0"/>
              <a:t> </a:t>
            </a:r>
            <a:r>
              <a:rPr lang="ru-RU" dirty="0" err="1"/>
              <a:t>хлопця</a:t>
            </a:r>
            <a:r>
              <a:rPr lang="ru-RU" dirty="0"/>
              <a:t>, </a:t>
            </a:r>
            <a:r>
              <a:rPr lang="ru-RU" dirty="0" err="1"/>
              <a:t>який</a:t>
            </a:r>
            <a:r>
              <a:rPr lang="ru-RU" dirty="0"/>
              <a:t> </a:t>
            </a:r>
            <a:r>
              <a:rPr lang="ru-RU" dirty="0" err="1"/>
              <a:t>готує</a:t>
            </a:r>
            <a:r>
              <a:rPr lang="ru-RU" dirty="0"/>
              <a:t> скрипку до </a:t>
            </a:r>
            <a:r>
              <a:rPr lang="ru-RU" dirty="0" err="1"/>
              <a:t>гри</a:t>
            </a:r>
            <a:r>
              <a:rPr lang="ru-RU" dirty="0"/>
              <a:t>. </a:t>
            </a:r>
            <a:r>
              <a:rPr lang="ru-RU" dirty="0" err="1"/>
              <a:t>Отже</a:t>
            </a:r>
            <a:r>
              <a:rPr lang="ru-RU" dirty="0"/>
              <a:t>, </a:t>
            </a:r>
            <a:r>
              <a:rPr lang="ru-RU" dirty="0" err="1"/>
              <a:t>веселощі</a:t>
            </a:r>
            <a:r>
              <a:rPr lang="ru-RU" dirty="0"/>
              <a:t> </a:t>
            </a:r>
            <a:r>
              <a:rPr lang="ru-RU" dirty="0" err="1"/>
              <a:t>будуть</a:t>
            </a:r>
            <a:r>
              <a:rPr lang="ru-RU" dirty="0"/>
              <a:t> </a:t>
            </a:r>
            <a:r>
              <a:rPr lang="ru-RU" dirty="0" err="1"/>
              <a:t>мати</a:t>
            </a:r>
            <a:r>
              <a:rPr lang="ru-RU" dirty="0"/>
              <a:t> </a:t>
            </a:r>
            <a:r>
              <a:rPr lang="ru-RU" dirty="0" err="1" smtClean="0"/>
              <a:t>продовження</a:t>
            </a:r>
            <a:r>
              <a:rPr lang="ru-RU" dirty="0" smtClean="0"/>
              <a:t>.</a:t>
            </a:r>
            <a:r>
              <a:rPr lang="ru-RU" dirty="0"/>
              <a:t> </a:t>
            </a:r>
            <a:r>
              <a:rPr lang="ru-RU" dirty="0" err="1" smtClean="0"/>
              <a:t>Всі</a:t>
            </a:r>
            <a:r>
              <a:rPr lang="ru-RU" dirty="0" smtClean="0"/>
              <a:t> </a:t>
            </a:r>
            <a:r>
              <a:rPr lang="ru-RU" dirty="0"/>
              <a:t>у </a:t>
            </a:r>
            <a:r>
              <a:rPr lang="ru-RU" dirty="0" err="1"/>
              <a:t>святковому</a:t>
            </a:r>
            <a:r>
              <a:rPr lang="ru-RU" dirty="0"/>
              <a:t> та чистому </a:t>
            </a:r>
            <a:r>
              <a:rPr lang="ru-RU" dirty="0" err="1"/>
              <a:t>вбранні</a:t>
            </a:r>
            <a:r>
              <a:rPr lang="ru-RU" dirty="0"/>
              <a:t>. Н</a:t>
            </a:r>
            <a:r>
              <a:rPr lang="ru-RU" dirty="0" smtClean="0"/>
              <a:t>а </a:t>
            </a:r>
            <a:r>
              <a:rPr lang="ru-RU" dirty="0" err="1"/>
              <a:t>Великдень</a:t>
            </a:r>
            <a:r>
              <a:rPr lang="ru-RU" dirty="0"/>
              <a:t> </a:t>
            </a:r>
            <a:r>
              <a:rPr lang="ru-RU" dirty="0" err="1"/>
              <a:t>українці</a:t>
            </a:r>
            <a:r>
              <a:rPr lang="ru-RU" dirty="0"/>
              <a:t> </a:t>
            </a:r>
            <a:r>
              <a:rPr lang="ru-RU" dirty="0" err="1"/>
              <a:t>діставали</a:t>
            </a:r>
            <a:r>
              <a:rPr lang="ru-RU" dirty="0"/>
              <a:t> </a:t>
            </a:r>
            <a:r>
              <a:rPr lang="ru-RU" dirty="0" err="1"/>
              <a:t>зі</a:t>
            </a:r>
            <a:r>
              <a:rPr lang="ru-RU" dirty="0"/>
              <a:t> </a:t>
            </a:r>
            <a:r>
              <a:rPr lang="ru-RU" dirty="0" err="1"/>
              <a:t>скринь</a:t>
            </a:r>
            <a:r>
              <a:rPr lang="ru-RU" dirty="0"/>
              <a:t> </a:t>
            </a:r>
            <a:r>
              <a:rPr lang="ru-RU" dirty="0" err="1"/>
              <a:t>найкращу</a:t>
            </a:r>
            <a:r>
              <a:rPr lang="ru-RU" dirty="0"/>
              <a:t> одежу. </a:t>
            </a:r>
            <a:br>
              <a:rPr lang="ru-RU" dirty="0"/>
            </a:br>
            <a:r>
              <a:rPr lang="ru-RU" dirty="0"/>
              <a:t/>
            </a:r>
            <a:br>
              <a:rPr lang="ru-RU" dirty="0"/>
            </a:b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29615122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354925" y="123352"/>
            <a:ext cx="5377595" cy="732250"/>
          </a:xfrm>
        </p:spPr>
        <p:txBody>
          <a:bodyPr/>
          <a:lstStyle/>
          <a:p>
            <a:r>
              <a:rPr lang="uk-UA" dirty="0" smtClean="0"/>
              <a:t>Весільний викуп (1881)</a:t>
            </a:r>
            <a:endParaRPr lang="ru-RU" dirty="0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34264" y="1838260"/>
            <a:ext cx="7302592" cy="4815148"/>
          </a:xfrm>
        </p:spPr>
      </p:pic>
      <p:sp>
        <p:nvSpPr>
          <p:cNvPr id="5" name="Прямоугольник 4"/>
          <p:cNvSpPr/>
          <p:nvPr/>
        </p:nvSpPr>
        <p:spPr>
          <a:xfrm>
            <a:off x="1752600" y="718442"/>
            <a:ext cx="9265920" cy="101566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2000" dirty="0" err="1" smtClean="0">
                <a:solidFill>
                  <a:srgbClr val="333333"/>
                </a:solidFill>
                <a:latin typeface="Trebuchet MS" panose="020B0603020202020204" pitchFamily="34" charset="0"/>
              </a:rPr>
              <a:t>Втілення</a:t>
            </a:r>
            <a:r>
              <a:rPr lang="ru-RU" sz="2000" dirty="0" smtClean="0">
                <a:solidFill>
                  <a:srgbClr val="333333"/>
                </a:solidFill>
                <a:latin typeface="Trebuchet MS" panose="020B0603020202020204" pitchFamily="34" charset="0"/>
              </a:rPr>
              <a:t> </a:t>
            </a:r>
            <a:r>
              <a:rPr lang="ru-RU" sz="2000" dirty="0" err="1" smtClean="0">
                <a:solidFill>
                  <a:srgbClr val="333333"/>
                </a:solidFill>
                <a:latin typeface="Trebuchet MS" panose="020B0603020202020204" pitchFamily="34" charset="0"/>
              </a:rPr>
              <a:t>К.Трутовським</a:t>
            </a:r>
            <a:r>
              <a:rPr lang="ru-RU" sz="2000" dirty="0" smtClean="0">
                <a:solidFill>
                  <a:srgbClr val="333333"/>
                </a:solidFill>
                <a:latin typeface="Trebuchet MS" panose="020B0603020202020204" pitchFamily="34" charset="0"/>
              </a:rPr>
              <a:t> </a:t>
            </a:r>
            <a:r>
              <a:rPr lang="ru-RU" sz="2000" dirty="0" err="1">
                <a:solidFill>
                  <a:srgbClr val="333333"/>
                </a:solidFill>
                <a:latin typeface="Trebuchet MS" panose="020B0603020202020204" pitchFamily="34" charset="0"/>
              </a:rPr>
              <a:t>етнографічної</a:t>
            </a:r>
            <a:r>
              <a:rPr lang="ru-RU" sz="2000" dirty="0">
                <a:solidFill>
                  <a:srgbClr val="333333"/>
                </a:solidFill>
                <a:latin typeface="Trebuchet MS" panose="020B0603020202020204" pitchFamily="34" charset="0"/>
              </a:rPr>
              <a:t> </a:t>
            </a:r>
            <a:r>
              <a:rPr lang="ru-RU" sz="2000" dirty="0" err="1">
                <a:solidFill>
                  <a:srgbClr val="333333"/>
                </a:solidFill>
                <a:latin typeface="Trebuchet MS" panose="020B0603020202020204" pitchFamily="34" charset="0"/>
              </a:rPr>
              <a:t>обрядової</a:t>
            </a:r>
            <a:r>
              <a:rPr lang="ru-RU" sz="2000" dirty="0">
                <a:solidFill>
                  <a:srgbClr val="333333"/>
                </a:solidFill>
                <a:latin typeface="Trebuchet MS" panose="020B0603020202020204" pitchFamily="34" charset="0"/>
              </a:rPr>
              <a:t> тематики </a:t>
            </a:r>
            <a:r>
              <a:rPr lang="ru-RU" sz="2000" dirty="0" err="1">
                <a:solidFill>
                  <a:srgbClr val="333333"/>
                </a:solidFill>
                <a:latin typeface="Trebuchet MS" panose="020B0603020202020204" pitchFamily="34" charset="0"/>
              </a:rPr>
              <a:t>демонструє</a:t>
            </a:r>
            <a:r>
              <a:rPr lang="ru-RU" sz="2000" dirty="0">
                <a:solidFill>
                  <a:srgbClr val="333333"/>
                </a:solidFill>
                <a:latin typeface="Trebuchet MS" panose="020B0603020202020204" pitchFamily="34" charset="0"/>
              </a:rPr>
              <a:t> </a:t>
            </a:r>
            <a:r>
              <a:rPr lang="ru-RU" sz="2000" dirty="0" err="1">
                <a:solidFill>
                  <a:srgbClr val="333333"/>
                </a:solidFill>
                <a:latin typeface="Trebuchet MS" panose="020B0603020202020204" pitchFamily="34" charset="0"/>
              </a:rPr>
              <a:t>його</a:t>
            </a:r>
            <a:r>
              <a:rPr lang="ru-RU" sz="2000" dirty="0">
                <a:solidFill>
                  <a:srgbClr val="333333"/>
                </a:solidFill>
                <a:latin typeface="Trebuchet MS" panose="020B0603020202020204" pitchFamily="34" charset="0"/>
              </a:rPr>
              <a:t> картина "</a:t>
            </a:r>
            <a:r>
              <a:rPr lang="ru-RU" sz="2000" dirty="0" err="1">
                <a:solidFill>
                  <a:srgbClr val="333333"/>
                </a:solidFill>
                <a:latin typeface="Trebuchet MS" panose="020B0603020202020204" pitchFamily="34" charset="0"/>
              </a:rPr>
              <a:t>Весільний</a:t>
            </a:r>
            <a:r>
              <a:rPr lang="ru-RU" sz="2000" dirty="0">
                <a:solidFill>
                  <a:srgbClr val="333333"/>
                </a:solidFill>
                <a:latin typeface="Trebuchet MS" panose="020B0603020202020204" pitchFamily="34" charset="0"/>
              </a:rPr>
              <a:t> </a:t>
            </a:r>
            <a:r>
              <a:rPr lang="ru-RU" sz="2000" dirty="0" err="1">
                <a:solidFill>
                  <a:srgbClr val="333333"/>
                </a:solidFill>
                <a:latin typeface="Trebuchet MS" panose="020B0603020202020204" pitchFamily="34" charset="0"/>
              </a:rPr>
              <a:t>викуп</a:t>
            </a:r>
            <a:r>
              <a:rPr lang="ru-RU" sz="2000" dirty="0">
                <a:solidFill>
                  <a:srgbClr val="333333"/>
                </a:solidFill>
                <a:latin typeface="Trebuchet MS" panose="020B0603020202020204" pitchFamily="34" charset="0"/>
              </a:rPr>
              <a:t>" (1881), сюжет </a:t>
            </a:r>
            <a:r>
              <a:rPr lang="ru-RU" sz="2000" dirty="0" err="1">
                <a:solidFill>
                  <a:srgbClr val="333333"/>
                </a:solidFill>
                <a:latin typeface="Trebuchet MS" panose="020B0603020202020204" pitchFamily="34" charset="0"/>
              </a:rPr>
              <a:t>якої</a:t>
            </a:r>
            <a:r>
              <a:rPr lang="ru-RU" sz="2000" dirty="0">
                <a:solidFill>
                  <a:srgbClr val="333333"/>
                </a:solidFill>
                <a:latin typeface="Trebuchet MS" panose="020B0603020202020204" pitchFamily="34" charset="0"/>
              </a:rPr>
              <a:t> </a:t>
            </a:r>
            <a:r>
              <a:rPr lang="ru-RU" sz="2000" dirty="0" err="1">
                <a:solidFill>
                  <a:srgbClr val="333333"/>
                </a:solidFill>
                <a:latin typeface="Trebuchet MS" panose="020B0603020202020204" pitchFamily="34" charset="0"/>
              </a:rPr>
              <a:t>відтворює</a:t>
            </a:r>
            <a:r>
              <a:rPr lang="ru-RU" sz="2000" dirty="0">
                <a:solidFill>
                  <a:srgbClr val="333333"/>
                </a:solidFill>
                <a:latin typeface="Trebuchet MS" panose="020B0603020202020204" pitchFamily="34" charset="0"/>
              </a:rPr>
              <a:t> </a:t>
            </a:r>
            <a:r>
              <a:rPr lang="ru-RU" sz="2000" dirty="0" err="1">
                <a:solidFill>
                  <a:srgbClr val="333333"/>
                </a:solidFill>
                <a:latin typeface="Trebuchet MS" panose="020B0603020202020204" pitchFamily="34" charset="0"/>
              </a:rPr>
              <a:t>старовинний</a:t>
            </a:r>
            <a:r>
              <a:rPr lang="ru-RU" sz="2000" dirty="0">
                <a:solidFill>
                  <a:srgbClr val="333333"/>
                </a:solidFill>
                <a:latin typeface="Trebuchet MS" panose="020B0603020202020204" pitchFamily="34" charset="0"/>
              </a:rPr>
              <a:t> </a:t>
            </a:r>
            <a:r>
              <a:rPr lang="ru-RU" sz="2000" dirty="0" err="1">
                <a:solidFill>
                  <a:srgbClr val="333333"/>
                </a:solidFill>
                <a:latin typeface="Trebuchet MS" panose="020B0603020202020204" pitchFamily="34" charset="0"/>
              </a:rPr>
              <a:t>народний</a:t>
            </a:r>
            <a:r>
              <a:rPr lang="ru-RU" sz="2000" dirty="0">
                <a:solidFill>
                  <a:srgbClr val="333333"/>
                </a:solidFill>
                <a:latin typeface="Trebuchet MS" panose="020B0603020202020204" pitchFamily="34" charset="0"/>
              </a:rPr>
              <a:t> </a:t>
            </a:r>
            <a:r>
              <a:rPr lang="ru-RU" sz="2000" dirty="0" err="1">
                <a:solidFill>
                  <a:srgbClr val="333333"/>
                </a:solidFill>
                <a:latin typeface="Trebuchet MS" panose="020B0603020202020204" pitchFamily="34" charset="0"/>
              </a:rPr>
              <a:t>звичай</a:t>
            </a:r>
            <a:r>
              <a:rPr lang="ru-RU" sz="2000" dirty="0">
                <a:solidFill>
                  <a:srgbClr val="333333"/>
                </a:solidFill>
                <a:latin typeface="Trebuchet MS" panose="020B0603020202020204" pitchFamily="34" charset="0"/>
              </a:rPr>
              <a:t> </a:t>
            </a:r>
            <a:r>
              <a:rPr lang="ru-RU" sz="2000" dirty="0" err="1">
                <a:solidFill>
                  <a:srgbClr val="333333"/>
                </a:solidFill>
                <a:latin typeface="Trebuchet MS" panose="020B0603020202020204" pitchFamily="34" charset="0"/>
              </a:rPr>
              <a:t>викупу</a:t>
            </a:r>
            <a:r>
              <a:rPr lang="ru-RU" sz="2000" dirty="0">
                <a:solidFill>
                  <a:srgbClr val="333333"/>
                </a:solidFill>
                <a:latin typeface="Trebuchet MS" panose="020B0603020202020204" pitchFamily="34" charset="0"/>
              </a:rPr>
              <a:t> </a:t>
            </a:r>
            <a:r>
              <a:rPr lang="ru-RU" sz="2000" dirty="0" err="1">
                <a:solidFill>
                  <a:srgbClr val="333333"/>
                </a:solidFill>
                <a:latin typeface="Trebuchet MS" panose="020B0603020202020204" pitchFamily="34" charset="0"/>
              </a:rPr>
              <a:t>молодої</a:t>
            </a:r>
            <a:r>
              <a:rPr lang="ru-RU" sz="2000" dirty="0">
                <a:solidFill>
                  <a:srgbClr val="333333"/>
                </a:solidFill>
                <a:latin typeface="Trebuchet MS" panose="020B0603020202020204" pitchFamily="34" charset="0"/>
              </a:rPr>
              <a:t>.</a:t>
            </a:r>
            <a:endParaRPr lang="ru-RU" sz="2000" dirty="0"/>
          </a:p>
        </p:txBody>
      </p:sp>
    </p:spTree>
    <p:extLst>
      <p:ext uri="{BB962C8B-B14F-4D97-AF65-F5344CB8AC3E}">
        <p14:creationId xmlns:p14="http://schemas.microsoft.com/office/powerpoint/2010/main" val="8055604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404205" y="1889030"/>
            <a:ext cx="3792635" cy="1280890"/>
          </a:xfrm>
        </p:spPr>
        <p:txBody>
          <a:bodyPr/>
          <a:lstStyle/>
          <a:p>
            <a:r>
              <a:rPr lang="uk-UA" dirty="0" smtClean="0"/>
              <a:t>Одягають вінок</a:t>
            </a:r>
            <a:br>
              <a:rPr lang="uk-UA" dirty="0" smtClean="0"/>
            </a:br>
            <a:r>
              <a:rPr lang="uk-UA" dirty="0" smtClean="0"/>
              <a:t>(до 1893)</a:t>
            </a:r>
            <a:endParaRPr lang="ru-RU" dirty="0"/>
          </a:p>
        </p:txBody>
      </p:sp>
      <p:pic>
        <p:nvPicPr>
          <p:cNvPr id="6" name="Объект 5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03520" y="181171"/>
            <a:ext cx="4709160" cy="6358361"/>
          </a:xfrm>
        </p:spPr>
      </p:pic>
    </p:spTree>
    <p:extLst>
      <p:ext uri="{BB962C8B-B14F-4D97-AF65-F5344CB8AC3E}">
        <p14:creationId xmlns:p14="http://schemas.microsoft.com/office/powerpoint/2010/main" val="18496192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440525" y="1904270"/>
            <a:ext cx="2908715" cy="1280890"/>
          </a:xfrm>
        </p:spPr>
        <p:txBody>
          <a:bodyPr/>
          <a:lstStyle/>
          <a:p>
            <a:r>
              <a:rPr lang="uk-UA" dirty="0" smtClean="0"/>
              <a:t>Дівчина зі </a:t>
            </a:r>
            <a:r>
              <a:rPr lang="uk-UA" dirty="0" err="1" smtClean="0"/>
              <a:t>снопами</a:t>
            </a:r>
            <a:endParaRPr lang="ru-RU" dirty="0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92040" y="197389"/>
            <a:ext cx="4632960" cy="6520461"/>
          </a:xfrm>
        </p:spPr>
      </p:pic>
      <p:sp>
        <p:nvSpPr>
          <p:cNvPr id="5" name="Прямоугольник 4"/>
          <p:cNvSpPr/>
          <p:nvPr/>
        </p:nvSpPr>
        <p:spPr>
          <a:xfrm>
            <a:off x="1737360" y="258349"/>
            <a:ext cx="9174480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uk-UA" sz="3200" dirty="0" smtClean="0">
                <a:solidFill>
                  <a:srgbClr val="000000"/>
                </a:solidFill>
                <a:latin typeface="Montserrat"/>
                <a:cs typeface="Times New Roman" panose="02020603050405020304" pitchFamily="18" charset="0"/>
              </a:rPr>
              <a:t>Правдиве зображення життя українських селян</a:t>
            </a:r>
            <a:endParaRPr lang="ru-RU" sz="3200" dirty="0"/>
          </a:p>
        </p:txBody>
      </p:sp>
    </p:spTree>
    <p:extLst>
      <p:ext uri="{BB962C8B-B14F-4D97-AF65-F5344CB8AC3E}">
        <p14:creationId xmlns:p14="http://schemas.microsoft.com/office/powerpoint/2010/main" val="14136723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828800" y="319310"/>
            <a:ext cx="9675812" cy="838930"/>
          </a:xfrm>
        </p:spPr>
        <p:txBody>
          <a:bodyPr>
            <a:normAutofit fontScale="90000"/>
          </a:bodyPr>
          <a:lstStyle/>
          <a:p>
            <a:r>
              <a:rPr lang="uk-UA" dirty="0" smtClean="0"/>
              <a:t>Тарас Шевченко з кобзою над Дніпром (1875)</a:t>
            </a:r>
            <a:endParaRPr lang="ru-RU" dirty="0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15648" y="960120"/>
            <a:ext cx="7991128" cy="5608320"/>
          </a:xfrm>
        </p:spPr>
      </p:pic>
    </p:spTree>
    <p:extLst>
      <p:ext uri="{BB962C8B-B14F-4D97-AF65-F5344CB8AC3E}">
        <p14:creationId xmlns:p14="http://schemas.microsoft.com/office/powerpoint/2010/main" val="422772093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589212" y="273590"/>
            <a:ext cx="8911687" cy="838930"/>
          </a:xfrm>
        </p:spPr>
        <p:txBody>
          <a:bodyPr/>
          <a:lstStyle/>
          <a:p>
            <a:r>
              <a:rPr lang="uk-UA" dirty="0" smtClean="0"/>
              <a:t>Сцена біля колодязя (до 1893)</a:t>
            </a:r>
            <a:endParaRPr lang="ru-RU" dirty="0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27960" y="974872"/>
            <a:ext cx="6938556" cy="5685008"/>
          </a:xfrm>
        </p:spPr>
      </p:pic>
    </p:spTree>
    <p:extLst>
      <p:ext uri="{BB962C8B-B14F-4D97-AF65-F5344CB8AC3E}">
        <p14:creationId xmlns:p14="http://schemas.microsoft.com/office/powerpoint/2010/main" val="23469331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67841" y="227870"/>
            <a:ext cx="10027920" cy="1280890"/>
          </a:xfrm>
        </p:spPr>
        <p:txBody>
          <a:bodyPr>
            <a:normAutofit fontScale="90000"/>
          </a:bodyPr>
          <a:lstStyle/>
          <a:p>
            <a:r>
              <a:rPr lang="uk-UA" dirty="0" smtClean="0"/>
              <a:t>Реалістичні картини народного життя змальовано і в сценічних творах українських композиторів.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1066800" y="1783080"/>
            <a:ext cx="10881360" cy="1384942"/>
          </a:xfrm>
        </p:spPr>
        <p:txBody>
          <a:bodyPr>
            <a:noAutofit/>
          </a:bodyPr>
          <a:lstStyle/>
          <a:p>
            <a:r>
              <a:rPr lang="uk-UA" sz="2400" b="1" dirty="0" smtClean="0"/>
              <a:t>Петро Ніщинський </a:t>
            </a:r>
            <a:r>
              <a:rPr lang="uk-UA" sz="2400" dirty="0" smtClean="0"/>
              <a:t>у дивертисменті </a:t>
            </a:r>
            <a:r>
              <a:rPr lang="uk-UA" sz="2400" b="1" dirty="0" smtClean="0"/>
              <a:t>«Вечорниці» </a:t>
            </a:r>
            <a:r>
              <a:rPr lang="uk-UA" sz="2400" dirty="0" smtClean="0"/>
              <a:t>до вистав «Назар </a:t>
            </a:r>
            <a:r>
              <a:rPr lang="uk-UA" sz="2400" dirty="0" err="1" smtClean="0"/>
              <a:t>Стодоля</a:t>
            </a:r>
            <a:r>
              <a:rPr lang="uk-UA" sz="2400" dirty="0" smtClean="0"/>
              <a:t>» Тараса Шевченка активно використав народні пісні й танці. Реалізм – це доба введення народної пісні у музику.</a:t>
            </a:r>
            <a:endParaRPr lang="ru-RU" sz="2400" dirty="0"/>
          </a:p>
        </p:txBody>
      </p:sp>
      <p:pic>
        <p:nvPicPr>
          <p:cNvPr id="4" name="Закувала та сива зозуля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990331" y="3017520"/>
            <a:ext cx="3964949" cy="2973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9293087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318605" y="1660430"/>
            <a:ext cx="8911687" cy="2881090"/>
          </a:xfrm>
        </p:spPr>
        <p:txBody>
          <a:bodyPr>
            <a:normAutofit fontScale="90000"/>
          </a:bodyPr>
          <a:lstStyle/>
          <a:p>
            <a:r>
              <a:rPr lang="uk-UA" dirty="0" smtClean="0"/>
              <a:t>Художники і композитори ввели в мистецтво реалізму ХІХ ст. нові образи – образ простої пересічної людини. Вони зображували реалістичну дійсність, даючи власну авторську оцінку на «правду життя».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41886796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Легкий дым">
  <a:themeElements>
    <a:clrScheme name="Wisp">
      <a:dk1>
        <a:sysClr val="windowText" lastClr="000000"/>
      </a:dk1>
      <a:lt1>
        <a:sysClr val="window" lastClr="FFFFFF"/>
      </a:lt1>
      <a:dk2>
        <a:srgbClr val="766F54"/>
      </a:dk2>
      <a:lt2>
        <a:srgbClr val="E3EACF"/>
      </a:lt2>
      <a:accent1>
        <a:srgbClr val="A53010"/>
      </a:accent1>
      <a:accent2>
        <a:srgbClr val="DE7E18"/>
      </a:accent2>
      <a:accent3>
        <a:srgbClr val="9F8351"/>
      </a:accent3>
      <a:accent4>
        <a:srgbClr val="728653"/>
      </a:accent4>
      <a:accent5>
        <a:srgbClr val="92AA4C"/>
      </a:accent5>
      <a:accent6>
        <a:srgbClr val="6AAC91"/>
      </a:accent6>
      <a:hlink>
        <a:srgbClr val="FB4A18"/>
      </a:hlink>
      <a:folHlink>
        <a:srgbClr val="FB9318"/>
      </a:folHlink>
    </a:clrScheme>
    <a:fontScheme name="Wisp">
      <a:maj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Wisp">
      <a:fillStyleLst>
        <a:solidFill>
          <a:schemeClr val="phClr"/>
        </a:solidFill>
        <a:solidFill>
          <a:schemeClr val="phClr">
            <a:tint val="70000"/>
            <a:lumMod val="104000"/>
          </a:schemeClr>
        </a:solidFill>
        <a:gradFill rotWithShape="1">
          <a:gsLst>
            <a:gs pos="0">
              <a:schemeClr val="phClr">
                <a:tint val="96000"/>
                <a:lumMod val="104000"/>
              </a:schemeClr>
            </a:gs>
            <a:gs pos="100000">
              <a:schemeClr val="phClr">
                <a:shade val="98000"/>
                <a:lumMod val="9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>
              <a:shade val="90000"/>
            </a:schemeClr>
          </a:solidFill>
          <a:prstDash val="solid"/>
        </a:ln>
        <a:ln w="15875" cap="rnd" cmpd="sng" algn="ctr">
          <a:solidFill>
            <a:schemeClr val="phClr"/>
          </a:solidFill>
          <a:prstDash val="solid"/>
        </a:ln>
        <a:ln w="2222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2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6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satMod val="92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Wisp" id="{7CB32D59-10C0-40DD-B7BD-2E94284A981C}" vid="{24B1A44C-C006-48B2-A4D7-E5549B3D8CD4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Wisp</Template>
  <TotalTime>485</TotalTime>
  <Words>469</Words>
  <Application>Microsoft Office PowerPoint</Application>
  <PresentationFormat>Широкоэкранный</PresentationFormat>
  <Paragraphs>44</Paragraphs>
  <Slides>31</Slides>
  <Notes>0</Notes>
  <HiddenSlides>0</HiddenSlides>
  <MMClips>1</MMClips>
  <ScaleCrop>false</ScaleCrop>
  <HeadingPairs>
    <vt:vector size="6" baseType="variant">
      <vt:variant>
        <vt:lpstr>Использованные шрифты</vt:lpstr>
      </vt:variant>
      <vt:variant>
        <vt:i4>6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31</vt:i4>
      </vt:variant>
    </vt:vector>
  </HeadingPairs>
  <TitlesOfParts>
    <vt:vector size="38" baseType="lpstr">
      <vt:lpstr>Arial</vt:lpstr>
      <vt:lpstr>Century Gothic</vt:lpstr>
      <vt:lpstr>Montserrat</vt:lpstr>
      <vt:lpstr>Times New Roman</vt:lpstr>
      <vt:lpstr>Trebuchet MS</vt:lpstr>
      <vt:lpstr>Wingdings 3</vt:lpstr>
      <vt:lpstr>Легкий дым</vt:lpstr>
      <vt:lpstr>Український реалізм</vt:lpstr>
      <vt:lpstr>Українські художники втілювали принципи реалізму через правдиве життя українського села. Чудовими знавцями українського сільського побуту були Констянтин Трутовський, Микола Пимоненко.</vt:lpstr>
      <vt:lpstr>Микола Пимоненко (1862-1912) </vt:lpstr>
      <vt:lpstr>Презентация PowerPoint</vt:lpstr>
      <vt:lpstr>В кінці 1880-х головною темою творчості Пимоненка стає зображення українського села.</vt:lpstr>
      <vt:lpstr>Сінокіс (раніше 1912 р.)</vt:lpstr>
      <vt:lpstr>Гуси додому (1911р.)</vt:lpstr>
      <vt:lpstr>Жнива в Україні (1896 р.)</vt:lpstr>
      <vt:lpstr>З лісу (1900)</vt:lpstr>
      <vt:lpstr>Дівчина з граблями </vt:lpstr>
      <vt:lpstr>Художник зображує українські народні  звичаї та обряди.   </vt:lpstr>
      <vt:lpstr> На картині «Свати» перед глядачем розгортається традиційна дія: за столом сидять важливі свати, перев’язані рушниками. Вони розмовляють з матір’ю, а сама наречена, як і належить, скромно сидить осторонь. </vt:lpstr>
      <vt:lpstr>Весілля в Україні (1908) </vt:lpstr>
      <vt:lpstr>Викуп молодої</vt:lpstr>
      <vt:lpstr>Коляда</vt:lpstr>
      <vt:lpstr>Різдвяні ворожіння 1888</vt:lpstr>
      <vt:lpstr>Портрет дівчини-українки  (Портрет Марії Нестеренко) (1896)</vt:lpstr>
      <vt:lpstr>У похід (1902 р)</vt:lpstr>
      <vt:lpstr>По воду</vt:lpstr>
      <vt:lpstr>На початку ХХ століття Пимоненко брав участь у міжнародних виставках – у Парижі, Берліні, Мюнхені та Лондоні. Картини художника охоче купуються колекціонерами, і навіть Лувр поспішає стати власником однієї з картин живописця – в 1909 році він купує “Гопак” М.К. Пимоненка. </vt:lpstr>
      <vt:lpstr> Костянтин Трутовський  (1826-1893 рр.) </vt:lpstr>
      <vt:lpstr>Обрядова тематика. Колядки в Україні (1864)</vt:lpstr>
      <vt:lpstr>Презентация PowerPoint</vt:lpstr>
      <vt:lpstr>Тема Великодня присутня у творчості багатьох українських художників.  Дивлячись на картину «Великдень в Україні», ми можемо побачити як українці проводять свято у другій половині ХІХ ст.: люди, однозначно вже прийшли із церкви та посиділи за святковим столом; тепер вони відпочивають. Біля хати зображено хлопця, який готує скрипку до гри. Отже, веселощі будуть мати продовження. Всі у святковому та чистому вбранні. На Великдень українці діставали зі скринь найкращу одежу.   </vt:lpstr>
      <vt:lpstr>Весільний викуп (1881)</vt:lpstr>
      <vt:lpstr>Одягають вінок (до 1893)</vt:lpstr>
      <vt:lpstr>Дівчина зі снопами</vt:lpstr>
      <vt:lpstr>Тарас Шевченко з кобзою над Дніпром (1875)</vt:lpstr>
      <vt:lpstr>Сцена біля колодязя (до 1893)</vt:lpstr>
      <vt:lpstr>Реалістичні картини народного життя змальовано і в сценічних творах українських композиторів.</vt:lpstr>
      <vt:lpstr>Художники і композитори ввели в мистецтво реалізму ХІХ ст. нові образи – образ простої пересічної людини. Вони зображували реалістичну дійсність, даючи власну авторську оцінку на «правду життя».</vt:lpstr>
    </vt:vector>
  </TitlesOfParts>
  <Company>SPecialiST RePack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Український реалізм</dc:title>
  <dc:creator>Учетная запись Майкрософт</dc:creator>
  <cp:lastModifiedBy>Учетная запись Майкрософт</cp:lastModifiedBy>
  <cp:revision>32</cp:revision>
  <dcterms:created xsi:type="dcterms:W3CDTF">2021-03-28T14:17:32Z</dcterms:created>
  <dcterms:modified xsi:type="dcterms:W3CDTF">2021-03-28T22:29:14Z</dcterms:modified>
</cp:coreProperties>
</file>