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62" r:id="rId5"/>
    <p:sldId id="266" r:id="rId6"/>
    <p:sldId id="264" r:id="rId7"/>
    <p:sldId id="261" r:id="rId8"/>
    <p:sldId id="267" r:id="rId9"/>
    <p:sldId id="260" r:id="rId10"/>
    <p:sldId id="268" r:id="rId11"/>
    <p:sldId id="270" r:id="rId12"/>
    <p:sldId id="269" r:id="rId13"/>
    <p:sldId id="271" r:id="rId14"/>
    <p:sldId id="272" r:id="rId15"/>
    <p:sldId id="273" r:id="rId16"/>
    <p:sldId id="274" r:id="rId17"/>
    <p:sldId id="275" r:id="rId18"/>
    <p:sldId id="278" r:id="rId19"/>
    <p:sldId id="276" r:id="rId20"/>
    <p:sldId id="279" r:id="rId21"/>
    <p:sldId id="280"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5" d="100"/>
          <a:sy n="65" d="100"/>
        </p:scale>
        <p:origin x="70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67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4780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1653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966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0120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1657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400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3561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657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7507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131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36622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Реалізм в образотворчому мистецтві</a:t>
            </a:r>
            <a:endParaRPr lang="ru-RU" dirty="0"/>
          </a:p>
        </p:txBody>
      </p:sp>
      <p:sp>
        <p:nvSpPr>
          <p:cNvPr id="3" name="Подзаголовок 2"/>
          <p:cNvSpPr>
            <a:spLocks noGrp="1"/>
          </p:cNvSpPr>
          <p:nvPr>
            <p:ph type="subTitle" idx="1"/>
          </p:nvPr>
        </p:nvSpPr>
        <p:spPr/>
        <p:txBody>
          <a:bodyPr>
            <a:normAutofit/>
          </a:bodyPr>
          <a:lstStyle/>
          <a:p>
            <a:r>
              <a:rPr lang="uk-UA" sz="4400" dirty="0"/>
              <a:t>Краса природи в мистецтві</a:t>
            </a:r>
            <a:endParaRPr lang="ru-RU" sz="4400" dirty="0"/>
          </a:p>
        </p:txBody>
      </p:sp>
    </p:spTree>
    <p:extLst>
      <p:ext uri="{BB962C8B-B14F-4D97-AF65-F5344CB8AC3E}">
        <p14:creationId xmlns:p14="http://schemas.microsoft.com/office/powerpoint/2010/main" val="4263697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Володимир Орловський</a:t>
            </a:r>
            <a:r>
              <a:rPr lang="ru-RU" dirty="0"/>
              <a:t> </a:t>
            </a:r>
            <a:r>
              <a:rPr lang="ru-RU" dirty="0" smtClean="0"/>
              <a:t>(1842–1914)</a:t>
            </a:r>
            <a:r>
              <a:rPr lang="ru-RU" dirty="0"/>
              <a:t/>
            </a:r>
            <a:br>
              <a:rPr lang="ru-RU" dirty="0"/>
            </a:br>
            <a:endParaRPr lang="ru-RU" dirty="0"/>
          </a:p>
        </p:txBody>
      </p:sp>
      <p:sp>
        <p:nvSpPr>
          <p:cNvPr id="3" name="Объект 2"/>
          <p:cNvSpPr>
            <a:spLocks noGrp="1"/>
          </p:cNvSpPr>
          <p:nvPr>
            <p:ph idx="1"/>
          </p:nvPr>
        </p:nvSpPr>
        <p:spPr>
          <a:xfrm>
            <a:off x="515470" y="1281066"/>
            <a:ext cx="7767918" cy="3412517"/>
          </a:xfrm>
        </p:spPr>
        <p:txBody>
          <a:bodyPr>
            <a:normAutofit fontScale="92500" lnSpcReduction="20000"/>
          </a:bodyPr>
          <a:lstStyle/>
          <a:p>
            <a:pPr marL="0" indent="0">
              <a:buNone/>
            </a:pPr>
            <a:r>
              <a:rPr lang="ru-RU" dirty="0" smtClean="0"/>
              <a:t>З </a:t>
            </a:r>
            <a:r>
              <a:rPr lang="ru-RU" dirty="0" err="1"/>
              <a:t>творчістю</a:t>
            </a:r>
            <a:r>
              <a:rPr lang="ru-RU" dirty="0"/>
              <a:t> </a:t>
            </a:r>
            <a:r>
              <a:rPr lang="ru-RU" dirty="0" smtClean="0"/>
              <a:t>В. </a:t>
            </a:r>
            <a:r>
              <a:rPr lang="ru-RU" dirty="0" err="1" smtClean="0"/>
              <a:t>Орловського</a:t>
            </a:r>
            <a:r>
              <a:rPr lang="ru-RU" dirty="0" smtClean="0"/>
              <a:t> </a:t>
            </a:r>
            <a:r>
              <a:rPr lang="ru-RU" dirty="0" err="1" smtClean="0"/>
              <a:t>пов’язане</a:t>
            </a:r>
            <a:r>
              <a:rPr lang="ru-RU" dirty="0" smtClean="0"/>
              <a:t> </a:t>
            </a:r>
            <a:r>
              <a:rPr lang="ru-RU" dirty="0" err="1"/>
              <a:t>становлення</a:t>
            </a:r>
            <a:r>
              <a:rPr lang="ru-RU" dirty="0"/>
              <a:t> в </a:t>
            </a:r>
            <a:r>
              <a:rPr lang="ru-RU" dirty="0" err="1" smtClean="0"/>
              <a:t>українському</a:t>
            </a:r>
            <a:r>
              <a:rPr lang="ru-RU" dirty="0" smtClean="0"/>
              <a:t> </a:t>
            </a:r>
            <a:r>
              <a:rPr lang="ru-RU" dirty="0" err="1"/>
              <a:t>мистецтві</a:t>
            </a:r>
            <a:r>
              <a:rPr lang="ru-RU" dirty="0"/>
              <a:t> пейзажу як жанру. </a:t>
            </a:r>
            <a:r>
              <a:rPr lang="ru-RU" dirty="0" err="1" smtClean="0"/>
              <a:t>Вчитель</a:t>
            </a:r>
            <a:r>
              <a:rPr lang="ru-RU" dirty="0"/>
              <a:t> </a:t>
            </a:r>
            <a:r>
              <a:rPr lang="ru-RU" dirty="0" err="1" smtClean="0"/>
              <a:t>Сергія</a:t>
            </a:r>
            <a:r>
              <a:rPr lang="ru-RU" dirty="0" smtClean="0"/>
              <a:t> </a:t>
            </a:r>
            <a:r>
              <a:rPr lang="ru-RU" dirty="0" err="1" smtClean="0"/>
              <a:t>Васильківського</a:t>
            </a:r>
            <a:r>
              <a:rPr lang="ru-RU" dirty="0" smtClean="0"/>
              <a:t>.</a:t>
            </a:r>
            <a:r>
              <a:rPr lang="ru-RU" dirty="0"/>
              <a:t> </a:t>
            </a:r>
            <a:endParaRPr lang="ru-RU" dirty="0" smtClean="0"/>
          </a:p>
          <a:p>
            <a:pPr marL="0" indent="0">
              <a:buNone/>
            </a:pPr>
            <a:r>
              <a:rPr lang="ru-RU" dirty="0" err="1" smtClean="0"/>
              <a:t>Любов</a:t>
            </a:r>
            <a:r>
              <a:rPr lang="ru-RU" dirty="0" smtClean="0"/>
              <a:t> </a:t>
            </a:r>
            <a:r>
              <a:rPr lang="ru-RU" dirty="0"/>
              <a:t>до </a:t>
            </a:r>
            <a:r>
              <a:rPr lang="ru-RU" dirty="0" err="1"/>
              <a:t>рідного</a:t>
            </a:r>
            <a:r>
              <a:rPr lang="ru-RU" dirty="0"/>
              <a:t> краю, до </a:t>
            </a:r>
            <a:r>
              <a:rPr lang="ru-RU" dirty="0" err="1"/>
              <a:t>його</a:t>
            </a:r>
            <a:r>
              <a:rPr lang="ru-RU" dirty="0"/>
              <a:t> </a:t>
            </a:r>
            <a:r>
              <a:rPr lang="ru-RU" dirty="0" err="1"/>
              <a:t>своєрідної</a:t>
            </a:r>
            <a:r>
              <a:rPr lang="ru-RU" dirty="0"/>
              <a:t> й </a:t>
            </a:r>
            <a:r>
              <a:rPr lang="ru-RU" dirty="0" err="1"/>
              <a:t>неповтор­ної</a:t>
            </a:r>
            <a:r>
              <a:rPr lang="ru-RU" dirty="0"/>
              <a:t> </a:t>
            </a:r>
            <a:r>
              <a:rPr lang="ru-RU" dirty="0" err="1"/>
              <a:t>природи</a:t>
            </a:r>
            <a:r>
              <a:rPr lang="ru-RU" dirty="0"/>
              <a:t> живила </a:t>
            </a:r>
            <a:r>
              <a:rPr lang="ru-RU" dirty="0" err="1"/>
              <a:t>творчість</a:t>
            </a:r>
            <a:r>
              <a:rPr lang="ru-RU" dirty="0"/>
              <a:t> художника</a:t>
            </a:r>
            <a:r>
              <a:rPr lang="ru-RU" dirty="0" smtClean="0"/>
              <a:t>. </a:t>
            </a:r>
          </a:p>
          <a:p>
            <a:pPr marL="0" indent="0">
              <a:buNone/>
            </a:pPr>
            <a:r>
              <a:rPr lang="ru-RU" dirty="0" err="1" smtClean="0"/>
              <a:t>Закінчив</a:t>
            </a:r>
            <a:r>
              <a:rPr lang="ru-RU" dirty="0" smtClean="0"/>
              <a:t> </a:t>
            </a:r>
            <a:r>
              <a:rPr lang="ru-RU" dirty="0" err="1" smtClean="0"/>
              <a:t>Петербурзьку</a:t>
            </a:r>
            <a:r>
              <a:rPr lang="ru-RU" dirty="0" smtClean="0"/>
              <a:t> </a:t>
            </a:r>
            <a:r>
              <a:rPr lang="ru-RU" dirty="0" err="1" smtClean="0"/>
              <a:t>Академію</a:t>
            </a:r>
            <a:r>
              <a:rPr lang="ru-RU" dirty="0" smtClean="0"/>
              <a:t> </a:t>
            </a:r>
            <a:r>
              <a:rPr lang="ru-RU" dirty="0" err="1" smtClean="0"/>
              <a:t>мистецтв</a:t>
            </a:r>
            <a:r>
              <a:rPr lang="ru-RU" dirty="0" smtClean="0"/>
              <a:t>, яку </a:t>
            </a:r>
            <a:r>
              <a:rPr lang="ru-RU" dirty="0" err="1" smtClean="0"/>
              <a:t>закінчив</a:t>
            </a:r>
            <a:r>
              <a:rPr lang="ru-RU" dirty="0" smtClean="0"/>
              <a:t> по </a:t>
            </a:r>
            <a:r>
              <a:rPr lang="ru-RU" dirty="0" err="1" smtClean="0"/>
              <a:t>класу</a:t>
            </a:r>
            <a:r>
              <a:rPr lang="ru-RU" dirty="0" smtClean="0"/>
              <a:t> пейзажу. </a:t>
            </a:r>
            <a:r>
              <a:rPr lang="ru-RU" dirty="0" err="1" smtClean="0"/>
              <a:t>Вступити</a:t>
            </a:r>
            <a:r>
              <a:rPr lang="ru-RU" dirty="0" smtClean="0"/>
              <a:t> </a:t>
            </a:r>
            <a:r>
              <a:rPr lang="ru-RU" dirty="0"/>
              <a:t>до </a:t>
            </a:r>
            <a:r>
              <a:rPr lang="ru-RU" dirty="0" err="1" smtClean="0"/>
              <a:t>Академії</a:t>
            </a:r>
            <a:r>
              <a:rPr lang="ru-RU" dirty="0" smtClean="0"/>
              <a:t> </a:t>
            </a:r>
            <a:r>
              <a:rPr lang="ru-RU" dirty="0" err="1" smtClean="0"/>
              <a:t>мистецтв</a:t>
            </a:r>
            <a:r>
              <a:rPr lang="ru-RU" dirty="0" smtClean="0"/>
              <a:t> </a:t>
            </a:r>
            <a:r>
              <a:rPr lang="ru-RU" dirty="0" err="1" smtClean="0"/>
              <a:t>Орловському</a:t>
            </a:r>
            <a:r>
              <a:rPr lang="ru-RU" dirty="0" smtClean="0"/>
              <a:t> </a:t>
            </a:r>
            <a:r>
              <a:rPr lang="ru-RU" dirty="0" err="1" smtClean="0"/>
              <a:t>допоміг</a:t>
            </a:r>
            <a:r>
              <a:rPr lang="ru-RU" dirty="0" smtClean="0"/>
              <a:t> Т. Шевченко.</a:t>
            </a:r>
          </a:p>
          <a:p>
            <a:pPr marL="0" indent="0">
              <a:buNone/>
            </a:pPr>
            <a:r>
              <a:rPr lang="uk-UA" dirty="0" smtClean="0"/>
              <a:t>Володимира Орловського називали «шукачем сонця».</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41" y="4693583"/>
            <a:ext cx="2044165" cy="1976718"/>
          </a:xfrm>
          <a:prstGeom prst="rect">
            <a:avLst/>
          </a:prstGeom>
        </p:spPr>
      </p:pic>
      <p:sp>
        <p:nvSpPr>
          <p:cNvPr id="5" name="Прямоугольник 4"/>
          <p:cNvSpPr/>
          <p:nvPr/>
        </p:nvSpPr>
        <p:spPr>
          <a:xfrm>
            <a:off x="3131136" y="4897112"/>
            <a:ext cx="5235388" cy="1569660"/>
          </a:xfrm>
          <a:prstGeom prst="rect">
            <a:avLst/>
          </a:prstGeom>
        </p:spPr>
        <p:txBody>
          <a:bodyPr wrap="square">
            <a:spAutoFit/>
          </a:bodyPr>
          <a:lstStyle/>
          <a:p>
            <a:r>
              <a:rPr lang="ru-RU" sz="3200" dirty="0" err="1" smtClean="0">
                <a:solidFill>
                  <a:srgbClr val="666666"/>
                </a:solidFill>
                <a:latin typeface="Lora"/>
              </a:rPr>
              <a:t>Поміркуймо</a:t>
            </a:r>
            <a:r>
              <a:rPr lang="ru-RU" sz="3200" dirty="0" smtClean="0">
                <a:solidFill>
                  <a:srgbClr val="666666"/>
                </a:solidFill>
                <a:latin typeface="Lora"/>
              </a:rPr>
              <a:t>, за </a:t>
            </a:r>
            <a:r>
              <a:rPr lang="ru-RU" sz="3200" dirty="0" err="1">
                <a:solidFill>
                  <a:srgbClr val="666666"/>
                </a:solidFill>
                <a:latin typeface="Lora"/>
              </a:rPr>
              <a:t>щ</a:t>
            </a:r>
            <a:r>
              <a:rPr lang="ru-RU" sz="3200" dirty="0" err="1" smtClean="0">
                <a:solidFill>
                  <a:srgbClr val="666666"/>
                </a:solidFill>
                <a:latin typeface="Lora"/>
              </a:rPr>
              <a:t>о</a:t>
            </a:r>
            <a:r>
              <a:rPr lang="ru-RU" sz="3200" dirty="0" smtClean="0">
                <a:solidFill>
                  <a:srgbClr val="666666"/>
                </a:solidFill>
                <a:latin typeface="Lora"/>
              </a:rPr>
              <a:t> </a:t>
            </a:r>
          </a:p>
          <a:p>
            <a:r>
              <a:rPr lang="ru-RU" sz="3200" dirty="0" err="1" smtClean="0">
                <a:solidFill>
                  <a:srgbClr val="666666"/>
                </a:solidFill>
                <a:latin typeface="Lora"/>
              </a:rPr>
              <a:t>сучасники</a:t>
            </a:r>
            <a:r>
              <a:rPr lang="ru-RU" sz="3200" dirty="0" smtClean="0">
                <a:solidFill>
                  <a:srgbClr val="666666"/>
                </a:solidFill>
                <a:latin typeface="Lora"/>
              </a:rPr>
              <a:t> так </a:t>
            </a:r>
            <a:r>
              <a:rPr lang="ru-RU" sz="3200" dirty="0" err="1" smtClean="0">
                <a:solidFill>
                  <a:srgbClr val="666666"/>
                </a:solidFill>
                <a:latin typeface="Lora"/>
              </a:rPr>
              <a:t>називали</a:t>
            </a:r>
            <a:r>
              <a:rPr lang="ru-RU" sz="3200" dirty="0" smtClean="0">
                <a:solidFill>
                  <a:srgbClr val="666666"/>
                </a:solidFill>
                <a:latin typeface="Lora"/>
              </a:rPr>
              <a:t> </a:t>
            </a:r>
            <a:r>
              <a:rPr lang="ru-RU" sz="3200" dirty="0" err="1" smtClean="0">
                <a:solidFill>
                  <a:srgbClr val="666666"/>
                </a:solidFill>
                <a:latin typeface="Lora"/>
              </a:rPr>
              <a:t>митця</a:t>
            </a:r>
            <a:r>
              <a:rPr lang="ru-RU" sz="3200" dirty="0" smtClean="0">
                <a:solidFill>
                  <a:srgbClr val="666666"/>
                </a:solidFill>
                <a:latin typeface="Lora"/>
              </a:rPr>
              <a:t>?</a:t>
            </a:r>
            <a:endParaRPr lang="ru-RU" sz="3200"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388" y="1475534"/>
            <a:ext cx="3605088" cy="4796770"/>
          </a:xfrm>
          <a:prstGeom prst="rect">
            <a:avLst/>
          </a:prstGeom>
        </p:spPr>
      </p:pic>
    </p:spTree>
    <p:extLst>
      <p:ext uri="{BB962C8B-B14F-4D97-AF65-F5344CB8AC3E}">
        <p14:creationId xmlns:p14="http://schemas.microsoft.com/office/powerpoint/2010/main" val="1278629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234295"/>
            <a:ext cx="10515600" cy="1325563"/>
          </a:xfrm>
        </p:spPr>
        <p:txBody>
          <a:bodyPr/>
          <a:lstStyle/>
          <a:p>
            <a:pPr algn="ctr"/>
            <a:r>
              <a:rPr lang="uk-UA" dirty="0" smtClean="0"/>
              <a:t>Український краєвид (1882)</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412" y="1385048"/>
            <a:ext cx="11162282" cy="5073114"/>
          </a:xfrm>
        </p:spPr>
      </p:pic>
    </p:spTree>
    <p:extLst>
      <p:ext uri="{BB962C8B-B14F-4D97-AF65-F5344CB8AC3E}">
        <p14:creationId xmlns:p14="http://schemas.microsoft.com/office/powerpoint/2010/main" val="2152300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Урожай в Україні (1880).</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3261" y="1506071"/>
            <a:ext cx="10765478" cy="5007069"/>
          </a:xfrm>
        </p:spPr>
      </p:pic>
    </p:spTree>
    <p:extLst>
      <p:ext uri="{BB962C8B-B14F-4D97-AF65-F5344CB8AC3E}">
        <p14:creationId xmlns:p14="http://schemas.microsoft.com/office/powerpoint/2010/main" val="1914659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365" y="3014195"/>
            <a:ext cx="3697941" cy="522381"/>
          </a:xfrm>
        </p:spPr>
        <p:txBody>
          <a:bodyPr>
            <a:normAutofit fontScale="90000"/>
          </a:bodyPr>
          <a:lstStyle/>
          <a:p>
            <a:pPr algn="ctr"/>
            <a:r>
              <a:rPr lang="uk-UA" dirty="0" smtClean="0"/>
              <a:t>Затишшя (1890)</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4459" y="212822"/>
            <a:ext cx="4973409" cy="6365965"/>
          </a:xfrm>
        </p:spPr>
      </p:pic>
    </p:spTree>
    <p:extLst>
      <p:ext uri="{BB962C8B-B14F-4D97-AF65-F5344CB8AC3E}">
        <p14:creationId xmlns:p14="http://schemas.microsoft.com/office/powerpoint/2010/main" val="3635917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Архип Куїнджі (1842-1910)</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3880" y="1514842"/>
            <a:ext cx="3933659" cy="4971604"/>
          </a:xfrm>
        </p:spPr>
      </p:pic>
    </p:spTree>
    <p:extLst>
      <p:ext uri="{BB962C8B-B14F-4D97-AF65-F5344CB8AC3E}">
        <p14:creationId xmlns:p14="http://schemas.microsoft.com/office/powerpoint/2010/main" val="2108425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4200" y="392020"/>
            <a:ext cx="5293659" cy="1325563"/>
          </a:xfrm>
        </p:spPr>
        <p:txBody>
          <a:bodyPr/>
          <a:lstStyle/>
          <a:p>
            <a:r>
              <a:rPr lang="uk-UA" dirty="0" smtClean="0"/>
              <a:t>Українська ніч (1876)</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252" y="1385047"/>
            <a:ext cx="10647641" cy="5164106"/>
          </a:xfrm>
        </p:spPr>
      </p:pic>
    </p:spTree>
    <p:extLst>
      <p:ext uri="{BB962C8B-B14F-4D97-AF65-F5344CB8AC3E}">
        <p14:creationId xmlns:p14="http://schemas.microsoft.com/office/powerpoint/2010/main" val="938087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4918" y="500062"/>
            <a:ext cx="6006353" cy="1325563"/>
          </a:xfrm>
        </p:spPr>
        <p:txBody>
          <a:bodyPr/>
          <a:lstStyle/>
          <a:p>
            <a:pPr algn="ctr"/>
            <a:r>
              <a:rPr lang="uk-UA" dirty="0" smtClean="0"/>
              <a:t>Вечір в Україні</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903" y="1650812"/>
            <a:ext cx="9866898" cy="4830669"/>
          </a:xfrm>
        </p:spPr>
      </p:pic>
    </p:spTree>
    <p:extLst>
      <p:ext uri="{BB962C8B-B14F-4D97-AF65-F5344CB8AC3E}">
        <p14:creationId xmlns:p14="http://schemas.microsoft.com/office/powerpoint/2010/main" val="3729850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5249" y="138487"/>
            <a:ext cx="6548716" cy="286171"/>
          </a:xfrm>
        </p:spPr>
        <p:txBody>
          <a:bodyPr>
            <a:normAutofit fontScale="90000"/>
          </a:bodyPr>
          <a:lstStyle/>
          <a:p>
            <a:r>
              <a:rPr lang="uk-UA" dirty="0" smtClean="0"/>
              <a:t>Місячна ніч на Дніпрі (1880)</a:t>
            </a:r>
            <a:endParaRPr lang="ru-RU"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483" y="559129"/>
            <a:ext cx="8511988" cy="6298871"/>
          </a:xfrm>
        </p:spPr>
      </p:pic>
    </p:spTree>
    <p:extLst>
      <p:ext uri="{BB962C8B-B14F-4D97-AF65-F5344CB8AC3E}">
        <p14:creationId xmlns:p14="http://schemas.microsoft.com/office/powerpoint/2010/main" val="2882581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50981"/>
          </a:xfrm>
        </p:spPr>
        <p:txBody>
          <a:bodyPr/>
          <a:lstStyle/>
          <a:p>
            <a:pPr algn="ctr"/>
            <a:r>
              <a:rPr lang="uk-UA" dirty="0" smtClean="0"/>
              <a:t>Море. Крим.</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835" y="1213102"/>
            <a:ext cx="7375394" cy="5456639"/>
          </a:xfrm>
        </p:spPr>
      </p:pic>
    </p:spTree>
    <p:extLst>
      <p:ext uri="{BB962C8B-B14F-4D97-AF65-F5344CB8AC3E}">
        <p14:creationId xmlns:p14="http://schemas.microsoft.com/office/powerpoint/2010/main" val="2408924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236" y="318171"/>
            <a:ext cx="10058400" cy="6428993"/>
          </a:xfrm>
          <a:prstGeom prst="rect">
            <a:avLst/>
          </a:prstGeom>
        </p:spPr>
      </p:pic>
      <p:sp>
        <p:nvSpPr>
          <p:cNvPr id="7" name="Объект 6"/>
          <p:cNvSpPr>
            <a:spLocks noGrp="1"/>
          </p:cNvSpPr>
          <p:nvPr>
            <p:ph idx="1"/>
          </p:nvPr>
        </p:nvSpPr>
        <p:spPr>
          <a:xfrm flipH="1">
            <a:off x="387926" y="1825625"/>
            <a:ext cx="450273" cy="2884920"/>
          </a:xfrm>
        </p:spPr>
        <p:txBody>
          <a:bodyPr/>
          <a:lstStyle/>
          <a:p>
            <a:pPr marL="0" indent="0">
              <a:buNone/>
            </a:pPr>
            <a:r>
              <a:rPr lang="uk-UA" dirty="0" smtClean="0"/>
              <a:t>Веселка</a:t>
            </a:r>
            <a:endParaRPr lang="ru-RU" dirty="0"/>
          </a:p>
        </p:txBody>
      </p:sp>
    </p:spTree>
    <p:extLst>
      <p:ext uri="{BB962C8B-B14F-4D97-AF65-F5344CB8AC3E}">
        <p14:creationId xmlns:p14="http://schemas.microsoft.com/office/powerpoint/2010/main" val="667553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793523"/>
            <a:ext cx="10515600" cy="1325563"/>
          </a:xfrm>
        </p:spPr>
        <p:txBody>
          <a:bodyPr>
            <a:normAutofit fontScale="90000"/>
          </a:bodyPr>
          <a:lstStyle/>
          <a:p>
            <a:r>
              <a:rPr lang="uk-UA" dirty="0" smtClean="0"/>
              <a:t>На попередніх </a:t>
            </a:r>
            <a:r>
              <a:rPr lang="uk-UA" dirty="0" err="1" smtClean="0"/>
              <a:t>уроках</a:t>
            </a:r>
            <a:r>
              <a:rPr lang="uk-UA" dirty="0" smtClean="0"/>
              <a:t> ми зауважили, що реалістичний сюжет (історичний чи побутовий) розгортається на тлі чарівної природи. Мальовничість рідних краєвидів привертала увагу багатьох художників. Натхненні сильними патріотичними почуттями, художники прагнули зобразити національні ландшафти з поетичністю і достовірністю, передавали настрій природи, замилування її красою. Прагнення відтворити красу природи рідної землі виводить пейзаж на одне з головних місць у реалістичному живописі.</a:t>
            </a:r>
            <a:endParaRPr lang="ru-RU" dirty="0"/>
          </a:p>
        </p:txBody>
      </p:sp>
    </p:spTree>
    <p:extLst>
      <p:ext uri="{BB962C8B-B14F-4D97-AF65-F5344CB8AC3E}">
        <p14:creationId xmlns:p14="http://schemas.microsoft.com/office/powerpoint/2010/main" val="1319022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2012" y="311337"/>
            <a:ext cx="3881718" cy="683746"/>
          </a:xfrm>
        </p:spPr>
        <p:txBody>
          <a:bodyPr>
            <a:normAutofit fontScale="90000"/>
          </a:bodyPr>
          <a:lstStyle/>
          <a:p>
            <a:r>
              <a:rPr lang="uk-UA" dirty="0" smtClean="0"/>
              <a:t>Після дощу </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514" y="995083"/>
            <a:ext cx="8872403" cy="5690815"/>
          </a:xfrm>
        </p:spPr>
      </p:pic>
    </p:spTree>
    <p:extLst>
      <p:ext uri="{BB962C8B-B14F-4D97-AF65-F5344CB8AC3E}">
        <p14:creationId xmlns:p14="http://schemas.microsoft.com/office/powerpoint/2010/main" val="226677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6694" y="109630"/>
            <a:ext cx="7095565" cy="858557"/>
          </a:xfrm>
        </p:spPr>
        <p:txBody>
          <a:bodyPr/>
          <a:lstStyle/>
          <a:p>
            <a:r>
              <a:rPr lang="uk-UA" dirty="0" smtClean="0"/>
              <a:t>Чумацький шлях у Маріуполі</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875" y="1196787"/>
            <a:ext cx="11082501" cy="5208776"/>
          </a:xfrm>
        </p:spPr>
      </p:pic>
    </p:spTree>
    <p:extLst>
      <p:ext uri="{BB962C8B-B14F-4D97-AF65-F5344CB8AC3E}">
        <p14:creationId xmlns:p14="http://schemas.microsoft.com/office/powerpoint/2010/main" val="4084891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Український композитор ХХ </a:t>
            </a:r>
            <a:r>
              <a:rPr lang="uk-UA" dirty="0" err="1" smtClean="0"/>
              <a:t>ст.Юрій</a:t>
            </a:r>
            <a:r>
              <a:rPr lang="uk-UA" dirty="0" smtClean="0"/>
              <a:t> </a:t>
            </a:r>
            <a:r>
              <a:rPr lang="uk-UA" dirty="0" err="1" smtClean="0"/>
              <a:t>Щуровський</a:t>
            </a:r>
            <a:r>
              <a:rPr lang="uk-UA" dirty="0" smtClean="0"/>
              <a:t> під враженням художньої виставки В Києві написав твір «Після перегляду Куїнджі</a:t>
            </a:r>
            <a:endParaRPr lang="ru-RU" dirty="0"/>
          </a:p>
        </p:txBody>
      </p:sp>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39590" y="2037113"/>
            <a:ext cx="5802312" cy="4351338"/>
          </a:xfr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64119"/>
            <a:ext cx="3608296" cy="4993881"/>
          </a:xfrm>
          <a:prstGeom prst="rect">
            <a:avLst/>
          </a:prstGeom>
        </p:spPr>
      </p:pic>
    </p:spTree>
    <p:extLst>
      <p:ext uri="{BB962C8B-B14F-4D97-AF65-F5344CB8AC3E}">
        <p14:creationId xmlns:p14="http://schemas.microsoft.com/office/powerpoint/2010/main" val="3652258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22729"/>
            <a:ext cx="10515600" cy="1325563"/>
          </a:xfrm>
        </p:spPr>
        <p:txBody>
          <a:bodyPr/>
          <a:lstStyle/>
          <a:p>
            <a:pPr algn="ctr"/>
            <a:r>
              <a:rPr lang="uk-UA" dirty="0" smtClean="0"/>
              <a:t>Сергій Васильківський</a:t>
            </a:r>
            <a:endParaRPr lang="ru-RU" dirty="0"/>
          </a:p>
        </p:txBody>
      </p:sp>
      <p:sp>
        <p:nvSpPr>
          <p:cNvPr id="3" name="Объект 2"/>
          <p:cNvSpPr>
            <a:spLocks noGrp="1"/>
          </p:cNvSpPr>
          <p:nvPr>
            <p:ph idx="1"/>
          </p:nvPr>
        </p:nvSpPr>
        <p:spPr>
          <a:xfrm>
            <a:off x="515470" y="1679392"/>
            <a:ext cx="5992906" cy="4474884"/>
          </a:xfrm>
        </p:spPr>
        <p:txBody>
          <a:bodyPr>
            <a:noAutofit/>
          </a:bodyPr>
          <a:lstStyle/>
          <a:p>
            <a:pPr marL="0" indent="0">
              <a:buNone/>
            </a:pPr>
            <a:r>
              <a:rPr lang="uk-UA" sz="3200" dirty="0"/>
              <a:t>Творча спадщина митця налічує 3, 5 тис. </a:t>
            </a:r>
            <a:r>
              <a:rPr lang="uk-UA" sz="3200" dirty="0" err="1"/>
              <a:t>полотен</a:t>
            </a:r>
            <a:r>
              <a:rPr lang="uk-UA" sz="3200" dirty="0"/>
              <a:t>.</a:t>
            </a:r>
          </a:p>
          <a:p>
            <a:pPr marL="0" indent="0">
              <a:buNone/>
            </a:pPr>
            <a:r>
              <a:rPr lang="ru-RU" sz="3200" dirty="0" smtClean="0"/>
              <a:t>У </a:t>
            </a:r>
            <a:r>
              <a:rPr lang="ru-RU" sz="3200" dirty="0" err="1"/>
              <a:t>своїх</a:t>
            </a:r>
            <a:r>
              <a:rPr lang="ru-RU" sz="3200" dirty="0"/>
              <a:t> </a:t>
            </a:r>
            <a:r>
              <a:rPr lang="ru-RU" sz="3200" dirty="0" err="1"/>
              <a:t>численних</a:t>
            </a:r>
            <a:r>
              <a:rPr lang="ru-RU" sz="3200" dirty="0"/>
              <a:t> </a:t>
            </a:r>
            <a:r>
              <a:rPr lang="ru-RU" sz="3200" dirty="0" err="1"/>
              <a:t>невеличких</a:t>
            </a:r>
            <a:r>
              <a:rPr lang="ru-RU" sz="3200" dirty="0"/>
              <a:t> пейзажах </a:t>
            </a:r>
            <a:r>
              <a:rPr lang="ru-RU" sz="3200" dirty="0" err="1"/>
              <a:t>етюдного</a:t>
            </a:r>
            <a:r>
              <a:rPr lang="ru-RU" sz="3200" dirty="0"/>
              <a:t> характеру і в </a:t>
            </a:r>
            <a:r>
              <a:rPr lang="ru-RU" sz="3200" dirty="0" err="1"/>
              <a:t>завершених</a:t>
            </a:r>
            <a:r>
              <a:rPr lang="ru-RU" sz="3200" dirty="0"/>
              <a:t> </a:t>
            </a:r>
            <a:r>
              <a:rPr lang="ru-RU" sz="3200" dirty="0" err="1"/>
              <a:t>композиційних</a:t>
            </a:r>
            <a:r>
              <a:rPr lang="ru-RU" sz="3200" dirty="0"/>
              <a:t> полотнах </a:t>
            </a:r>
            <a:r>
              <a:rPr lang="ru-RU" sz="3200" dirty="0" err="1"/>
              <a:t>майстер</a:t>
            </a:r>
            <a:r>
              <a:rPr lang="ru-RU" sz="3200" dirty="0"/>
              <a:t> </a:t>
            </a:r>
            <a:r>
              <a:rPr lang="ru-RU" sz="3200" dirty="0" err="1"/>
              <a:t>відтворив</a:t>
            </a:r>
            <a:r>
              <a:rPr lang="ru-RU" sz="3200" dirty="0"/>
              <a:t> </a:t>
            </a:r>
            <a:r>
              <a:rPr lang="ru-RU" sz="3200" dirty="0" err="1"/>
              <a:t>мальовничий</a:t>
            </a:r>
            <a:r>
              <a:rPr lang="ru-RU" sz="3200" dirty="0"/>
              <a:t> образ </a:t>
            </a:r>
            <a:r>
              <a:rPr lang="ru-RU" sz="3200" dirty="0" err="1"/>
              <a:t>України</a:t>
            </a:r>
            <a:r>
              <a:rPr lang="ru-RU" sz="3200" dirty="0"/>
              <a:t>, у </a:t>
            </a:r>
            <a:r>
              <a:rPr lang="ru-RU" sz="3200" dirty="0" err="1"/>
              <a:t>якому</a:t>
            </a:r>
            <a:r>
              <a:rPr lang="ru-RU" sz="3200" dirty="0"/>
              <a:t> </a:t>
            </a:r>
            <a:r>
              <a:rPr lang="ru-RU" sz="3200" dirty="0" err="1"/>
              <a:t>органічно</a:t>
            </a:r>
            <a:r>
              <a:rPr lang="ru-RU" sz="3200" dirty="0"/>
              <a:t> </a:t>
            </a:r>
            <a:r>
              <a:rPr lang="ru-RU" sz="3200" dirty="0" err="1"/>
              <a:t>переплелося</a:t>
            </a:r>
            <a:r>
              <a:rPr lang="ru-RU" sz="3200" dirty="0"/>
              <a:t> </a:t>
            </a:r>
            <a:r>
              <a:rPr lang="ru-RU" sz="3200" dirty="0" err="1"/>
              <a:t>ліричне</a:t>
            </a:r>
            <a:r>
              <a:rPr lang="ru-RU" sz="3200" dirty="0"/>
              <a:t> й </a:t>
            </a:r>
            <a:r>
              <a:rPr lang="ru-RU" sz="3200" dirty="0" err="1"/>
              <a:t>епічне</a:t>
            </a:r>
            <a:r>
              <a:rPr lang="ru-RU" sz="3200" dirty="0"/>
              <a:t>, </a:t>
            </a:r>
            <a:r>
              <a:rPr lang="ru-RU" sz="3200" dirty="0" err="1"/>
              <a:t>життєво-буденне</a:t>
            </a:r>
            <a:r>
              <a:rPr lang="ru-RU" sz="3200" dirty="0"/>
              <a:t> та </a:t>
            </a:r>
            <a:r>
              <a:rPr lang="ru-RU" sz="3200" dirty="0" err="1"/>
              <a:t>історично</a:t>
            </a:r>
            <a:r>
              <a:rPr lang="ru-RU" sz="3200" dirty="0"/>
              <a:t> </a:t>
            </a:r>
            <a:r>
              <a:rPr lang="ru-RU" sz="3200" dirty="0" err="1"/>
              <a:t>значуще</a:t>
            </a:r>
            <a:r>
              <a:rPr lang="ru-RU" sz="3200" dirty="0"/>
              <a:t>.</a:t>
            </a:r>
          </a:p>
          <a:p>
            <a:pPr marL="0" indent="0">
              <a:buNone/>
            </a:pPr>
            <a:r>
              <a:rPr lang="ru-RU" dirty="0"/>
              <a:t/>
            </a:r>
            <a:br>
              <a:rPr lang="ru-RU" dirty="0"/>
            </a:b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553" y="1392528"/>
            <a:ext cx="3840220" cy="5048613"/>
          </a:xfrm>
          <a:prstGeom prst="rect">
            <a:avLst/>
          </a:prstGeom>
        </p:spPr>
      </p:pic>
    </p:spTree>
    <p:extLst>
      <p:ext uri="{BB962C8B-B14F-4D97-AF65-F5344CB8AC3E}">
        <p14:creationId xmlns:p14="http://schemas.microsoft.com/office/powerpoint/2010/main" val="237045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4071" y="524436"/>
            <a:ext cx="10515600" cy="1600200"/>
          </a:xfrm>
        </p:spPr>
        <p:txBody>
          <a:bodyPr>
            <a:normAutofit fontScale="77500" lnSpcReduction="20000"/>
          </a:bodyPr>
          <a:lstStyle/>
          <a:p>
            <a:pPr marL="0" indent="0" algn="ctr">
              <a:buNone/>
            </a:pPr>
            <a:r>
              <a:rPr lang="uk-UA" sz="4200" dirty="0"/>
              <a:t>Художник віртуозно змальовував українські ліси, річки, повитий смерековим сумом степ. </a:t>
            </a:r>
          </a:p>
          <a:p>
            <a:pPr marL="0" indent="0" algn="ctr">
              <a:buNone/>
            </a:pPr>
            <a:endParaRPr lang="ru-RU" dirty="0" smtClean="0"/>
          </a:p>
          <a:p>
            <a:pPr marL="0" indent="0" algn="ctr">
              <a:buNone/>
            </a:pPr>
            <a:r>
              <a:rPr lang="ru-RU" dirty="0" smtClean="0"/>
              <a:t>.</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31" y="1446504"/>
            <a:ext cx="8057728" cy="4591226"/>
          </a:xfrm>
          <a:prstGeom prst="rect">
            <a:avLst/>
          </a:prstGeom>
        </p:spPr>
      </p:pic>
      <p:sp>
        <p:nvSpPr>
          <p:cNvPr id="5" name="Прямоугольник 4"/>
          <p:cNvSpPr/>
          <p:nvPr/>
        </p:nvSpPr>
        <p:spPr>
          <a:xfrm>
            <a:off x="3821785" y="6057781"/>
            <a:ext cx="4360171" cy="800219"/>
          </a:xfrm>
          <a:prstGeom prst="rect">
            <a:avLst/>
          </a:prstGeom>
        </p:spPr>
        <p:txBody>
          <a:bodyPr wrap="square">
            <a:spAutoFit/>
          </a:bodyPr>
          <a:lstStyle/>
          <a:p>
            <a:pPr algn="ctr"/>
            <a:r>
              <a:rPr lang="uk-UA" sz="2800" dirty="0" smtClean="0"/>
              <a:t>Український пейзаж</a:t>
            </a:r>
            <a:endParaRPr lang="uk-UA" sz="2800" dirty="0"/>
          </a:p>
          <a:p>
            <a:pPr algn="ctr"/>
            <a:endParaRPr lang="ru-RU" dirty="0"/>
          </a:p>
        </p:txBody>
      </p:sp>
    </p:spTree>
    <p:extLst>
      <p:ext uri="{BB962C8B-B14F-4D97-AF65-F5344CB8AC3E}">
        <p14:creationId xmlns:p14="http://schemas.microsoft.com/office/powerpoint/2010/main" val="2347825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t>Картина «</a:t>
            </a:r>
            <a:r>
              <a:rPr lang="ru-RU" b="1" dirty="0" err="1"/>
              <a:t>Весняний</a:t>
            </a:r>
            <a:r>
              <a:rPr lang="ru-RU" b="1" dirty="0"/>
              <a:t> день в </a:t>
            </a:r>
            <a:r>
              <a:rPr lang="ru-RU" b="1" dirty="0" err="1"/>
              <a:t>Україні</a:t>
            </a:r>
            <a:r>
              <a:rPr lang="ru-RU" b="1" dirty="0"/>
              <a:t>» </a:t>
            </a:r>
            <a:r>
              <a:rPr lang="de-DE" b="1" dirty="0" smtClean="0"/>
              <a:t/>
            </a:r>
            <a:br>
              <a:rPr lang="de-DE" b="1" dirty="0" smtClean="0"/>
            </a:br>
            <a:r>
              <a:rPr lang="ru-RU" b="1" dirty="0" smtClean="0"/>
              <a:t>С</a:t>
            </a:r>
            <a:r>
              <a:rPr lang="ru-RU" b="1" dirty="0"/>
              <a:t>. </a:t>
            </a:r>
            <a:r>
              <a:rPr lang="ru-RU" b="1" dirty="0" err="1"/>
              <a:t>Васильківського</a:t>
            </a:r>
            <a:r>
              <a:rPr lang="ru-RU" b="1" dirty="0"/>
              <a:t/>
            </a:r>
            <a:br>
              <a:rPr lang="ru-RU" b="1" dirty="0"/>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3729" y="1690688"/>
            <a:ext cx="5844541" cy="3927615"/>
          </a:xfrm>
        </p:spPr>
      </p:pic>
      <p:sp>
        <p:nvSpPr>
          <p:cNvPr id="5" name="Прямоугольник 4"/>
          <p:cNvSpPr/>
          <p:nvPr/>
        </p:nvSpPr>
        <p:spPr>
          <a:xfrm>
            <a:off x="282388" y="1824545"/>
            <a:ext cx="2743200" cy="4154984"/>
          </a:xfrm>
          <a:prstGeom prst="rect">
            <a:avLst/>
          </a:prstGeom>
        </p:spPr>
        <p:txBody>
          <a:bodyPr wrap="square">
            <a:spAutoFit/>
          </a:bodyPr>
          <a:lstStyle/>
          <a:p>
            <a:r>
              <a:rPr lang="ru-RU" sz="2400" dirty="0"/>
              <a:t>«</a:t>
            </a:r>
            <a:r>
              <a:rPr lang="ru-RU" sz="2400" dirty="0" err="1"/>
              <a:t>Весняний</a:t>
            </a:r>
            <a:r>
              <a:rPr lang="ru-RU" sz="2400" dirty="0"/>
              <a:t> день в </a:t>
            </a:r>
            <a:r>
              <a:rPr lang="ru-RU" sz="2400" dirty="0" err="1"/>
              <a:t>Україні</a:t>
            </a:r>
            <a:r>
              <a:rPr lang="ru-RU" sz="2400" dirty="0"/>
              <a:t>» — </a:t>
            </a:r>
            <a:r>
              <a:rPr lang="ru-RU" sz="2400" dirty="0" err="1"/>
              <a:t>зразок</a:t>
            </a:r>
            <a:r>
              <a:rPr lang="ru-RU" sz="2400" dirty="0"/>
              <a:t> </a:t>
            </a:r>
            <a:r>
              <a:rPr lang="ru-RU" sz="2400" dirty="0" err="1"/>
              <a:t>ранніх</a:t>
            </a:r>
            <a:r>
              <a:rPr lang="ru-RU" sz="2400" dirty="0"/>
              <a:t> </a:t>
            </a:r>
            <a:r>
              <a:rPr lang="ru-RU" sz="2400" dirty="0" err="1"/>
              <a:t>пейзажів</a:t>
            </a:r>
            <a:r>
              <a:rPr lang="ru-RU" sz="2400" dirty="0"/>
              <a:t> </a:t>
            </a:r>
            <a:r>
              <a:rPr lang="ru-RU" sz="2400" dirty="0" smtClean="0"/>
              <a:t>художника</a:t>
            </a:r>
            <a:r>
              <a:rPr lang="de-DE" sz="2400" dirty="0" smtClean="0"/>
              <a:t>. </a:t>
            </a:r>
            <a:r>
              <a:rPr lang="ru-RU" sz="2400" dirty="0"/>
              <a:t>О</a:t>
            </a:r>
            <a:r>
              <a:rPr lang="ru-RU" sz="2400" dirty="0" smtClean="0"/>
              <a:t>бразам </a:t>
            </a:r>
            <a:r>
              <a:rPr lang="ru-RU" sz="2400" dirty="0" err="1"/>
              <a:t>природи</a:t>
            </a:r>
            <a:r>
              <a:rPr lang="ru-RU" sz="2400" dirty="0"/>
              <a:t> </a:t>
            </a:r>
            <a:r>
              <a:rPr lang="ru-RU" sz="2400" dirty="0" err="1" smtClean="0"/>
              <a:t>надається</a:t>
            </a:r>
            <a:r>
              <a:rPr lang="ru-RU" sz="2400" dirty="0" smtClean="0"/>
              <a:t> </a:t>
            </a:r>
            <a:r>
              <a:rPr lang="ru-RU" sz="2400" dirty="0" err="1" smtClean="0"/>
              <a:t>відчуття</a:t>
            </a:r>
            <a:r>
              <a:rPr lang="ru-RU" sz="2400" dirty="0" smtClean="0"/>
              <a:t> </a:t>
            </a:r>
            <a:r>
              <a:rPr lang="ru-RU" sz="2400" dirty="0" err="1"/>
              <a:t>значущості</a:t>
            </a:r>
            <a:r>
              <a:rPr lang="ru-RU" sz="2400" dirty="0"/>
              <a:t>, </a:t>
            </a:r>
            <a:r>
              <a:rPr lang="ru-RU" sz="2400" dirty="0" err="1"/>
              <a:t>сталої</a:t>
            </a:r>
            <a:r>
              <a:rPr lang="ru-RU" sz="2400" dirty="0"/>
              <a:t> </a:t>
            </a:r>
            <a:r>
              <a:rPr lang="ru-RU" sz="2400" dirty="0" err="1"/>
              <a:t>рівноваги</a:t>
            </a:r>
            <a:r>
              <a:rPr lang="ru-RU" sz="2400" dirty="0"/>
              <a:t>, яка не </a:t>
            </a:r>
            <a:r>
              <a:rPr lang="ru-RU" sz="2400" dirty="0" err="1"/>
              <a:t>підвладна</a:t>
            </a:r>
            <a:r>
              <a:rPr lang="ru-RU" sz="2400" dirty="0"/>
              <a:t> </a:t>
            </a:r>
            <a:r>
              <a:rPr lang="ru-RU" sz="2400" dirty="0" err="1"/>
              <a:t>швидкоплинності</a:t>
            </a:r>
            <a:r>
              <a:rPr lang="ru-RU" sz="2400" dirty="0"/>
              <a:t> часу. </a:t>
            </a:r>
          </a:p>
        </p:txBody>
      </p:sp>
      <p:sp>
        <p:nvSpPr>
          <p:cNvPr id="6" name="Прямоугольник 5"/>
          <p:cNvSpPr/>
          <p:nvPr/>
        </p:nvSpPr>
        <p:spPr>
          <a:xfrm>
            <a:off x="9166411" y="2115809"/>
            <a:ext cx="2761130" cy="3046988"/>
          </a:xfrm>
          <a:prstGeom prst="rect">
            <a:avLst/>
          </a:prstGeom>
        </p:spPr>
        <p:txBody>
          <a:bodyPr wrap="square">
            <a:spAutoFit/>
          </a:bodyPr>
          <a:lstStyle/>
          <a:p>
            <a:r>
              <a:rPr lang="ru-RU" sz="2400" dirty="0" err="1" smtClean="0"/>
              <a:t>Динаміку</a:t>
            </a:r>
            <a:r>
              <a:rPr lang="ru-RU" sz="2400" dirty="0" smtClean="0"/>
              <a:t> </a:t>
            </a:r>
            <a:r>
              <a:rPr lang="ru-RU" sz="2400" dirty="0" err="1"/>
              <a:t>життя</a:t>
            </a:r>
            <a:r>
              <a:rPr lang="ru-RU" sz="2400" dirty="0"/>
              <a:t> </a:t>
            </a:r>
            <a:r>
              <a:rPr lang="ru-RU" sz="2400" dirty="0" err="1"/>
              <a:t>довкілля</a:t>
            </a:r>
            <a:r>
              <a:rPr lang="ru-RU" sz="2400" dirty="0"/>
              <a:t> </a:t>
            </a:r>
            <a:r>
              <a:rPr lang="ru-RU" sz="2400" dirty="0" err="1"/>
              <a:t>митець</a:t>
            </a:r>
            <a:r>
              <a:rPr lang="ru-RU" sz="2400" dirty="0"/>
              <a:t> </a:t>
            </a:r>
            <a:r>
              <a:rPr lang="ru-RU" sz="2400" dirty="0" err="1"/>
              <a:t>відчував</a:t>
            </a:r>
            <a:r>
              <a:rPr lang="ru-RU" sz="2400" dirty="0"/>
              <a:t> перш за все у </a:t>
            </a:r>
            <a:r>
              <a:rPr lang="ru-RU" sz="2400" dirty="0" err="1"/>
              <a:t>просторі</a:t>
            </a:r>
            <a:r>
              <a:rPr lang="ru-RU" sz="2400" dirty="0"/>
              <a:t> неба, </a:t>
            </a:r>
            <a:r>
              <a:rPr lang="ru-RU" sz="2400" dirty="0" err="1"/>
              <a:t>що</a:t>
            </a:r>
            <a:r>
              <a:rPr lang="ru-RU" sz="2400" dirty="0"/>
              <a:t> </a:t>
            </a:r>
            <a:r>
              <a:rPr lang="ru-RU" sz="2400" dirty="0" err="1"/>
              <a:t>виступає</a:t>
            </a:r>
            <a:r>
              <a:rPr lang="ru-RU" sz="2400" dirty="0"/>
              <a:t> </a:t>
            </a:r>
            <a:r>
              <a:rPr lang="ru-RU" sz="2400" dirty="0" err="1"/>
              <a:t>найважливішим</a:t>
            </a:r>
            <a:r>
              <a:rPr lang="ru-RU" sz="2400" dirty="0"/>
              <a:t> </a:t>
            </a:r>
            <a:r>
              <a:rPr lang="ru-RU" sz="2400" dirty="0" err="1"/>
              <a:t>елементом</a:t>
            </a:r>
            <a:r>
              <a:rPr lang="ru-RU" sz="2400" dirty="0"/>
              <a:t> </a:t>
            </a:r>
            <a:r>
              <a:rPr lang="ru-RU" sz="2400" dirty="0" err="1"/>
              <a:t>його</a:t>
            </a:r>
            <a:r>
              <a:rPr lang="ru-RU" sz="2400" dirty="0"/>
              <a:t> поем про </a:t>
            </a:r>
            <a:r>
              <a:rPr lang="ru-RU" sz="2400" dirty="0" smtClean="0"/>
              <a:t>природу</a:t>
            </a:r>
            <a:r>
              <a:rPr lang="de-DE" sz="2400" dirty="0"/>
              <a:t>.</a:t>
            </a:r>
            <a:endParaRPr lang="ru-RU" sz="2400" dirty="0"/>
          </a:p>
        </p:txBody>
      </p:sp>
    </p:spTree>
    <p:extLst>
      <p:ext uri="{BB962C8B-B14F-4D97-AF65-F5344CB8AC3E}">
        <p14:creationId xmlns:p14="http://schemas.microsoft.com/office/powerpoint/2010/main" val="3909409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6530" y="739587"/>
            <a:ext cx="6907305" cy="5154987"/>
          </a:xfrm>
        </p:spPr>
        <p:txBody>
          <a:bodyPr>
            <a:normAutofit fontScale="92500" lnSpcReduction="20000"/>
          </a:bodyPr>
          <a:lstStyle/>
          <a:p>
            <a:pPr marL="0" indent="0" algn="ctr">
              <a:buNone/>
            </a:pPr>
            <a:endParaRPr lang="ru-RU" dirty="0" smtClean="0"/>
          </a:p>
          <a:p>
            <a:pPr marL="0" indent="0">
              <a:buNone/>
            </a:pPr>
            <a:r>
              <a:rPr lang="ru-RU" sz="3600" dirty="0" err="1" smtClean="0"/>
              <a:t>Сучасники</a:t>
            </a:r>
            <a:r>
              <a:rPr lang="ru-RU" sz="3600" dirty="0" smtClean="0"/>
              <a:t> </a:t>
            </a:r>
            <a:r>
              <a:rPr lang="ru-RU" sz="3600" dirty="0" err="1" smtClean="0"/>
              <a:t>називали</a:t>
            </a:r>
            <a:r>
              <a:rPr lang="ru-RU" sz="3600" dirty="0"/>
              <a:t> </a:t>
            </a:r>
            <a:r>
              <a:rPr lang="ru-RU" sz="3600" dirty="0" err="1" smtClean="0"/>
              <a:t>С.Васильківського</a:t>
            </a:r>
            <a:r>
              <a:rPr lang="ru-RU" sz="3600" dirty="0" smtClean="0"/>
              <a:t> </a:t>
            </a:r>
            <a:r>
              <a:rPr lang="ru-RU" sz="3600" dirty="0"/>
              <a:t>«</a:t>
            </a:r>
            <a:r>
              <a:rPr lang="ru-RU" sz="3600" dirty="0" err="1"/>
              <a:t>небесним</a:t>
            </a:r>
            <a:r>
              <a:rPr lang="ru-RU" sz="3600" dirty="0"/>
              <a:t>» живописцем. </a:t>
            </a:r>
            <a:r>
              <a:rPr lang="ru-RU" sz="3600" dirty="0" err="1"/>
              <a:t>Бо</a:t>
            </a:r>
            <a:r>
              <a:rPr lang="ru-RU" sz="3600" dirty="0"/>
              <a:t> </a:t>
            </a:r>
            <a:r>
              <a:rPr lang="ru-RU" sz="3600" dirty="0" err="1"/>
              <a:t>дійсно</a:t>
            </a:r>
            <a:r>
              <a:rPr lang="ru-RU" sz="3600" dirty="0"/>
              <a:t> в </a:t>
            </a:r>
            <a:r>
              <a:rPr lang="ru-RU" sz="3600" dirty="0" err="1"/>
              <a:t>своїх</a:t>
            </a:r>
            <a:r>
              <a:rPr lang="ru-RU" sz="3600" dirty="0"/>
              <a:t> картинах у </a:t>
            </a:r>
            <a:r>
              <a:rPr lang="ru-RU" sz="3600" dirty="0" err="1"/>
              <a:t>композиційній</a:t>
            </a:r>
            <a:r>
              <a:rPr lang="ru-RU" sz="3600" dirty="0"/>
              <a:t> </a:t>
            </a:r>
            <a:r>
              <a:rPr lang="ru-RU" sz="3600" dirty="0" err="1"/>
              <a:t>будові</a:t>
            </a:r>
            <a:r>
              <a:rPr lang="ru-RU" sz="3600" dirty="0"/>
              <a:t> надавав великого </a:t>
            </a:r>
            <a:r>
              <a:rPr lang="ru-RU" sz="3600" dirty="0" err="1"/>
              <a:t>значення</a:t>
            </a:r>
            <a:r>
              <a:rPr lang="ru-RU" sz="3600" dirty="0"/>
              <a:t> </a:t>
            </a:r>
            <a:r>
              <a:rPr lang="ru-RU" sz="3600" dirty="0" err="1"/>
              <a:t>змалюванню</a:t>
            </a:r>
            <a:r>
              <a:rPr lang="ru-RU" sz="3600" dirty="0"/>
              <a:t> неба. </a:t>
            </a:r>
            <a:r>
              <a:rPr lang="ru-RU" sz="3600" dirty="0" err="1"/>
              <a:t>Воно</a:t>
            </a:r>
            <a:r>
              <a:rPr lang="ru-RU" sz="3600" dirty="0"/>
              <a:t> у </a:t>
            </a:r>
            <a:r>
              <a:rPr lang="ru-RU" sz="3600" dirty="0" err="1"/>
              <a:t>нього</a:t>
            </a:r>
            <a:r>
              <a:rPr lang="ru-RU" sz="3600" dirty="0"/>
              <a:t> </a:t>
            </a:r>
            <a:r>
              <a:rPr lang="ru-RU" sz="3600" dirty="0" err="1"/>
              <a:t>завжди</a:t>
            </a:r>
            <a:r>
              <a:rPr lang="ru-RU" sz="3600" dirty="0"/>
              <a:t> </a:t>
            </a:r>
            <a:r>
              <a:rPr lang="ru-RU" sz="3600" dirty="0" err="1"/>
              <a:t>різне</a:t>
            </a:r>
            <a:r>
              <a:rPr lang="ru-RU" sz="3600" dirty="0"/>
              <a:t> — то </a:t>
            </a:r>
            <a:r>
              <a:rPr lang="ru-RU" sz="3600" dirty="0" err="1"/>
              <a:t>спокійно-блакитне</a:t>
            </a:r>
            <a:r>
              <a:rPr lang="ru-RU" sz="3600" dirty="0"/>
              <a:t>, </a:t>
            </a:r>
            <a:r>
              <a:rPr lang="ru-RU" sz="3600" dirty="0" err="1"/>
              <a:t>високе</a:t>
            </a:r>
            <a:r>
              <a:rPr lang="ru-RU" sz="3600" dirty="0"/>
              <a:t>, </a:t>
            </a:r>
            <a:r>
              <a:rPr lang="ru-RU" sz="3600" dirty="0" err="1"/>
              <a:t>насичене</a:t>
            </a:r>
            <a:r>
              <a:rPr lang="ru-RU" sz="3600" dirty="0"/>
              <a:t> </a:t>
            </a:r>
            <a:r>
              <a:rPr lang="ru-RU" sz="3600" dirty="0" err="1"/>
              <a:t>літнім</a:t>
            </a:r>
            <a:r>
              <a:rPr lang="ru-RU" sz="3600" dirty="0"/>
              <a:t> теплом, то </a:t>
            </a:r>
            <a:r>
              <a:rPr lang="ru-RU" sz="3600" dirty="0" err="1"/>
              <a:t>застигле</a:t>
            </a:r>
            <a:r>
              <a:rPr lang="ru-RU" sz="3600" dirty="0"/>
              <a:t>, холодно-</a:t>
            </a:r>
            <a:r>
              <a:rPr lang="ru-RU" sz="3600" dirty="0" err="1"/>
              <a:t>зимове</a:t>
            </a:r>
            <a:r>
              <a:rPr lang="ru-RU" sz="3600" dirty="0"/>
              <a:t>, то </a:t>
            </a:r>
            <a:r>
              <a:rPr lang="ru-RU" sz="3600" dirty="0" err="1"/>
              <a:t>тривожне</a:t>
            </a:r>
            <a:r>
              <a:rPr lang="ru-RU" sz="3600" dirty="0"/>
              <a:t>, </a:t>
            </a:r>
            <a:r>
              <a:rPr lang="ru-RU" sz="3600" dirty="0" err="1"/>
              <a:t>укрите</a:t>
            </a:r>
            <a:r>
              <a:rPr lang="ru-RU" sz="3600" dirty="0"/>
              <a:t> </a:t>
            </a:r>
            <a:r>
              <a:rPr lang="ru-RU" sz="3600" dirty="0" err="1"/>
              <a:t>важкими</a:t>
            </a:r>
            <a:r>
              <a:rPr lang="ru-RU" sz="3600" dirty="0"/>
              <a:t> </a:t>
            </a:r>
            <a:r>
              <a:rPr lang="ru-RU" sz="3600" dirty="0" err="1"/>
              <a:t>свинцевими</a:t>
            </a:r>
            <a:r>
              <a:rPr lang="ru-RU" sz="3600" dirty="0"/>
              <a:t> </a:t>
            </a:r>
            <a:r>
              <a:rPr lang="ru-RU" sz="3600" dirty="0" err="1"/>
              <a:t>хмарами</a:t>
            </a:r>
            <a:r>
              <a:rPr lang="ru-RU" sz="3600" dirty="0"/>
              <a:t>, то </a:t>
            </a:r>
            <a:r>
              <a:rPr lang="ru-RU" sz="3600" dirty="0" err="1"/>
              <a:t>пурпурове</a:t>
            </a:r>
            <a:r>
              <a:rPr lang="ru-RU" sz="3600" dirty="0"/>
              <a:t>, </a:t>
            </a:r>
            <a:r>
              <a:rPr lang="ru-RU" sz="3600" dirty="0" err="1"/>
              <a:t>опалене</a:t>
            </a:r>
            <a:r>
              <a:rPr lang="ru-RU" sz="3600" dirty="0"/>
              <a:t> </a:t>
            </a:r>
            <a:r>
              <a:rPr lang="ru-RU" sz="3600" dirty="0" err="1"/>
              <a:t>загравою</a:t>
            </a:r>
            <a:r>
              <a:rPr lang="ru-RU" sz="3600" dirty="0"/>
              <a:t> </a:t>
            </a:r>
            <a:r>
              <a:rPr lang="ru-RU" sz="3600" dirty="0" err="1"/>
              <a:t>сонця</a:t>
            </a:r>
            <a:r>
              <a:rPr lang="ru-RU" sz="3600" dirty="0"/>
              <a:t>, </a:t>
            </a:r>
            <a:r>
              <a:rPr lang="ru-RU" sz="3600" dirty="0" err="1"/>
              <a:t>що</a:t>
            </a:r>
            <a:r>
              <a:rPr lang="ru-RU" sz="3600" dirty="0"/>
              <a:t> </a:t>
            </a:r>
            <a:r>
              <a:rPr lang="ru-RU" sz="3600" dirty="0" err="1"/>
              <a:t>сідає</a:t>
            </a:r>
            <a:r>
              <a:rPr lang="ru-RU" sz="3600" dirty="0"/>
              <a:t> за </a:t>
            </a:r>
            <a:r>
              <a:rPr lang="ru-RU" sz="3600" dirty="0" err="1"/>
              <a:t>обрій</a:t>
            </a:r>
            <a:r>
              <a:rPr lang="ru-RU" dirty="0"/>
              <a:t>.</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35" y="1161602"/>
            <a:ext cx="4832569" cy="3930489"/>
          </a:xfrm>
          <a:prstGeom prst="rect">
            <a:avLst/>
          </a:prstGeom>
        </p:spPr>
      </p:pic>
      <p:sp>
        <p:nvSpPr>
          <p:cNvPr id="4" name="Прямоугольник 3"/>
          <p:cNvSpPr/>
          <p:nvPr/>
        </p:nvSpPr>
        <p:spPr>
          <a:xfrm>
            <a:off x="7230330" y="5307122"/>
            <a:ext cx="4679577" cy="800219"/>
          </a:xfrm>
          <a:prstGeom prst="rect">
            <a:avLst/>
          </a:prstGeom>
        </p:spPr>
        <p:txBody>
          <a:bodyPr wrap="square">
            <a:spAutoFit/>
          </a:bodyPr>
          <a:lstStyle/>
          <a:p>
            <a:pPr algn="ctr"/>
            <a:r>
              <a:rPr lang="uk-UA" sz="2800" dirty="0" smtClean="0"/>
              <a:t>Козачий пікет</a:t>
            </a:r>
            <a:endParaRPr lang="uk-UA" sz="2800" dirty="0"/>
          </a:p>
          <a:p>
            <a:pPr algn="ctr"/>
            <a:endParaRPr lang="ru-RU" dirty="0"/>
          </a:p>
        </p:txBody>
      </p:sp>
    </p:spTree>
    <p:extLst>
      <p:ext uri="{BB962C8B-B14F-4D97-AF65-F5344CB8AC3E}">
        <p14:creationId xmlns:p14="http://schemas.microsoft.com/office/powerpoint/2010/main" val="1947507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73342"/>
            <a:ext cx="10515600" cy="1240304"/>
          </a:xfrm>
        </p:spPr>
        <p:txBody>
          <a:bodyPr>
            <a:noAutofit/>
          </a:bodyPr>
          <a:lstStyle/>
          <a:p>
            <a:pPr marL="0" indent="0">
              <a:buNone/>
            </a:pPr>
            <a:r>
              <a:rPr lang="ru-RU" sz="3200" dirty="0" err="1"/>
              <a:t>Розквіт</a:t>
            </a:r>
            <a:r>
              <a:rPr lang="ru-RU" sz="3200" dirty="0"/>
              <a:t> </a:t>
            </a:r>
            <a:r>
              <a:rPr lang="ru-RU" sz="3200" dirty="0" err="1"/>
              <a:t>творчості</a:t>
            </a:r>
            <a:r>
              <a:rPr lang="ru-RU" sz="3200" dirty="0"/>
              <a:t> художника </a:t>
            </a:r>
            <a:r>
              <a:rPr lang="ru-RU" sz="3200" dirty="0" err="1"/>
              <a:t>припадає</a:t>
            </a:r>
            <a:r>
              <a:rPr lang="ru-RU" sz="3200" dirty="0"/>
              <a:t> на </a:t>
            </a:r>
            <a:r>
              <a:rPr lang="ru-RU" sz="3200" dirty="0" err="1"/>
              <a:t>останню</a:t>
            </a:r>
            <a:r>
              <a:rPr lang="ru-RU" sz="3200" dirty="0"/>
              <a:t> </a:t>
            </a:r>
            <a:r>
              <a:rPr lang="ru-RU" sz="3200" dirty="0" err="1"/>
              <a:t>третину</a:t>
            </a:r>
            <a:r>
              <a:rPr lang="ru-RU" sz="3200" dirty="0"/>
              <a:t> XIX </a:t>
            </a:r>
            <a:r>
              <a:rPr lang="ru-RU" sz="3200" dirty="0" err="1"/>
              <a:t>століття</a:t>
            </a:r>
            <a:r>
              <a:rPr lang="ru-RU" sz="3200" dirty="0"/>
              <a:t>, </a:t>
            </a:r>
            <a:r>
              <a:rPr lang="ru-RU" sz="3200" dirty="0" err="1"/>
              <a:t>період</a:t>
            </a:r>
            <a:r>
              <a:rPr lang="ru-RU" sz="3200" dirty="0"/>
              <a:t>, коли в </a:t>
            </a:r>
            <a:r>
              <a:rPr lang="ru-RU" sz="3200" dirty="0" err="1"/>
              <a:t>Україні</a:t>
            </a:r>
            <a:r>
              <a:rPr lang="ru-RU" sz="3200" dirty="0"/>
              <a:t> </a:t>
            </a:r>
            <a:r>
              <a:rPr lang="ru-RU" sz="3200" dirty="0" err="1"/>
              <a:t>діяли</a:t>
            </a:r>
            <a:r>
              <a:rPr lang="ru-RU" sz="3200" dirty="0"/>
              <a:t> </a:t>
            </a:r>
            <a:r>
              <a:rPr lang="ru-RU" sz="3200" dirty="0" err="1"/>
              <a:t>Емський</a:t>
            </a:r>
            <a:r>
              <a:rPr lang="ru-RU" sz="3200" dirty="0"/>
              <a:t> акт та </a:t>
            </a:r>
            <a:r>
              <a:rPr lang="ru-RU" sz="3200" dirty="0" err="1"/>
              <a:t>Валуєвський</a:t>
            </a:r>
            <a:r>
              <a:rPr lang="ru-RU" sz="3200" dirty="0"/>
              <a:t> циркуляр про </a:t>
            </a:r>
            <a:r>
              <a:rPr lang="ru-RU" sz="3200" dirty="0" err="1"/>
              <a:t>заборону</a:t>
            </a:r>
            <a:r>
              <a:rPr lang="ru-RU" sz="3200" dirty="0"/>
              <a:t> </a:t>
            </a:r>
            <a:r>
              <a:rPr lang="ru-RU" sz="3200" dirty="0" err="1"/>
              <a:t>українського</a:t>
            </a:r>
            <a:r>
              <a:rPr lang="ru-RU" sz="3200" dirty="0"/>
              <a:t> </a:t>
            </a:r>
            <a:r>
              <a:rPr lang="ru-RU" sz="3200" dirty="0" err="1" smtClean="0"/>
              <a:t>друкованого</a:t>
            </a:r>
            <a:r>
              <a:rPr lang="ru-RU" sz="3200" dirty="0" smtClean="0"/>
              <a:t> слова.</a:t>
            </a:r>
            <a:endParaRPr lang="ru-RU" sz="3200" dirty="0"/>
          </a:p>
        </p:txBody>
      </p:sp>
      <p:sp>
        <p:nvSpPr>
          <p:cNvPr id="4" name="Прямоугольник 3"/>
          <p:cNvSpPr/>
          <p:nvPr/>
        </p:nvSpPr>
        <p:spPr>
          <a:xfrm>
            <a:off x="838200" y="2353701"/>
            <a:ext cx="6096000" cy="4401205"/>
          </a:xfrm>
          <a:prstGeom prst="rect">
            <a:avLst/>
          </a:prstGeom>
        </p:spPr>
        <p:txBody>
          <a:bodyPr>
            <a:spAutoFit/>
          </a:bodyPr>
          <a:lstStyle/>
          <a:p>
            <a:r>
              <a:rPr lang="ru-RU" sz="2800" dirty="0" err="1" smtClean="0">
                <a:solidFill>
                  <a:srgbClr val="202122"/>
                </a:solidFill>
                <a:latin typeface="Arial" panose="020B0604020202020204" pitchFamily="34" charset="0"/>
                <a:ea typeface="Calibri" panose="020F0502020204030204" pitchFamily="34" charset="0"/>
              </a:rPr>
              <a:t>Звернення</a:t>
            </a:r>
            <a:r>
              <a:rPr lang="ru-RU" sz="2800" dirty="0" smtClean="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художників</a:t>
            </a:r>
            <a:r>
              <a:rPr lang="ru-RU" sz="2800" dirty="0">
                <a:solidFill>
                  <a:srgbClr val="202122"/>
                </a:solidFill>
                <a:latin typeface="Arial" panose="020B0604020202020204" pitchFamily="34" charset="0"/>
                <a:ea typeface="Calibri" panose="020F0502020204030204" pitchFamily="34" charset="0"/>
              </a:rPr>
              <a:t> до </a:t>
            </a:r>
            <a:r>
              <a:rPr lang="ru-RU" sz="2800" dirty="0" err="1">
                <a:solidFill>
                  <a:srgbClr val="202122"/>
                </a:solidFill>
                <a:latin typeface="Arial" panose="020B0604020202020204" pitchFamily="34" charset="0"/>
                <a:ea typeface="Calibri" panose="020F0502020204030204" pitchFamily="34" charset="0"/>
              </a:rPr>
              <a:t>рідної</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історії</a:t>
            </a:r>
            <a:r>
              <a:rPr lang="ru-RU" sz="2800" dirty="0">
                <a:solidFill>
                  <a:srgbClr val="202122"/>
                </a:solidFill>
                <a:latin typeface="Arial" panose="020B0604020202020204" pitchFamily="34" charset="0"/>
                <a:ea typeface="Calibri" panose="020F0502020204030204" pitchFamily="34" charset="0"/>
              </a:rPr>
              <a:t>, до </a:t>
            </a:r>
            <a:r>
              <a:rPr lang="ru-RU" sz="2800" dirty="0" err="1">
                <a:solidFill>
                  <a:srgbClr val="202122"/>
                </a:solidFill>
                <a:latin typeface="Arial" panose="020B0604020202020204" pitchFamily="34" charset="0"/>
                <a:ea typeface="Calibri" panose="020F0502020204030204" pitchFamily="34" charset="0"/>
              </a:rPr>
              <a:t>відображення</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природи</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України</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народних</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типів</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етнографічних</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особливостей</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селянського</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або</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козацького</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побуту</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звичаїв</a:t>
            </a:r>
            <a:r>
              <a:rPr lang="ru-RU" sz="2800" dirty="0">
                <a:solidFill>
                  <a:srgbClr val="202122"/>
                </a:solidFill>
                <a:latin typeface="Arial" panose="020B0604020202020204" pitchFamily="34" charset="0"/>
                <a:ea typeface="Calibri" panose="020F0502020204030204" pitchFamily="34" charset="0"/>
              </a:rPr>
              <a:t> та </a:t>
            </a:r>
            <a:r>
              <a:rPr lang="ru-RU" sz="2800" dirty="0" err="1">
                <a:solidFill>
                  <a:srgbClr val="202122"/>
                </a:solidFill>
                <a:latin typeface="Arial" panose="020B0604020202020204" pitchFamily="34" charset="0"/>
                <a:ea typeface="Calibri" panose="020F0502020204030204" pitchFamily="34" charset="0"/>
              </a:rPr>
              <a:t>обрядів</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народної</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архітектури</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було</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своєрідною</a:t>
            </a:r>
            <a:r>
              <a:rPr lang="ru-RU" sz="2800" dirty="0">
                <a:solidFill>
                  <a:srgbClr val="202122"/>
                </a:solidFill>
                <a:latin typeface="Arial" panose="020B0604020202020204" pitchFamily="34" charset="0"/>
                <a:ea typeface="Calibri" panose="020F0502020204030204" pitchFamily="34" charset="0"/>
              </a:rPr>
              <a:t> формою протесту, </a:t>
            </a:r>
            <a:r>
              <a:rPr lang="ru-RU" sz="2800" dirty="0" err="1">
                <a:solidFill>
                  <a:srgbClr val="202122"/>
                </a:solidFill>
                <a:latin typeface="Arial" panose="020B0604020202020204" pitchFamily="34" charset="0"/>
                <a:ea typeface="Calibri" panose="020F0502020204030204" pitchFamily="34" charset="0"/>
              </a:rPr>
              <a:t>боротьби</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митців</a:t>
            </a:r>
            <a:r>
              <a:rPr lang="ru-RU" sz="2800" dirty="0">
                <a:solidFill>
                  <a:srgbClr val="202122"/>
                </a:solidFill>
                <a:latin typeface="Arial" panose="020B0604020202020204" pitchFamily="34" charset="0"/>
                <a:ea typeface="Calibri" panose="020F0502020204030204" pitchFamily="34" charset="0"/>
              </a:rPr>
              <a:t> за </a:t>
            </a:r>
            <a:r>
              <a:rPr lang="ru-RU" sz="2800" dirty="0" err="1">
                <a:solidFill>
                  <a:srgbClr val="202122"/>
                </a:solidFill>
                <a:latin typeface="Arial" panose="020B0604020202020204" pitchFamily="34" charset="0"/>
                <a:ea typeface="Calibri" panose="020F0502020204030204" pitchFamily="34" charset="0"/>
              </a:rPr>
              <a:t>утвердження</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національної</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гідності</a:t>
            </a:r>
            <a:r>
              <a:rPr lang="ru-RU" sz="2800" dirty="0">
                <a:solidFill>
                  <a:srgbClr val="202122"/>
                </a:solidFill>
                <a:latin typeface="Arial" panose="020B0604020202020204" pitchFamily="34" charset="0"/>
                <a:ea typeface="Calibri" panose="020F0502020204030204" pitchFamily="34" charset="0"/>
              </a:rPr>
              <a:t> </a:t>
            </a:r>
            <a:r>
              <a:rPr lang="ru-RU" sz="2800" dirty="0" err="1">
                <a:solidFill>
                  <a:srgbClr val="202122"/>
                </a:solidFill>
                <a:latin typeface="Arial" panose="020B0604020202020204" pitchFamily="34" charset="0"/>
                <a:ea typeface="Calibri" panose="020F0502020204030204" pitchFamily="34" charset="0"/>
              </a:rPr>
              <a:t>свого</a:t>
            </a:r>
            <a:r>
              <a:rPr lang="ru-RU" sz="2800" dirty="0">
                <a:solidFill>
                  <a:srgbClr val="202122"/>
                </a:solidFill>
                <a:latin typeface="Arial" panose="020B0604020202020204" pitchFamily="34" charset="0"/>
                <a:ea typeface="Calibri" panose="020F0502020204030204" pitchFamily="34" charset="0"/>
              </a:rPr>
              <a:t> </a:t>
            </a:r>
            <a:r>
              <a:rPr lang="ru-RU" sz="2800" dirty="0" smtClean="0">
                <a:solidFill>
                  <a:srgbClr val="202122"/>
                </a:solidFill>
                <a:latin typeface="Arial" panose="020B0604020202020204" pitchFamily="34" charset="0"/>
                <a:ea typeface="Calibri" panose="020F0502020204030204" pitchFamily="34" charset="0"/>
              </a:rPr>
              <a:t>народу.</a:t>
            </a:r>
            <a:endParaRPr lang="ru-RU" sz="2800" dirty="0"/>
          </a:p>
        </p:txBody>
      </p:sp>
    </p:spTree>
    <p:extLst>
      <p:ext uri="{BB962C8B-B14F-4D97-AF65-F5344CB8AC3E}">
        <p14:creationId xmlns:p14="http://schemas.microsoft.com/office/powerpoint/2010/main" val="1094750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5459" y="163420"/>
            <a:ext cx="10910047" cy="1325563"/>
          </a:xfrm>
        </p:spPr>
        <p:txBody>
          <a:bodyPr/>
          <a:lstStyle/>
          <a:p>
            <a:pPr algn="ctr"/>
            <a:r>
              <a:rPr lang="ru-RU" dirty="0"/>
              <a:t>Картина «Сторожа </a:t>
            </a:r>
            <a:r>
              <a:rPr lang="ru-RU" dirty="0" err="1"/>
              <a:t>Запорозьких</a:t>
            </a:r>
            <a:r>
              <a:rPr lang="ru-RU" dirty="0"/>
              <a:t> Вольностей»</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3728" y="1196789"/>
            <a:ext cx="6560120" cy="5499569"/>
          </a:xfrm>
        </p:spPr>
      </p:pic>
      <p:sp>
        <p:nvSpPr>
          <p:cNvPr id="5" name="Прямоугольник 4"/>
          <p:cNvSpPr/>
          <p:nvPr/>
        </p:nvSpPr>
        <p:spPr>
          <a:xfrm>
            <a:off x="265480" y="1720582"/>
            <a:ext cx="3930002" cy="4154984"/>
          </a:xfrm>
          <a:prstGeom prst="rect">
            <a:avLst/>
          </a:prstGeom>
        </p:spPr>
        <p:txBody>
          <a:bodyPr wrap="square">
            <a:spAutoFit/>
          </a:bodyPr>
          <a:lstStyle/>
          <a:p>
            <a:r>
              <a:rPr lang="ru-RU" sz="2400" dirty="0"/>
              <a:t>Картина «Сторожа </a:t>
            </a:r>
            <a:r>
              <a:rPr lang="ru-RU" sz="2400" dirty="0" err="1"/>
              <a:t>Запорозьких</a:t>
            </a:r>
            <a:r>
              <a:rPr lang="ru-RU" sz="2400" dirty="0"/>
              <a:t> Вольностей» </a:t>
            </a:r>
            <a:r>
              <a:rPr lang="ru-RU" sz="2400" dirty="0" err="1"/>
              <a:t>вважається</a:t>
            </a:r>
            <a:r>
              <a:rPr lang="ru-RU" sz="2400" dirty="0"/>
              <a:t> </a:t>
            </a:r>
            <a:r>
              <a:rPr lang="ru-RU" sz="2400" dirty="0" err="1"/>
              <a:t>найзначнішим</a:t>
            </a:r>
            <a:r>
              <a:rPr lang="ru-RU" sz="2400" dirty="0"/>
              <a:t> </a:t>
            </a:r>
            <a:r>
              <a:rPr lang="ru-RU" sz="2400" dirty="0" err="1"/>
              <a:t>твором</a:t>
            </a:r>
            <a:r>
              <a:rPr lang="ru-RU" sz="2400" dirty="0"/>
              <a:t> </a:t>
            </a:r>
            <a:r>
              <a:rPr lang="ru-RU" sz="2400" dirty="0" err="1"/>
              <a:t>митця</a:t>
            </a:r>
            <a:r>
              <a:rPr lang="ru-RU" sz="2400" dirty="0"/>
              <a:t> на </a:t>
            </a:r>
            <a:r>
              <a:rPr lang="ru-RU" sz="2400" dirty="0" err="1"/>
              <a:t>історичну</a:t>
            </a:r>
            <a:r>
              <a:rPr lang="ru-RU" sz="2400" dirty="0"/>
              <a:t> тему. Два вершники, </a:t>
            </a:r>
            <a:r>
              <a:rPr lang="ru-RU" sz="2400" dirty="0" err="1"/>
              <a:t>зупинивши</a:t>
            </a:r>
            <a:r>
              <a:rPr lang="ru-RU" sz="2400" dirty="0"/>
              <a:t> коней, </a:t>
            </a:r>
            <a:r>
              <a:rPr lang="ru-RU" sz="2400" dirty="0" err="1"/>
              <a:t>вслухаються</a:t>
            </a:r>
            <a:r>
              <a:rPr lang="ru-RU" sz="2400" dirty="0"/>
              <a:t> в </a:t>
            </a:r>
            <a:r>
              <a:rPr lang="ru-RU" sz="2400" dirty="0" err="1"/>
              <a:t>тишу</a:t>
            </a:r>
            <a:r>
              <a:rPr lang="ru-RU" sz="2400" dirty="0"/>
              <a:t> безлюдного, </a:t>
            </a:r>
            <a:r>
              <a:rPr lang="ru-RU" sz="2400" dirty="0" err="1"/>
              <a:t>випаленого</a:t>
            </a:r>
            <a:r>
              <a:rPr lang="ru-RU" sz="2400" dirty="0"/>
              <a:t> </a:t>
            </a:r>
            <a:r>
              <a:rPr lang="ru-RU" sz="2400" dirty="0" err="1"/>
              <a:t>сонцем</a:t>
            </a:r>
            <a:r>
              <a:rPr lang="ru-RU" sz="2400" dirty="0"/>
              <a:t> степу. В </a:t>
            </a:r>
            <a:r>
              <a:rPr lang="ru-RU" sz="2400" dirty="0" err="1"/>
              <a:t>міцних</a:t>
            </a:r>
            <a:r>
              <a:rPr lang="ru-RU" sz="2400" dirty="0"/>
              <a:t> </a:t>
            </a:r>
            <a:r>
              <a:rPr lang="ru-RU" sz="2400" dirty="0" err="1"/>
              <a:t>постатях</a:t>
            </a:r>
            <a:r>
              <a:rPr lang="ru-RU" sz="2400" dirty="0"/>
              <a:t> — </a:t>
            </a:r>
            <a:r>
              <a:rPr lang="ru-RU" sz="2400" dirty="0" err="1"/>
              <a:t>впевненість</a:t>
            </a:r>
            <a:r>
              <a:rPr lang="ru-RU" sz="2400" dirty="0"/>
              <a:t> і </a:t>
            </a:r>
            <a:r>
              <a:rPr lang="ru-RU" sz="2400" dirty="0" err="1"/>
              <a:t>гідність</a:t>
            </a:r>
            <a:r>
              <a:rPr lang="ru-RU" sz="2400" dirty="0"/>
              <a:t>. </a:t>
            </a:r>
          </a:p>
        </p:txBody>
      </p:sp>
    </p:spTree>
    <p:extLst>
      <p:ext uri="{BB962C8B-B14F-4D97-AF65-F5344CB8AC3E}">
        <p14:creationId xmlns:p14="http://schemas.microsoft.com/office/powerpoint/2010/main" val="934534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4069" y="403412"/>
            <a:ext cx="10901083" cy="5423928"/>
          </a:xfrm>
        </p:spPr>
        <p:txBody>
          <a:bodyPr>
            <a:noAutofit/>
          </a:bodyPr>
          <a:lstStyle/>
          <a:p>
            <a:pPr marL="0" indent="0">
              <a:buNone/>
            </a:pPr>
            <a:r>
              <a:rPr lang="ru-RU" sz="3200" dirty="0" smtClean="0"/>
              <a:t>Вершники </a:t>
            </a:r>
            <a:r>
              <a:rPr lang="ru-RU" sz="3200" dirty="0" err="1" smtClean="0"/>
              <a:t>зображені</a:t>
            </a:r>
            <a:r>
              <a:rPr lang="ru-RU" sz="3200" dirty="0" smtClean="0"/>
              <a:t> </a:t>
            </a:r>
            <a:r>
              <a:rPr lang="ru-RU" sz="3200" dirty="0" err="1"/>
              <a:t>зі</a:t>
            </a:r>
            <a:r>
              <a:rPr lang="ru-RU" sz="3200" dirty="0"/>
              <a:t> </a:t>
            </a:r>
            <a:r>
              <a:rPr lang="ru-RU" sz="3200" dirty="0" err="1"/>
              <a:t>спини</a:t>
            </a:r>
            <a:r>
              <a:rPr lang="ru-RU" sz="3200" dirty="0"/>
              <a:t>, в легкому </a:t>
            </a:r>
            <a:r>
              <a:rPr lang="ru-RU" sz="3200" dirty="0" err="1"/>
              <a:t>повороті</a:t>
            </a:r>
            <a:r>
              <a:rPr lang="ru-RU" sz="3200" dirty="0"/>
              <a:t> </a:t>
            </a:r>
            <a:r>
              <a:rPr lang="ru-RU" sz="3200" dirty="0" err="1"/>
              <a:t>вліво</a:t>
            </a:r>
            <a:r>
              <a:rPr lang="ru-RU" sz="3200" dirty="0"/>
              <a:t>; </a:t>
            </a:r>
            <a:r>
              <a:rPr lang="ru-RU" sz="3200" dirty="0" err="1"/>
              <a:t>попереду</a:t>
            </a:r>
            <a:r>
              <a:rPr lang="ru-RU" sz="3200" dirty="0"/>
              <a:t>, на </a:t>
            </a:r>
            <a:r>
              <a:rPr lang="ru-RU" sz="3200" dirty="0" err="1"/>
              <a:t>горизонті</a:t>
            </a:r>
            <a:r>
              <a:rPr lang="ru-RU" sz="3200" dirty="0"/>
              <a:t>, </a:t>
            </a:r>
            <a:r>
              <a:rPr lang="ru-RU" sz="3200" dirty="0" err="1"/>
              <a:t>блищить</a:t>
            </a:r>
            <a:r>
              <a:rPr lang="ru-RU" sz="3200" dirty="0"/>
              <a:t> </a:t>
            </a:r>
            <a:r>
              <a:rPr lang="ru-RU" sz="3200" dirty="0" err="1"/>
              <a:t>смуга</a:t>
            </a:r>
            <a:r>
              <a:rPr lang="ru-RU" sz="3200" dirty="0"/>
              <a:t> </a:t>
            </a:r>
            <a:r>
              <a:rPr lang="ru-RU" sz="3200" dirty="0" err="1"/>
              <a:t>Дніпра</a:t>
            </a:r>
            <a:r>
              <a:rPr lang="ru-RU" sz="3200" dirty="0"/>
              <a:t>, справа — курган; над ними </a:t>
            </a:r>
            <a:r>
              <a:rPr lang="ru-RU" sz="3200" dirty="0" err="1"/>
              <a:t>високе</a:t>
            </a:r>
            <a:r>
              <a:rPr lang="ru-RU" sz="3200" dirty="0"/>
              <a:t> небо з </a:t>
            </a:r>
            <a:r>
              <a:rPr lang="ru-RU" sz="3200" dirty="0" err="1"/>
              <a:t>хмарами</a:t>
            </a:r>
            <a:r>
              <a:rPr lang="ru-RU" sz="3200" dirty="0"/>
              <a:t>: </a:t>
            </a:r>
            <a:r>
              <a:rPr lang="ru-RU" sz="3200" dirty="0" err="1"/>
              <a:t>невід'ємні</a:t>
            </a:r>
            <a:r>
              <a:rPr lang="ru-RU" sz="3200" dirty="0"/>
              <a:t> </a:t>
            </a:r>
            <a:r>
              <a:rPr lang="ru-RU" sz="3200" dirty="0" err="1"/>
              <a:t>від</a:t>
            </a:r>
            <a:r>
              <a:rPr lang="ru-RU" sz="3200" dirty="0"/>
              <a:t> пейзажу вони </a:t>
            </a:r>
            <a:r>
              <a:rPr lang="ru-RU" sz="3200" dirty="0" err="1"/>
              <a:t>підсилюють</a:t>
            </a:r>
            <a:r>
              <a:rPr lang="ru-RU" sz="3200" dirty="0"/>
              <a:t> </a:t>
            </a:r>
            <a:r>
              <a:rPr lang="ru-RU" sz="3200" dirty="0" err="1"/>
              <a:t>його</a:t>
            </a:r>
            <a:r>
              <a:rPr lang="ru-RU" sz="3200" dirty="0"/>
              <a:t> </a:t>
            </a:r>
            <a:r>
              <a:rPr lang="ru-RU" sz="3200" dirty="0" err="1"/>
              <a:t>значимість</a:t>
            </a:r>
            <a:r>
              <a:rPr lang="ru-RU" sz="3200" dirty="0"/>
              <a:t>. Вершники на </a:t>
            </a:r>
            <a:r>
              <a:rPr lang="ru-RU" sz="3200" dirty="0" err="1"/>
              <a:t>сторожі</a:t>
            </a:r>
            <a:r>
              <a:rPr lang="ru-RU" sz="3200" dirty="0"/>
              <a:t>. </a:t>
            </a:r>
            <a:r>
              <a:rPr lang="ru-RU" sz="3200" dirty="0" err="1"/>
              <a:t>Їх</a:t>
            </a:r>
            <a:r>
              <a:rPr lang="ru-RU" sz="3200" dirty="0"/>
              <a:t> </a:t>
            </a:r>
            <a:r>
              <a:rPr lang="ru-RU" sz="3200" dirty="0" err="1"/>
              <a:t>статичність</a:t>
            </a:r>
            <a:r>
              <a:rPr lang="ru-RU" sz="3200" dirty="0"/>
              <a:t> </a:t>
            </a:r>
            <a:r>
              <a:rPr lang="ru-RU" sz="3200" dirty="0" err="1"/>
              <a:t>тимчасова</a:t>
            </a:r>
            <a:r>
              <a:rPr lang="ru-RU" sz="3200" dirty="0"/>
              <a:t> й в будь-</a:t>
            </a:r>
            <a:r>
              <a:rPr lang="ru-RU" sz="3200" dirty="0" err="1"/>
              <a:t>який</a:t>
            </a:r>
            <a:r>
              <a:rPr lang="ru-RU" sz="3200" dirty="0"/>
              <a:t> момент </a:t>
            </a:r>
            <a:r>
              <a:rPr lang="ru-RU" sz="3200" dirty="0" err="1"/>
              <a:t>може</a:t>
            </a:r>
            <a:r>
              <a:rPr lang="ru-RU" sz="3200" dirty="0"/>
              <a:t> </a:t>
            </a:r>
            <a:r>
              <a:rPr lang="ru-RU" sz="3200" dirty="0" err="1"/>
              <a:t>змінитися</a:t>
            </a:r>
            <a:r>
              <a:rPr lang="ru-RU" sz="3200" dirty="0"/>
              <a:t> на </a:t>
            </a:r>
            <a:r>
              <a:rPr lang="ru-RU" sz="3200" dirty="0" err="1"/>
              <a:t>рух</a:t>
            </a:r>
            <a:r>
              <a:rPr lang="ru-RU" sz="3200" dirty="0"/>
              <a:t>. В </a:t>
            </a:r>
            <a:r>
              <a:rPr lang="ru-RU" sz="3200" dirty="0" err="1"/>
              <a:t>загальній</a:t>
            </a:r>
            <a:r>
              <a:rPr lang="ru-RU" sz="3200" dirty="0"/>
              <a:t> </a:t>
            </a:r>
            <a:r>
              <a:rPr lang="ru-RU" sz="3200" dirty="0" err="1"/>
              <a:t>світлій</a:t>
            </a:r>
            <a:r>
              <a:rPr lang="ru-RU" sz="3200" dirty="0"/>
              <a:t> </a:t>
            </a:r>
            <a:r>
              <a:rPr lang="ru-RU" sz="3200" dirty="0" err="1"/>
              <a:t>колірній</a:t>
            </a:r>
            <a:r>
              <a:rPr lang="ru-RU" sz="3200" dirty="0"/>
              <a:t> </a:t>
            </a:r>
            <a:r>
              <a:rPr lang="ru-RU" sz="3200" dirty="0" err="1"/>
              <a:t>гамі</a:t>
            </a:r>
            <a:r>
              <a:rPr lang="ru-RU" sz="3200" dirty="0"/>
              <a:t> </a:t>
            </a:r>
            <a:r>
              <a:rPr lang="ru-RU" sz="3200" dirty="0" err="1"/>
              <a:t>зеленкувато-вохристих</a:t>
            </a:r>
            <a:r>
              <a:rPr lang="ru-RU" sz="3200" dirty="0"/>
              <a:t> і </a:t>
            </a:r>
            <a:r>
              <a:rPr lang="ru-RU" sz="3200" dirty="0" err="1"/>
              <a:t>голубуватих</a:t>
            </a:r>
            <a:r>
              <a:rPr lang="ru-RU" sz="3200" dirty="0"/>
              <a:t> </a:t>
            </a:r>
            <a:r>
              <a:rPr lang="ru-RU" sz="3200" dirty="0" err="1"/>
              <a:t>тонів</a:t>
            </a:r>
            <a:r>
              <a:rPr lang="ru-RU" sz="3200" dirty="0"/>
              <a:t> </a:t>
            </a:r>
            <a:r>
              <a:rPr lang="ru-RU" sz="3200" dirty="0" err="1"/>
              <a:t>стриманим</a:t>
            </a:r>
            <a:r>
              <a:rPr lang="ru-RU" sz="3200" dirty="0"/>
              <a:t> акцентом </a:t>
            </a:r>
            <a:r>
              <a:rPr lang="ru-RU" sz="3200" dirty="0" err="1"/>
              <a:t>виступає</a:t>
            </a:r>
            <a:r>
              <a:rPr lang="ru-RU" sz="3200" dirty="0"/>
              <a:t> контраст </a:t>
            </a:r>
            <a:r>
              <a:rPr lang="ru-RU" sz="3200" dirty="0" err="1"/>
              <a:t>червоного</a:t>
            </a:r>
            <a:r>
              <a:rPr lang="ru-RU" sz="3200" dirty="0"/>
              <a:t> й </a:t>
            </a:r>
            <a:r>
              <a:rPr lang="ru-RU" sz="3200" dirty="0" err="1"/>
              <a:t>білого</a:t>
            </a:r>
            <a:r>
              <a:rPr lang="ru-RU" sz="3200" dirty="0"/>
              <a:t> у </a:t>
            </a:r>
            <a:r>
              <a:rPr lang="ru-RU" sz="3200" dirty="0" err="1"/>
              <a:t>козацькому</a:t>
            </a:r>
            <a:r>
              <a:rPr lang="ru-RU" sz="3200" dirty="0"/>
              <a:t> </a:t>
            </a:r>
            <a:r>
              <a:rPr lang="ru-RU" sz="3200" dirty="0" err="1"/>
              <a:t>одязі</a:t>
            </a:r>
            <a:r>
              <a:rPr lang="ru-RU" sz="3200" dirty="0"/>
              <a:t>. </a:t>
            </a:r>
            <a:r>
              <a:rPr lang="ru-RU" sz="3200" dirty="0" err="1"/>
              <a:t>Спрямований</a:t>
            </a:r>
            <a:r>
              <a:rPr lang="ru-RU" sz="3200" dirty="0"/>
              <a:t> </a:t>
            </a:r>
            <a:r>
              <a:rPr lang="ru-RU" sz="3200" dirty="0" err="1"/>
              <a:t>вглиб</a:t>
            </a:r>
            <a:r>
              <a:rPr lang="ru-RU" sz="3200" dirty="0"/>
              <a:t>, до горизонту, </a:t>
            </a:r>
            <a:r>
              <a:rPr lang="ru-RU" sz="3200" dirty="0" err="1"/>
              <a:t>рух</a:t>
            </a:r>
            <a:r>
              <a:rPr lang="ru-RU" sz="3200" dirty="0"/>
              <a:t> </a:t>
            </a:r>
            <a:r>
              <a:rPr lang="ru-RU" sz="3200" dirty="0" err="1"/>
              <a:t>хмар</a:t>
            </a:r>
            <a:r>
              <a:rPr lang="ru-RU" sz="3200" dirty="0"/>
              <a:t>, </a:t>
            </a:r>
            <a:r>
              <a:rPr lang="ru-RU" sz="3200" dirty="0" err="1"/>
              <a:t>плавні</a:t>
            </a:r>
            <a:r>
              <a:rPr lang="ru-RU" sz="3200" dirty="0"/>
              <a:t>, </a:t>
            </a:r>
            <a:r>
              <a:rPr lang="ru-RU" sz="3200" dirty="0" err="1"/>
              <a:t>спокійні</a:t>
            </a:r>
            <a:r>
              <a:rPr lang="ru-RU" sz="3200" dirty="0"/>
              <a:t> </a:t>
            </a:r>
            <a:r>
              <a:rPr lang="ru-RU" sz="3200" dirty="0" err="1"/>
              <a:t>ритми</a:t>
            </a:r>
            <a:r>
              <a:rPr lang="ru-RU" sz="3200" dirty="0"/>
              <a:t> </a:t>
            </a:r>
            <a:r>
              <a:rPr lang="ru-RU" sz="3200" dirty="0" err="1"/>
              <a:t>просторових</a:t>
            </a:r>
            <a:r>
              <a:rPr lang="ru-RU" sz="3200" dirty="0"/>
              <a:t> </a:t>
            </a:r>
            <a:r>
              <a:rPr lang="ru-RU" sz="3200" dirty="0" err="1"/>
              <a:t>планів</a:t>
            </a:r>
            <a:r>
              <a:rPr lang="ru-RU" sz="3200" dirty="0"/>
              <a:t> </a:t>
            </a:r>
            <a:r>
              <a:rPr lang="ru-RU" sz="3200" dirty="0" err="1"/>
              <a:t>передають</a:t>
            </a:r>
            <a:r>
              <a:rPr lang="ru-RU" sz="3200" dirty="0"/>
              <a:t> </a:t>
            </a:r>
            <a:r>
              <a:rPr lang="ru-RU" sz="3200" dirty="0" err="1"/>
              <a:t>безмежність</a:t>
            </a:r>
            <a:r>
              <a:rPr lang="ru-RU" sz="3200" dirty="0"/>
              <a:t> </a:t>
            </a:r>
            <a:r>
              <a:rPr lang="ru-RU" sz="3200" dirty="0" err="1"/>
              <a:t>світло-повітряного</a:t>
            </a:r>
            <a:r>
              <a:rPr lang="ru-RU" sz="3200" dirty="0"/>
              <a:t> </a:t>
            </a:r>
            <a:r>
              <a:rPr lang="ru-RU" sz="3200" dirty="0" err="1"/>
              <a:t>середовища</a:t>
            </a:r>
            <a:r>
              <a:rPr lang="ru-RU" sz="3200" dirty="0"/>
              <a:t>, </a:t>
            </a:r>
            <a:r>
              <a:rPr lang="ru-RU" sz="3200" dirty="0" err="1"/>
              <a:t>епічність</a:t>
            </a:r>
            <a:r>
              <a:rPr lang="ru-RU" sz="3200" dirty="0"/>
              <a:t> пейзажу. </a:t>
            </a:r>
            <a:r>
              <a:rPr lang="ru-RU" sz="3200" dirty="0" err="1"/>
              <a:t>Відмовившись</a:t>
            </a:r>
            <a:r>
              <a:rPr lang="ru-RU" sz="3200" dirty="0"/>
              <a:t> </a:t>
            </a:r>
            <a:r>
              <a:rPr lang="ru-RU" sz="3200" dirty="0" err="1"/>
              <a:t>від</a:t>
            </a:r>
            <a:r>
              <a:rPr lang="ru-RU" sz="3200" dirty="0"/>
              <a:t> </a:t>
            </a:r>
            <a:r>
              <a:rPr lang="ru-RU" sz="3200" dirty="0" err="1"/>
              <a:t>зовнішньої</a:t>
            </a:r>
            <a:r>
              <a:rPr lang="ru-RU" sz="3200" dirty="0"/>
              <a:t> </a:t>
            </a:r>
            <a:r>
              <a:rPr lang="ru-RU" sz="3200" dirty="0" err="1"/>
              <a:t>оповідності</a:t>
            </a:r>
            <a:r>
              <a:rPr lang="ru-RU" sz="3200" dirty="0"/>
              <a:t>, художник </a:t>
            </a:r>
            <a:r>
              <a:rPr lang="ru-RU" sz="3200" dirty="0" err="1"/>
              <a:t>досягає</a:t>
            </a:r>
            <a:r>
              <a:rPr lang="ru-RU" sz="3200" dirty="0"/>
              <a:t> </a:t>
            </a:r>
            <a:r>
              <a:rPr lang="ru-RU" sz="3200" dirty="0" err="1"/>
              <a:t>внутрішнього</a:t>
            </a:r>
            <a:r>
              <a:rPr lang="ru-RU" sz="3200" dirty="0"/>
              <a:t> </a:t>
            </a:r>
            <a:r>
              <a:rPr lang="ru-RU" sz="3200" dirty="0" err="1"/>
              <a:t>заглиблення</a:t>
            </a:r>
            <a:r>
              <a:rPr lang="ru-RU" sz="3200" dirty="0"/>
              <a:t> у </a:t>
            </a:r>
            <a:r>
              <a:rPr lang="ru-RU" sz="3200" dirty="0" err="1"/>
              <a:t>простий</a:t>
            </a:r>
            <a:r>
              <a:rPr lang="ru-RU" sz="3200" dirty="0"/>
              <a:t> </a:t>
            </a:r>
            <a:r>
              <a:rPr lang="ru-RU" sz="3200" dirty="0" err="1"/>
              <a:t>сюжетний</a:t>
            </a:r>
            <a:r>
              <a:rPr lang="ru-RU" sz="3200" dirty="0"/>
              <a:t> мотив, </a:t>
            </a:r>
            <a:r>
              <a:rPr lang="ru-RU" sz="3200" dirty="0" err="1"/>
              <a:t>сутністю</a:t>
            </a:r>
            <a:r>
              <a:rPr lang="ru-RU" sz="3200" dirty="0"/>
              <a:t> </a:t>
            </a:r>
            <a:r>
              <a:rPr lang="ru-RU" sz="3200" dirty="0" err="1"/>
              <a:t>якого</a:t>
            </a:r>
            <a:r>
              <a:rPr lang="ru-RU" sz="3200" dirty="0"/>
              <a:t> є </a:t>
            </a:r>
            <a:r>
              <a:rPr lang="ru-RU" sz="3200" dirty="0" err="1"/>
              <a:t>ідея</a:t>
            </a:r>
            <a:r>
              <a:rPr lang="ru-RU" sz="3200" dirty="0"/>
              <a:t> </a:t>
            </a:r>
            <a:r>
              <a:rPr lang="ru-RU" sz="3200" dirty="0" err="1"/>
              <a:t>патріотизму</a:t>
            </a:r>
            <a:r>
              <a:rPr lang="ru-RU" sz="3200" dirty="0"/>
              <a:t>.</a:t>
            </a:r>
          </a:p>
        </p:txBody>
      </p:sp>
    </p:spTree>
    <p:extLst>
      <p:ext uri="{BB962C8B-B14F-4D97-AF65-F5344CB8AC3E}">
        <p14:creationId xmlns:p14="http://schemas.microsoft.com/office/powerpoint/2010/main" val="496373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Facet</Template>
  <TotalTime>573</TotalTime>
  <Words>450</Words>
  <Application>Microsoft Office PowerPoint</Application>
  <PresentationFormat>Широкоэкранный</PresentationFormat>
  <Paragraphs>41</Paragraphs>
  <Slides>22</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22</vt:i4>
      </vt:variant>
    </vt:vector>
  </HeadingPairs>
  <TitlesOfParts>
    <vt:vector size="27" baseType="lpstr">
      <vt:lpstr>Arial</vt:lpstr>
      <vt:lpstr>Calibri</vt:lpstr>
      <vt:lpstr>Calibri Light</vt:lpstr>
      <vt:lpstr>Lora</vt:lpstr>
      <vt:lpstr>Office Theme</vt:lpstr>
      <vt:lpstr>Реалізм в образотворчому мистецтві</vt:lpstr>
      <vt:lpstr>На попередніх уроках ми зауважили, що реалістичний сюжет (історичний чи побутовий) розгортається на тлі чарівної природи. Мальовничість рідних краєвидів привертала увагу багатьох художників. Натхненні сильними патріотичними почуттями, художники прагнули зобразити національні ландшафти з поетичністю і достовірністю, передавали настрій природи, замилування її красою. Прагнення відтворити красу природи рідної землі виводить пейзаж на одне з головних місць у реалістичному живописі.</vt:lpstr>
      <vt:lpstr>Сергій Васильківський</vt:lpstr>
      <vt:lpstr>Презентация PowerPoint</vt:lpstr>
      <vt:lpstr>Картина «Весняний день в Україні»  С. Васильківського </vt:lpstr>
      <vt:lpstr>Презентация PowerPoint</vt:lpstr>
      <vt:lpstr>Презентация PowerPoint</vt:lpstr>
      <vt:lpstr>Картина «Сторожа Запорозьких Вольностей»</vt:lpstr>
      <vt:lpstr>Презентация PowerPoint</vt:lpstr>
      <vt:lpstr>Володимир Орловський (1842–1914) </vt:lpstr>
      <vt:lpstr>Український краєвид (1882)</vt:lpstr>
      <vt:lpstr>Урожай в Україні (1880).</vt:lpstr>
      <vt:lpstr>Затишшя (1890)</vt:lpstr>
      <vt:lpstr>Архип Куїнджі (1842-1910)</vt:lpstr>
      <vt:lpstr>Українська ніч (1876)</vt:lpstr>
      <vt:lpstr>Вечір в Україні</vt:lpstr>
      <vt:lpstr>Місячна ніч на Дніпрі (1880)</vt:lpstr>
      <vt:lpstr>Море. Крим.</vt:lpstr>
      <vt:lpstr>Презентация PowerPoint</vt:lpstr>
      <vt:lpstr>Після дощу </vt:lpstr>
      <vt:lpstr>Чумацький шлях у Маріуполі</vt:lpstr>
      <vt:lpstr>Український композитор ХХ ст.Юрій Щуровський під враженням художньої виставки В Києві написав твір «Після перегляду Куїнджі</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Краса природи в мистецтві</dc:title>
  <dc:creator>Учетная запись Майкрософт</dc:creator>
  <cp:lastModifiedBy>Учетная запись Майкрософт</cp:lastModifiedBy>
  <cp:revision>37</cp:revision>
  <dcterms:created xsi:type="dcterms:W3CDTF">2021-03-23T12:58:27Z</dcterms:created>
  <dcterms:modified xsi:type="dcterms:W3CDTF">2023-02-05T12:59:41Z</dcterms:modified>
</cp:coreProperties>
</file>