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65" r:id="rId13"/>
    <p:sldId id="267" r:id="rId14"/>
    <p:sldId id="270" r:id="rId15"/>
    <p:sldId id="271" r:id="rId16"/>
    <p:sldId id="268" r:id="rId17"/>
    <p:sldId id="272" r:id="rId18"/>
    <p:sldId id="276" r:id="rId19"/>
    <p:sldId id="277" r:id="rId20"/>
    <p:sldId id="275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Постмодернізм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9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Наприкінці 50-х в Англії виник поп-арт (скорочено від «популярне мистецтво»)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Повернення до реальності, але вона була опосередкована мас-медіа</a:t>
            </a:r>
          </a:p>
          <a:p>
            <a:r>
              <a:rPr lang="uk-UA" dirty="0" smtClean="0"/>
              <a:t>Джерелом натхнення для митців стали глянцеві журнали, телебачення, кінематограф, реклама, фотографія, упаковка.</a:t>
            </a:r>
          </a:p>
          <a:p>
            <a:r>
              <a:rPr lang="uk-UA" dirty="0" smtClean="0"/>
              <a:t>Колаж став головним технічним прийомом цього стилю.</a:t>
            </a:r>
          </a:p>
          <a:p>
            <a:r>
              <a:rPr lang="uk-UA" dirty="0"/>
              <a:t>Поп-арт повернув предмет у мистецтво, але вжитковий, а не опоетизований художнім баченням.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6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Особливого розвитку поп-арт набув в Нью-Йорку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Бродвейська</a:t>
            </a:r>
            <a:r>
              <a:rPr lang="uk-UA" dirty="0" smtClean="0"/>
              <a:t> реклама</a:t>
            </a:r>
          </a:p>
          <a:p>
            <a:r>
              <a:rPr lang="uk-UA" dirty="0" smtClean="0"/>
              <a:t>Поп-арт звертався до образів, які заповнювали щоденне життя американців: гамбургери, кока-кола, комікси й автомобілі, політичні діячі й знаменитості.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1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представники поп-арту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40" y="3039010"/>
            <a:ext cx="3588814" cy="20160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417821"/>
            <a:ext cx="2143125" cy="2143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38132" y="5287841"/>
            <a:ext cx="2548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Роберт </a:t>
            </a:r>
            <a:r>
              <a:rPr lang="uk-UA" dirty="0" err="1" smtClean="0"/>
              <a:t>Раушенберг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166" y="543875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Енді</a:t>
            </a:r>
            <a:r>
              <a:rPr lang="uk-UA" dirty="0" smtClean="0"/>
              <a:t> </a:t>
            </a:r>
            <a:r>
              <a:rPr lang="uk-UA" dirty="0" err="1" smtClean="0"/>
              <a:t>Ворхол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52" y="2837638"/>
            <a:ext cx="3659876" cy="24188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50109" y="5472507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Рой</a:t>
            </a:r>
            <a:r>
              <a:rPr lang="uk-UA" dirty="0" smtClean="0"/>
              <a:t> Ліхтенштейн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97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К. </a:t>
            </a:r>
            <a:r>
              <a:rPr lang="uk-UA" sz="2800" dirty="0" err="1" smtClean="0"/>
              <a:t>Ольденбург</a:t>
            </a:r>
            <a:r>
              <a:rPr lang="uk-UA" sz="2800" dirty="0" smtClean="0"/>
              <a:t> присвячував свої скульптури речам повсякденного вжитку, проте незрівнянно їх збільшував (гамбургер, ґудзик, прищіпка, голка з ниткою, </a:t>
            </a:r>
            <a:r>
              <a:rPr lang="uk-UA" sz="2800" dirty="0" err="1" smtClean="0"/>
              <a:t>воланчик</a:t>
            </a:r>
            <a:r>
              <a:rPr lang="uk-UA" sz="2800" dirty="0" smtClean="0"/>
              <a:t> для </a:t>
            </a:r>
            <a:r>
              <a:rPr lang="uk-UA" sz="2800" dirty="0" err="1" smtClean="0"/>
              <a:t>бамбінтону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92" y="2968445"/>
            <a:ext cx="2133600" cy="2133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26" y="2493034"/>
            <a:ext cx="2591159" cy="3454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85" y="30664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основі коміксів і мультфільмів були створені картини </a:t>
            </a:r>
            <a:r>
              <a:rPr lang="uk-UA" dirty="0" err="1" smtClean="0"/>
              <a:t>Роя</a:t>
            </a:r>
            <a:r>
              <a:rPr lang="uk-UA" dirty="0" smtClean="0"/>
              <a:t> </a:t>
            </a:r>
            <a:r>
              <a:rPr lang="uk-UA" dirty="0" err="1" smtClean="0"/>
              <a:t>Ліхтенштейгна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4" y="2535685"/>
            <a:ext cx="4075892" cy="3488829"/>
          </a:xfrm>
        </p:spPr>
      </p:pic>
    </p:spTree>
    <p:extLst>
      <p:ext uri="{BB962C8B-B14F-4D97-AF65-F5344CB8AC3E}">
        <p14:creationId xmlns:p14="http://schemas.microsoft.com/office/powerpoint/2010/main" val="326104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Раушенберг</a:t>
            </a:r>
            <a:r>
              <a:rPr lang="uk-UA" dirty="0" smtClean="0"/>
              <a:t> комбінував в одній композиції живопис і скульптуру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6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Енді</a:t>
            </a:r>
            <a:r>
              <a:rPr lang="uk-UA" dirty="0" smtClean="0"/>
              <a:t> </a:t>
            </a:r>
            <a:r>
              <a:rPr lang="uk-UA" dirty="0" err="1" smtClean="0"/>
              <a:t>Ворхол</a:t>
            </a:r>
            <a:r>
              <a:rPr lang="uk-UA" smtClean="0"/>
              <a:t> (1928-1987)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26" y="2557464"/>
            <a:ext cx="5896140" cy="3317875"/>
          </a:xfrm>
        </p:spPr>
      </p:pic>
      <p:sp>
        <p:nvSpPr>
          <p:cNvPr id="6" name="Прямоугольник 5"/>
          <p:cNvSpPr/>
          <p:nvPr/>
        </p:nvSpPr>
        <p:spPr>
          <a:xfrm>
            <a:off x="8046832" y="2795761"/>
            <a:ext cx="34259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Народився в родині лемків, </a:t>
            </a:r>
          </a:p>
          <a:p>
            <a:r>
              <a:rPr lang="uk-UA" dirty="0" smtClean="0"/>
              <a:t>його батьки емігрували до США</a:t>
            </a:r>
          </a:p>
          <a:p>
            <a:r>
              <a:rPr lang="uk-UA" dirty="0"/>
              <a:t>з</a:t>
            </a:r>
            <a:r>
              <a:rPr lang="uk-UA" dirty="0" smtClean="0"/>
              <a:t> карпатського села </a:t>
            </a:r>
            <a:r>
              <a:rPr lang="uk-UA" dirty="0" err="1" smtClean="0"/>
              <a:t>Мікова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Для своїх картин художник обрав </a:t>
            </a:r>
          </a:p>
          <a:p>
            <a:r>
              <a:rPr lang="uk-UA" dirty="0"/>
              <a:t>т</a:t>
            </a:r>
            <a:r>
              <a:rPr lang="uk-UA" dirty="0" smtClean="0"/>
              <a:t>ему рекламування </a:t>
            </a:r>
          </a:p>
          <a:p>
            <a:r>
              <a:rPr lang="uk-UA" dirty="0" smtClean="0"/>
              <a:t>американських продуктів.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1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Для своїх картин художник обрав </a:t>
            </a:r>
            <a:br>
              <a:rPr lang="uk-UA" sz="4000" dirty="0"/>
            </a:br>
            <a:r>
              <a:rPr lang="uk-UA" sz="4000" dirty="0"/>
              <a:t>тему рекламування </a:t>
            </a:r>
            <a:r>
              <a:rPr lang="uk-UA" sz="4000" dirty="0" smtClean="0"/>
              <a:t>американських </a:t>
            </a:r>
            <a:r>
              <a:rPr lang="uk-UA" sz="4000" dirty="0"/>
              <a:t>продуктів.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42" y="2539878"/>
            <a:ext cx="2637886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40" y="2893343"/>
            <a:ext cx="2651335" cy="2667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84" y="2949819"/>
            <a:ext cx="3092544" cy="25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Кінетичне мистецтво</a:t>
            </a:r>
            <a:br>
              <a:rPr lang="uk-UA" dirty="0" smtClean="0"/>
            </a:br>
            <a:r>
              <a:rPr lang="uk-UA" dirty="0" smtClean="0"/>
              <a:t>Скульптура у русі: </a:t>
            </a:r>
            <a:r>
              <a:rPr lang="uk-UA" dirty="0" err="1" smtClean="0"/>
              <a:t>мобіли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741717" cy="3318936"/>
          </a:xfrm>
        </p:spPr>
        <p:txBody>
          <a:bodyPr/>
          <a:lstStyle/>
          <a:p>
            <a:r>
              <a:rPr lang="uk-UA" dirty="0" err="1" smtClean="0"/>
              <a:t>Мобіли</a:t>
            </a:r>
            <a:r>
              <a:rPr lang="uk-UA" dirty="0" smtClean="0"/>
              <a:t> – легкі рухові установки, сконструйовані з металу, скла або інших матеріалів, які з</a:t>
            </a:r>
            <a:r>
              <a:rPr lang="en-US" dirty="0" smtClean="0"/>
              <a:t>’</a:t>
            </a:r>
            <a:r>
              <a:rPr lang="uk-UA" dirty="0" err="1" smtClean="0"/>
              <a:t>єднані</a:t>
            </a:r>
            <a:r>
              <a:rPr lang="uk-UA" dirty="0" smtClean="0"/>
              <a:t> із світловими пристроями.</a:t>
            </a:r>
          </a:p>
          <a:p>
            <a:r>
              <a:rPr lang="uk-UA" dirty="0" smtClean="0"/>
              <a:t>Найпростішими </a:t>
            </a:r>
            <a:r>
              <a:rPr lang="uk-UA" dirty="0" err="1" smtClean="0"/>
              <a:t>мобілами</a:t>
            </a:r>
            <a:r>
              <a:rPr lang="uk-UA" dirty="0" smtClean="0"/>
              <a:t> є фігурки з дроту </a:t>
            </a:r>
            <a:r>
              <a:rPr lang="uk-UA" dirty="0" err="1" smtClean="0"/>
              <a:t>Александра</a:t>
            </a:r>
            <a:r>
              <a:rPr lang="uk-UA" dirty="0" smtClean="0"/>
              <a:t> </a:t>
            </a:r>
            <a:r>
              <a:rPr lang="uk-UA" dirty="0" err="1" smtClean="0"/>
              <a:t>Колдера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6" y="2669857"/>
            <a:ext cx="4567222" cy="32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87" y="720713"/>
            <a:ext cx="7269444" cy="4376758"/>
          </a:xfrm>
        </p:spPr>
      </p:pic>
      <p:sp>
        <p:nvSpPr>
          <p:cNvPr id="5" name="Прямоугольник 4"/>
          <p:cNvSpPr/>
          <p:nvPr/>
        </p:nvSpPr>
        <p:spPr>
          <a:xfrm>
            <a:off x="2254827" y="5097471"/>
            <a:ext cx="7647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Жан </a:t>
            </a:r>
            <a:r>
              <a:rPr lang="uk-UA" dirty="0" err="1" smtClean="0"/>
              <a:t>Тенглі</a:t>
            </a:r>
            <a:r>
              <a:rPr lang="uk-UA" dirty="0" smtClean="0"/>
              <a:t> створював свої композиції із металобрухту і промислового сміття. Фонтан </a:t>
            </a:r>
            <a:r>
              <a:rPr lang="uk-UA" dirty="0" err="1" smtClean="0"/>
              <a:t>Ставинського</a:t>
            </a:r>
            <a:r>
              <a:rPr lang="uk-UA" dirty="0" smtClean="0"/>
              <a:t> з 16 фігур-</a:t>
            </a:r>
            <a:r>
              <a:rPr lang="uk-UA" dirty="0" err="1" smtClean="0"/>
              <a:t>мобілів</a:t>
            </a:r>
            <a:r>
              <a:rPr lang="uk-UA" dirty="0" smtClean="0"/>
              <a:t>, які рухаються під музику композитора. Знаходиться </a:t>
            </a:r>
            <a:r>
              <a:rPr lang="uk-UA" smtClean="0"/>
              <a:t>в Парижі.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4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Постмодернізм (</a:t>
            </a:r>
            <a:r>
              <a:rPr lang="uk-UA" dirty="0" err="1" smtClean="0"/>
              <a:t>фр</a:t>
            </a:r>
            <a:r>
              <a:rPr lang="uk-UA" dirty="0" smtClean="0"/>
              <a:t>. </a:t>
            </a:r>
            <a:r>
              <a:rPr lang="en-US" dirty="0" err="1"/>
              <a:t>p</a:t>
            </a:r>
            <a:r>
              <a:rPr lang="en-US" dirty="0" err="1" smtClean="0"/>
              <a:t>ostmodernisme</a:t>
            </a:r>
            <a:r>
              <a:rPr lang="en-US" dirty="0" smtClean="0"/>
              <a:t> – </a:t>
            </a:r>
            <a:r>
              <a:rPr lang="uk-UA" dirty="0" smtClean="0"/>
              <a:t>після модернізму – термін, що позначає стан сучасної культури й охоплює комплекс стилів і напрямів мистецтва.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418608"/>
            <a:ext cx="9601196" cy="2457259"/>
          </a:xfrm>
        </p:spPr>
        <p:txBody>
          <a:bodyPr/>
          <a:lstStyle/>
          <a:p>
            <a:r>
              <a:rPr lang="uk-UA" dirty="0" smtClean="0"/>
              <a:t>Зародився в 60-70 роках як противага модернізму, реакція на кризу його ідей.</a:t>
            </a:r>
          </a:p>
          <a:p>
            <a:r>
              <a:rPr lang="uk-UA" dirty="0" smtClean="0"/>
              <a:t>Вважають, що постмодернізм бере свій початок з авангардної течії 20-х років дадаїзму (</a:t>
            </a:r>
            <a:r>
              <a:rPr lang="uk-UA" dirty="0" err="1" smtClean="0"/>
              <a:t>дада</a:t>
            </a:r>
            <a:r>
              <a:rPr lang="uk-UA" dirty="0" smtClean="0"/>
              <a:t>), якому притаманні ірраціональність, безсистемність, абсурдність змісту творів.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9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err="1" smtClean="0"/>
              <a:t>Оп</a:t>
            </a:r>
            <a:r>
              <a:rPr lang="uk-UA" dirty="0" smtClean="0"/>
              <a:t>-арт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400" dirty="0"/>
              <a:t>Віктор </a:t>
            </a:r>
            <a:r>
              <a:rPr lang="uk-UA" sz="2400" dirty="0" err="1"/>
              <a:t>Вазарелі</a:t>
            </a:r>
            <a:r>
              <a:rPr lang="uk-UA" sz="2400" dirty="0"/>
              <a:t> досягав оптичних тривимірних ефектів за допомогою геометризованих абстракцій із </a:t>
            </a:r>
            <a:r>
              <a:rPr lang="uk-UA" sz="2400" dirty="0" err="1"/>
              <a:t>контрасних</a:t>
            </a:r>
            <a:r>
              <a:rPr lang="uk-UA" sz="2400" dirty="0"/>
              <a:t> частинок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8" y="2725016"/>
            <a:ext cx="2967470" cy="296747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65" y="2725016"/>
            <a:ext cx="3038043" cy="29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Мінімалізм</a:t>
            </a:r>
            <a:br>
              <a:rPr lang="uk-UA" dirty="0" smtClean="0"/>
            </a:br>
            <a:r>
              <a:rPr lang="uk-UA" sz="3600" dirty="0"/>
              <a:t>Характеризується економією засобів виразності, уникненням прикрас, простотою форм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Український художник Анатолій Криволап. Картини «Степ», «Місяць над річкою».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96" y="2989696"/>
            <a:ext cx="3946381" cy="3157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20" y="3199682"/>
            <a:ext cx="2762320" cy="273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61" y="3732934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Концептуальне мистецтво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спонукає до роздумів. </a:t>
            </a:r>
            <a:br>
              <a:rPr lang="uk-UA" sz="3200" dirty="0" smtClean="0"/>
            </a:br>
            <a:r>
              <a:rPr lang="uk-UA" sz="3200" dirty="0" smtClean="0"/>
              <a:t>«Мистецтво- це сила ідеї, а не матеріалу»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8" y="2734397"/>
            <a:ext cx="4298768" cy="304294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5777345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Джозеф </a:t>
            </a:r>
            <a:r>
              <a:rPr lang="uk-UA" dirty="0" err="1" smtClean="0"/>
              <a:t>Кошут</a:t>
            </a:r>
            <a:r>
              <a:rPr lang="uk-UA" dirty="0" smtClean="0"/>
              <a:t>. Один і три стільці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87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оширені форми дадаїзму: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Колаж</a:t>
            </a:r>
          </a:p>
          <a:p>
            <a:r>
              <a:rPr lang="uk-UA" dirty="0" err="1" smtClean="0"/>
              <a:t>Асамбляж</a:t>
            </a:r>
            <a:r>
              <a:rPr lang="de-DE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компанування</a:t>
            </a:r>
            <a:r>
              <a:rPr lang="uk-UA" dirty="0" smtClean="0"/>
              <a:t> різноманітних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на </a:t>
            </a:r>
            <a:r>
              <a:rPr lang="uk-UA" dirty="0" err="1" smtClean="0"/>
              <a:t>пощині</a:t>
            </a:r>
            <a:r>
              <a:rPr lang="uk-UA" dirty="0" smtClean="0"/>
              <a:t>)</a:t>
            </a:r>
          </a:p>
          <a:p>
            <a:r>
              <a:rPr lang="uk-UA" dirty="0" smtClean="0"/>
              <a:t>Фотомонтаж</a:t>
            </a:r>
          </a:p>
          <a:p>
            <a:r>
              <a:rPr lang="uk-UA" dirty="0" err="1" smtClean="0"/>
              <a:t>Реді-мейдс</a:t>
            </a:r>
            <a:r>
              <a:rPr lang="uk-UA" dirty="0" smtClean="0"/>
              <a:t> (предмети утилітарного вжитку, представлені на художній виставці як твори мистецтва.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63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Перші </a:t>
            </a:r>
            <a:r>
              <a:rPr lang="uk-UA" dirty="0" err="1" smtClean="0"/>
              <a:t>реді-мейс</a:t>
            </a:r>
            <a:r>
              <a:rPr lang="uk-UA" dirty="0" smtClean="0"/>
              <a:t> виставив у Нью-Йорку Марсель </a:t>
            </a:r>
            <a:r>
              <a:rPr lang="uk-UA" dirty="0" err="1" smtClean="0"/>
              <a:t>Дюшан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24" y="2557463"/>
            <a:ext cx="2251951" cy="3317875"/>
          </a:xfrm>
        </p:spPr>
      </p:pic>
    </p:spTree>
    <p:extLst>
      <p:ext uri="{BB962C8B-B14F-4D97-AF65-F5344CB8AC3E}">
        <p14:creationId xmlns:p14="http://schemas.microsoft.com/office/powerpoint/2010/main" val="102006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«Ніяка мальовнича копія не може показати предмет краще ніж він сам, тому простіше продемонструвати оригінал, ніж прагнути зобразити його».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117" y="3460172"/>
            <a:ext cx="9431479" cy="24156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            Марсель </a:t>
            </a:r>
            <a:r>
              <a:rPr lang="uk-UA" dirty="0" err="1" smtClean="0"/>
              <a:t>Дюшан</a:t>
            </a:r>
            <a:r>
              <a:rPr lang="uk-UA" dirty="0" smtClean="0"/>
              <a:t>. Колесо </a:t>
            </a:r>
            <a:endParaRPr lang="uk-UA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5402" y="3068141"/>
            <a:ext cx="5244829" cy="12651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err="1" smtClean="0"/>
              <a:t>Скандально</a:t>
            </a:r>
            <a:r>
              <a:rPr lang="uk-UA" sz="2800" dirty="0" smtClean="0"/>
              <a:t> відомим стало колесо від велосипеда, укріплене на табуреті.</a:t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96" y="2432649"/>
            <a:ext cx="2807000" cy="35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Характерні ознаки постмодернізму: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Автори запозичують готові форми, походження яких немає значення: від предметів побуту, інколи викинутих на смітник, до шедеврів світового мистецтва. Замість художніх творів виникають </a:t>
            </a:r>
            <a:r>
              <a:rPr lang="uk-UA" dirty="0" err="1" smtClean="0"/>
              <a:t>естетизовані</a:t>
            </a:r>
            <a:r>
              <a:rPr lang="uk-UA" dirty="0" smtClean="0"/>
              <a:t>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– артефакти й арт-практики.</a:t>
            </a:r>
          </a:p>
          <a:p>
            <a:r>
              <a:rPr lang="uk-UA" dirty="0" smtClean="0"/>
              <a:t>Свобода самовираження, згідно принципу «все дозволено», стихія ірраціонального виходить з-під контролю розуму.</a:t>
            </a:r>
          </a:p>
          <a:p>
            <a:r>
              <a:rPr lang="uk-UA" dirty="0" smtClean="0"/>
              <a:t>Демонстрації авторами своїх творінь мають епатажний характер.</a:t>
            </a:r>
          </a:p>
          <a:p>
            <a:r>
              <a:rPr lang="uk-UA" dirty="0" smtClean="0"/>
              <a:t>Замість пафосу у мистецтві панує іронія над навколишнім світом і над самим собою.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7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Виникнення нових стилів: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Абстрактний експресіонізм</a:t>
            </a:r>
          </a:p>
          <a:p>
            <a:r>
              <a:rPr lang="uk-UA" dirty="0" smtClean="0"/>
              <a:t>Поп-арт</a:t>
            </a:r>
          </a:p>
          <a:p>
            <a:r>
              <a:rPr lang="uk-UA" dirty="0" smtClean="0"/>
              <a:t>Кінетичне мистецтво</a:t>
            </a:r>
          </a:p>
          <a:p>
            <a:r>
              <a:rPr lang="uk-UA" dirty="0" smtClean="0"/>
              <a:t>Мінімалізм</a:t>
            </a:r>
          </a:p>
          <a:p>
            <a:r>
              <a:rPr lang="uk-UA" dirty="0" smtClean="0"/>
              <a:t>Концептуальне мистецтво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Джексон </a:t>
            </a:r>
            <a:r>
              <a:rPr lang="uk-UA" dirty="0" err="1" smtClean="0"/>
              <a:t>Поллок</a:t>
            </a:r>
            <a:r>
              <a:rPr lang="uk-UA" dirty="0" smtClean="0"/>
              <a:t> (1912-1956) – представник абстрактного експресіонізму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767" y="2582811"/>
            <a:ext cx="5434641" cy="331893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Дотримувався абсолютної спонтанності у творчості</a:t>
            </a:r>
          </a:p>
          <a:p>
            <a:r>
              <a:rPr lang="uk-UA" dirty="0" smtClean="0"/>
              <a:t>Ходив по полотну, розстеленому на підлозі, і розхлюпував фарби з пензлів або </a:t>
            </a:r>
            <a:r>
              <a:rPr lang="uk-UA" dirty="0" err="1" smtClean="0"/>
              <a:t>продіравленого</a:t>
            </a:r>
            <a:r>
              <a:rPr lang="uk-UA" dirty="0" smtClean="0"/>
              <a:t> відра.</a:t>
            </a:r>
          </a:p>
          <a:p>
            <a:r>
              <a:rPr lang="uk-UA" dirty="0" smtClean="0"/>
              <a:t>Через цю крапельну техніку «</a:t>
            </a:r>
            <a:r>
              <a:rPr lang="uk-UA" dirty="0" err="1" smtClean="0"/>
              <a:t>дріппінг</a:t>
            </a:r>
            <a:r>
              <a:rPr lang="uk-UA" dirty="0" smtClean="0"/>
              <a:t>» отримав прізвисько Джек </a:t>
            </a:r>
            <a:r>
              <a:rPr lang="uk-UA" dirty="0" err="1" smtClean="0"/>
              <a:t>Розбрискувач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17" y="2470667"/>
            <a:ext cx="3168263" cy="35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5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29" y="2424023"/>
            <a:ext cx="8548500" cy="3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30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548</Words>
  <Application>Microsoft Office PowerPoint</Application>
  <PresentationFormat>Широкоэкранный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Постмодернізм</vt:lpstr>
      <vt:lpstr>Постмодернізм (фр. postmodernisme – після модернізму – термін, що позначає стан сучасної культури й охоплює комплекс стилів і напрямів мистецтва.</vt:lpstr>
      <vt:lpstr>Поширені форми дадаїзму:</vt:lpstr>
      <vt:lpstr>Перші реді-мейс виставив у Нью-Йорку Марсель Дюшан</vt:lpstr>
      <vt:lpstr>«Ніяка мальовнича копія не може показати предмет краще ніж він сам, тому простіше продемонструвати оригінал, ніж прагнути зобразити його». </vt:lpstr>
      <vt:lpstr>Характерні ознаки постмодернізму:</vt:lpstr>
      <vt:lpstr>Виникнення нових стилів:</vt:lpstr>
      <vt:lpstr>Джексон Поллок (1912-1956) – представник абстрактного експресіонізму</vt:lpstr>
      <vt:lpstr>Презентация PowerPoint</vt:lpstr>
      <vt:lpstr>Наприкінці 50-х в Англії виник поп-арт (скорочено від «популярне мистецтво»)</vt:lpstr>
      <vt:lpstr>Особливого розвитку поп-арт набув в Нью-Йорку</vt:lpstr>
      <vt:lpstr>Відомі представники поп-арту</vt:lpstr>
      <vt:lpstr>К. Ольденбург присвячував свої скульптури речам повсякденного вжитку, проте незрівнянно їх збільшував (гамбургер, ґудзик, прищіпка, голка з ниткою, воланчик для бамбінтону</vt:lpstr>
      <vt:lpstr>На основі коміксів і мультфільмів були створені картини Роя Ліхтенштейгна</vt:lpstr>
      <vt:lpstr>Р. Раушенберг комбінував в одній композиції живопис і скульптуру</vt:lpstr>
      <vt:lpstr>Енді Ворхол (1928-1987)</vt:lpstr>
      <vt:lpstr>Для своїх картин художник обрав  тему рекламування американських продуктів. </vt:lpstr>
      <vt:lpstr>Кінетичне мистецтво Скульптура у русі: мобіли</vt:lpstr>
      <vt:lpstr>Презентация PowerPoint</vt:lpstr>
      <vt:lpstr>Оп-арт Віктор Вазарелі досягав оптичних тривимірних ефектів за допомогою геометризованих абстракцій із контрасних частинок</vt:lpstr>
      <vt:lpstr>Мінімалізм Характеризується економією засобів виразності, уникненням прикрас, простотою форм</vt:lpstr>
      <vt:lpstr>Концептуальне мистецтво  спонукає до роздумів.  «Мистецтво- це сила ідеї, а не матеріалу»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Постмодернізм</dc:title>
  <dc:creator>Учетная запись Майкрософт</dc:creator>
  <cp:lastModifiedBy>Учетная запись Майкрософт</cp:lastModifiedBy>
  <cp:revision>23</cp:revision>
  <dcterms:created xsi:type="dcterms:W3CDTF">2020-12-20T11:37:21Z</dcterms:created>
  <dcterms:modified xsi:type="dcterms:W3CDTF">2020-12-23T23:28:50Z</dcterms:modified>
</cp:coreProperties>
</file>