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74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fif"/><Relationship Id="rId2" Type="http://schemas.openxmlformats.org/officeDocument/2006/relationships/image" Target="../media/image13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f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fif"/><Relationship Id="rId2" Type="http://schemas.openxmlformats.org/officeDocument/2006/relationships/image" Target="../media/image16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f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f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f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Кінематографічні професії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742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194" y="778565"/>
            <a:ext cx="8915400" cy="3777622"/>
          </a:xfrm>
        </p:spPr>
        <p:txBody>
          <a:bodyPr>
            <a:noAutofit/>
          </a:bodyPr>
          <a:lstStyle/>
          <a:p>
            <a:r>
              <a:rPr lang="ru-RU" sz="3200" dirty="0" err="1"/>
              <a:t>Кінооператор</a:t>
            </a:r>
            <a:r>
              <a:rPr lang="ru-RU" sz="3200" dirty="0"/>
              <a:t> — одна з </a:t>
            </a:r>
            <a:r>
              <a:rPr lang="ru-RU" sz="3200" dirty="0" err="1"/>
              <a:t>основних</a:t>
            </a:r>
            <a:r>
              <a:rPr lang="ru-RU" sz="3200" dirty="0"/>
              <a:t> </a:t>
            </a:r>
            <a:r>
              <a:rPr lang="ru-RU" sz="3200" dirty="0" err="1"/>
              <a:t>професій</a:t>
            </a:r>
            <a:r>
              <a:rPr lang="ru-RU" sz="3200" dirty="0"/>
              <a:t> у </a:t>
            </a:r>
            <a:r>
              <a:rPr lang="ru-RU" sz="3200" dirty="0" err="1"/>
              <a:t>кінематографі</a:t>
            </a:r>
            <a:r>
              <a:rPr lang="ru-RU" sz="3200" dirty="0"/>
              <a:t>. </a:t>
            </a:r>
            <a:r>
              <a:rPr lang="ru-RU" sz="3200" dirty="0" err="1"/>
              <a:t>Ця</a:t>
            </a:r>
            <a:r>
              <a:rPr lang="ru-RU" sz="3200" dirty="0"/>
              <a:t> </a:t>
            </a:r>
            <a:r>
              <a:rPr lang="ru-RU" sz="3200" dirty="0" err="1"/>
              <a:t>людина</a:t>
            </a:r>
            <a:r>
              <a:rPr lang="ru-RU" sz="3200" dirty="0"/>
              <a:t> </a:t>
            </a:r>
            <a:r>
              <a:rPr lang="ru-RU" sz="3200" dirty="0" err="1"/>
              <a:t>знімає</a:t>
            </a:r>
            <a:r>
              <a:rPr lang="ru-RU" sz="3200" dirty="0"/>
              <a:t> </a:t>
            </a:r>
            <a:r>
              <a:rPr lang="ru-RU" sz="3200" dirty="0" err="1"/>
              <a:t>фільм</a:t>
            </a:r>
            <a:r>
              <a:rPr lang="ru-RU" sz="3200" dirty="0"/>
              <a:t> </a:t>
            </a:r>
            <a:r>
              <a:rPr lang="ru-RU" sz="3200" dirty="0" err="1"/>
              <a:t>кінокамерою</a:t>
            </a:r>
            <a:r>
              <a:rPr lang="ru-RU" sz="3200" dirty="0"/>
              <a:t>, </a:t>
            </a:r>
            <a:r>
              <a:rPr lang="ru-RU" sz="3200" dirty="0" err="1"/>
              <a:t>обирає</a:t>
            </a:r>
            <a:r>
              <a:rPr lang="ru-RU" sz="3200" dirty="0"/>
              <a:t> ракурс та </a:t>
            </a:r>
            <a:r>
              <a:rPr lang="ru-RU" sz="3200" dirty="0" err="1"/>
              <a:t>освітлення</a:t>
            </a:r>
            <a:r>
              <a:rPr lang="ru-RU" sz="3200" dirty="0"/>
              <a:t> </a:t>
            </a:r>
            <a:r>
              <a:rPr lang="ru-RU" sz="3200" dirty="0" err="1"/>
              <a:t>зйомки</a:t>
            </a:r>
            <a:r>
              <a:rPr lang="ru-RU" sz="3200" dirty="0"/>
              <a:t>, </a:t>
            </a:r>
            <a:r>
              <a:rPr lang="ru-RU" sz="3200" dirty="0" err="1"/>
              <a:t>композиції</a:t>
            </a:r>
            <a:r>
              <a:rPr lang="ru-RU" sz="3200" dirty="0"/>
              <a:t> </a:t>
            </a:r>
            <a:r>
              <a:rPr lang="ru-RU" sz="3200" dirty="0" err="1"/>
              <a:t>кадрів</a:t>
            </a:r>
            <a:r>
              <a:rPr lang="ru-RU" sz="3200" dirty="0"/>
              <a:t>, </a:t>
            </a:r>
            <a:r>
              <a:rPr lang="ru-RU" sz="3200" dirty="0" err="1"/>
              <a:t>відповідає</a:t>
            </a:r>
            <a:r>
              <a:rPr lang="ru-RU" sz="3200" dirty="0"/>
              <a:t> за </a:t>
            </a:r>
            <a:r>
              <a:rPr lang="ru-RU" sz="3200" dirty="0" err="1"/>
              <a:t>технічну</a:t>
            </a:r>
            <a:r>
              <a:rPr lang="ru-RU" sz="3200" dirty="0"/>
              <a:t> </a:t>
            </a:r>
            <a:r>
              <a:rPr lang="ru-RU" sz="3200" dirty="0" err="1"/>
              <a:t>якість</a:t>
            </a:r>
            <a:r>
              <a:rPr lang="ru-RU" sz="3200" dirty="0"/>
              <a:t> </a:t>
            </a:r>
            <a:r>
              <a:rPr lang="ru-RU" sz="3200" dirty="0" err="1"/>
              <a:t>зображення</a:t>
            </a:r>
            <a:r>
              <a:rPr lang="ru-RU" sz="3200" dirty="0"/>
              <a:t>. </a:t>
            </a:r>
            <a:r>
              <a:rPr lang="ru-RU" sz="3200" dirty="0" err="1"/>
              <a:t>Він</a:t>
            </a:r>
            <a:r>
              <a:rPr lang="ru-RU" sz="3200" dirty="0"/>
              <a:t> </a:t>
            </a:r>
            <a:r>
              <a:rPr lang="ru-RU" sz="3200" dirty="0" err="1"/>
              <a:t>має</a:t>
            </a:r>
            <a:r>
              <a:rPr lang="ru-RU" sz="3200" dirty="0"/>
              <a:t> знати </a:t>
            </a:r>
            <a:r>
              <a:rPr lang="ru-RU" sz="3200" dirty="0" err="1"/>
              <a:t>візуальні</a:t>
            </a:r>
            <a:r>
              <a:rPr lang="ru-RU" sz="3200" dirty="0"/>
              <a:t> </a:t>
            </a:r>
            <a:r>
              <a:rPr lang="ru-RU" sz="3200" dirty="0" err="1"/>
              <a:t>можливості</a:t>
            </a:r>
            <a:r>
              <a:rPr lang="ru-RU" sz="3200" dirty="0"/>
              <a:t> </a:t>
            </a:r>
            <a:r>
              <a:rPr lang="ru-RU" sz="3200" dirty="0" err="1"/>
              <a:t>кіно</a:t>
            </a:r>
            <a:r>
              <a:rPr lang="ru-RU" sz="3200" dirty="0"/>
              <a:t>- і </a:t>
            </a:r>
            <a:r>
              <a:rPr lang="ru-RU" sz="3200" dirty="0" err="1"/>
              <a:t>відеоапаратури</a:t>
            </a:r>
            <a:r>
              <a:rPr lang="ru-RU" sz="3200" dirty="0"/>
              <a:t>. </a:t>
            </a:r>
            <a:r>
              <a:rPr lang="ru-RU" sz="3200" dirty="0" err="1"/>
              <a:t>Такий</a:t>
            </a:r>
            <a:r>
              <a:rPr lang="ru-RU" sz="3200" dirty="0"/>
              <a:t> </a:t>
            </a:r>
            <a:r>
              <a:rPr lang="ru-RU" sz="3200" dirty="0" err="1"/>
              <a:t>фахівець</a:t>
            </a:r>
            <a:r>
              <a:rPr lang="ru-RU" sz="3200" dirty="0"/>
              <a:t> є </a:t>
            </a:r>
            <a:r>
              <a:rPr lang="ru-RU" sz="3200" dirty="0" err="1"/>
              <a:t>однією</a:t>
            </a:r>
            <a:r>
              <a:rPr lang="ru-RU" sz="3200" dirty="0"/>
              <a:t> з </a:t>
            </a:r>
            <a:r>
              <a:rPr lang="ru-RU" sz="3200" dirty="0" err="1"/>
              <a:t>ключових</a:t>
            </a:r>
            <a:r>
              <a:rPr lang="ru-RU" sz="3200" dirty="0"/>
              <a:t> </a:t>
            </a:r>
            <a:r>
              <a:rPr lang="ru-RU" sz="3200" dirty="0" err="1"/>
              <a:t>фігур</a:t>
            </a:r>
            <a:r>
              <a:rPr lang="ru-RU" sz="3200" dirty="0"/>
              <a:t> у </a:t>
            </a:r>
            <a:r>
              <a:rPr lang="ru-RU" sz="3200" dirty="0" err="1"/>
              <a:t>створенні</a:t>
            </a:r>
            <a:r>
              <a:rPr lang="ru-RU" sz="3200" dirty="0"/>
              <a:t> </a:t>
            </a:r>
            <a:r>
              <a:rPr lang="ru-RU" sz="3200" dirty="0" err="1"/>
              <a:t>фільмів</a:t>
            </a:r>
            <a:r>
              <a:rPr lang="ru-RU" sz="3200" dirty="0"/>
              <a:t> </a:t>
            </a:r>
            <a:r>
              <a:rPr lang="ru-RU" sz="3200" dirty="0" err="1"/>
              <a:t>усіх</a:t>
            </a:r>
            <a:r>
              <a:rPr lang="ru-RU" sz="3200" dirty="0"/>
              <a:t> </a:t>
            </a:r>
            <a:r>
              <a:rPr lang="ru-RU" sz="3200" dirty="0" err="1"/>
              <a:t>видів</a:t>
            </a:r>
            <a:r>
              <a:rPr lang="ru-RU" sz="3200" dirty="0"/>
              <a:t>: </a:t>
            </a:r>
            <a:r>
              <a:rPr lang="ru-RU" sz="3200" dirty="0" err="1"/>
              <a:t>художніх</a:t>
            </a:r>
            <a:r>
              <a:rPr lang="ru-RU" sz="3200" dirty="0"/>
              <a:t>, </a:t>
            </a:r>
            <a:r>
              <a:rPr lang="ru-RU" sz="3200" dirty="0" err="1"/>
              <a:t>ігрових</a:t>
            </a:r>
            <a:r>
              <a:rPr lang="ru-RU" sz="3200" dirty="0"/>
              <a:t>, </a:t>
            </a:r>
            <a:r>
              <a:rPr lang="ru-RU" sz="3200" dirty="0" err="1"/>
              <a:t>документальних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68977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2596" y="650614"/>
            <a:ext cx="6299284" cy="1280890"/>
          </a:xfrm>
        </p:spPr>
        <p:txBody>
          <a:bodyPr>
            <a:noAutofit/>
          </a:bodyPr>
          <a:lstStyle/>
          <a:p>
            <a:r>
              <a:rPr lang="ru-RU" sz="2800" dirty="0" err="1"/>
              <a:t>Найвидатніший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сучасних</a:t>
            </a:r>
            <a:r>
              <a:rPr lang="ru-RU" sz="2800" dirty="0"/>
              <a:t> </a:t>
            </a:r>
            <a:r>
              <a:rPr lang="ru-RU" sz="2800" dirty="0" err="1"/>
              <a:t>операторів</a:t>
            </a:r>
            <a:r>
              <a:rPr lang="ru-RU" sz="2800" dirty="0"/>
              <a:t> Свен </a:t>
            </a:r>
            <a:r>
              <a:rPr lang="ru-RU" sz="2800" dirty="0" err="1"/>
              <a:t>Нюквіст</a:t>
            </a:r>
            <a:r>
              <a:rPr lang="ru-RU" sz="2800" dirty="0"/>
              <a:t> є </a:t>
            </a:r>
            <a:r>
              <a:rPr lang="ru-RU" sz="2800" dirty="0" err="1"/>
              <a:t>володарем</a:t>
            </a:r>
            <a:r>
              <a:rPr lang="ru-RU" sz="2800" dirty="0"/>
              <a:t> </a:t>
            </a:r>
            <a:r>
              <a:rPr lang="ru-RU" sz="2800" dirty="0" err="1"/>
              <a:t>багатьох</a:t>
            </a:r>
            <a:r>
              <a:rPr lang="ru-RU" sz="2800" dirty="0"/>
              <a:t> </a:t>
            </a:r>
            <a:r>
              <a:rPr lang="ru-RU" sz="2800" dirty="0" err="1"/>
              <a:t>кінопремій</a:t>
            </a:r>
            <a:r>
              <a:rPr lang="ru-RU" sz="2800" dirty="0"/>
              <a:t>, </a:t>
            </a:r>
            <a:r>
              <a:rPr lang="ru-RU" sz="2800" dirty="0" err="1"/>
              <a:t>зокрема</a:t>
            </a:r>
            <a:r>
              <a:rPr lang="ru-RU" sz="2800" dirty="0"/>
              <a:t> </a:t>
            </a:r>
            <a:r>
              <a:rPr lang="ru-RU" sz="2800" dirty="0" err="1"/>
              <a:t>двох</a:t>
            </a:r>
            <a:r>
              <a:rPr lang="ru-RU" sz="2800" dirty="0"/>
              <a:t> «</a:t>
            </a:r>
            <a:r>
              <a:rPr lang="ru-RU" sz="2800" dirty="0" err="1"/>
              <a:t>Оскарів</a:t>
            </a:r>
            <a:r>
              <a:rPr lang="ru-RU" sz="2800" dirty="0"/>
              <a:t>» за </a:t>
            </a:r>
            <a:r>
              <a:rPr lang="ru-RU" sz="2800" dirty="0" err="1"/>
              <a:t>кращу</a:t>
            </a:r>
            <a:r>
              <a:rPr lang="ru-RU" sz="2800" dirty="0"/>
              <a:t> </a:t>
            </a:r>
            <a:r>
              <a:rPr lang="ru-RU" sz="2800" dirty="0" err="1"/>
              <a:t>операторську</a:t>
            </a:r>
            <a:r>
              <a:rPr lang="ru-RU" sz="2800" dirty="0"/>
              <a:t> роботу. </a:t>
            </a:r>
            <a:r>
              <a:rPr lang="ru-RU" sz="2800" dirty="0" err="1"/>
              <a:t>Упродовж</a:t>
            </a:r>
            <a:r>
              <a:rPr lang="ru-RU" sz="2800" dirty="0"/>
              <a:t> </a:t>
            </a:r>
            <a:r>
              <a:rPr lang="ru-RU" sz="2800" dirty="0" err="1"/>
              <a:t>півстолітнього</a:t>
            </a:r>
            <a:r>
              <a:rPr lang="ru-RU" sz="2800" dirty="0"/>
              <a:t> </a:t>
            </a:r>
            <a:r>
              <a:rPr lang="ru-RU" sz="2800" dirty="0" err="1"/>
              <a:t>творчого</a:t>
            </a:r>
            <a:r>
              <a:rPr lang="ru-RU" sz="2800" dirty="0"/>
              <a:t> шляху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довів</a:t>
            </a:r>
            <a:r>
              <a:rPr lang="ru-RU" sz="2800" dirty="0"/>
              <a:t> до </a:t>
            </a:r>
            <a:r>
              <a:rPr lang="ru-RU" sz="2800" dirty="0" err="1"/>
              <a:t>досконалості</a:t>
            </a:r>
            <a:r>
              <a:rPr lang="ru-RU" sz="2800" dirty="0"/>
              <a:t> </a:t>
            </a:r>
            <a:r>
              <a:rPr lang="ru-RU" sz="2800" dirty="0" err="1"/>
              <a:t>мистецтво</a:t>
            </a:r>
            <a:r>
              <a:rPr lang="ru-RU" sz="2800" dirty="0"/>
              <a:t> </a:t>
            </a:r>
            <a:r>
              <a:rPr lang="ru-RU" sz="2800" dirty="0" err="1"/>
              <a:t>кінооператора</a:t>
            </a:r>
            <a:r>
              <a:rPr lang="ru-RU" sz="2800" dirty="0"/>
              <a:t>, </a:t>
            </a:r>
            <a:r>
              <a:rPr lang="ru-RU" sz="2800" dirty="0" err="1"/>
              <a:t>знявши</a:t>
            </a:r>
            <a:r>
              <a:rPr lang="ru-RU" sz="2800" dirty="0"/>
              <a:t> </a:t>
            </a:r>
            <a:r>
              <a:rPr lang="ru-RU" sz="2800" dirty="0" err="1"/>
              <a:t>понад</a:t>
            </a:r>
            <a:r>
              <a:rPr lang="ru-RU" sz="2800" dirty="0"/>
              <a:t> 120 </a:t>
            </a:r>
            <a:r>
              <a:rPr lang="ru-RU" sz="2800" dirty="0" err="1"/>
              <a:t>фільмів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880" y="384313"/>
            <a:ext cx="3299790" cy="4949686"/>
          </a:xfrm>
        </p:spPr>
      </p:pic>
    </p:spTree>
    <p:extLst>
      <p:ext uri="{BB962C8B-B14F-4D97-AF65-F5344CB8AC3E}">
        <p14:creationId xmlns:p14="http://schemas.microsoft.com/office/powerpoint/2010/main" val="3565279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Важлива</a:t>
            </a:r>
            <a:r>
              <a:rPr lang="ru-RU" sz="2800" dirty="0"/>
              <a:t> роль у </a:t>
            </a:r>
            <a:r>
              <a:rPr lang="ru-RU" sz="2800" dirty="0" err="1"/>
              <a:t>створенні</a:t>
            </a:r>
            <a:r>
              <a:rPr lang="ru-RU" sz="2800" dirty="0"/>
              <a:t> </a:t>
            </a:r>
            <a:r>
              <a:rPr lang="ru-RU" sz="2800" dirty="0" err="1"/>
              <a:t>кінокартини</a:t>
            </a:r>
            <a:r>
              <a:rPr lang="ru-RU" sz="2800" dirty="0"/>
              <a:t> </a:t>
            </a:r>
            <a:r>
              <a:rPr lang="ru-RU" sz="2800" dirty="0" err="1"/>
              <a:t>належить</a:t>
            </a:r>
            <a:r>
              <a:rPr lang="ru-RU" sz="2800" dirty="0"/>
              <a:t> художнику-</a:t>
            </a:r>
            <a:r>
              <a:rPr lang="ru-RU" sz="2800" dirty="0" err="1"/>
              <a:t>постановнику</a:t>
            </a:r>
            <a:r>
              <a:rPr lang="ru-RU" sz="2800" dirty="0"/>
              <a:t>.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розробляє</a:t>
            </a:r>
            <a:r>
              <a:rPr lang="ru-RU" sz="2800" dirty="0"/>
              <a:t> </a:t>
            </a:r>
            <a:r>
              <a:rPr lang="ru-RU" sz="2800" dirty="0" err="1"/>
              <a:t>ескізи</a:t>
            </a:r>
            <a:r>
              <a:rPr lang="ru-RU" sz="2800" dirty="0"/>
              <a:t> </a:t>
            </a:r>
            <a:r>
              <a:rPr lang="ru-RU" sz="2800" dirty="0" err="1"/>
              <a:t>костюмів</a:t>
            </a:r>
            <a:r>
              <a:rPr lang="ru-RU" sz="2800" dirty="0"/>
              <a:t>, </a:t>
            </a:r>
            <a:r>
              <a:rPr lang="ru-RU" sz="2800" dirty="0" err="1"/>
              <a:t>декорацій</a:t>
            </a:r>
            <a:r>
              <a:rPr lang="ru-RU" sz="2800" dirty="0"/>
              <a:t>, </a:t>
            </a:r>
            <a:r>
              <a:rPr lang="ru-RU" sz="2800" dirty="0" err="1"/>
              <a:t>добирає</a:t>
            </a:r>
            <a:r>
              <a:rPr lang="ru-RU" sz="2800" dirty="0"/>
              <a:t> </a:t>
            </a:r>
            <a:r>
              <a:rPr lang="ru-RU" sz="2800" dirty="0" err="1"/>
              <a:t>реквізит</a:t>
            </a:r>
            <a:r>
              <a:rPr lang="ru-RU" sz="2800" dirty="0"/>
              <a:t>, </a:t>
            </a:r>
            <a:r>
              <a:rPr lang="ru-RU" sz="2800" dirty="0" err="1"/>
              <a:t>готує</a:t>
            </a:r>
            <a:r>
              <a:rPr lang="ru-RU" sz="2800" dirty="0"/>
              <a:t> </a:t>
            </a:r>
            <a:r>
              <a:rPr lang="ru-RU" sz="2800" dirty="0" err="1"/>
              <a:t>макети</a:t>
            </a:r>
            <a:r>
              <a:rPr lang="ru-RU" sz="2800" dirty="0"/>
              <a:t> </a:t>
            </a:r>
            <a:r>
              <a:rPr lang="ru-RU" sz="2800" dirty="0" err="1"/>
              <a:t>оформлення</a:t>
            </a:r>
            <a:r>
              <a:rPr lang="ru-RU" sz="2800" dirty="0"/>
              <a:t> сцен.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955" y="2133600"/>
            <a:ext cx="8815916" cy="3778250"/>
          </a:xfrm>
        </p:spPr>
      </p:pic>
    </p:spTree>
    <p:extLst>
      <p:ext uri="{BB962C8B-B14F-4D97-AF65-F5344CB8AC3E}">
        <p14:creationId xmlns:p14="http://schemas.microsoft.com/office/powerpoint/2010/main" val="4191868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768" y="728869"/>
            <a:ext cx="3778250" cy="37782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078" y="280987"/>
            <a:ext cx="4876800" cy="32480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45" y="3763739"/>
            <a:ext cx="6087433" cy="260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677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459" y="192171"/>
            <a:ext cx="4616686" cy="306786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919" y="453433"/>
            <a:ext cx="5340985" cy="35464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887" y="2862468"/>
            <a:ext cx="4876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272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Музичні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 у </a:t>
            </a:r>
            <a:r>
              <a:rPr lang="ru-RU" dirty="0" err="1"/>
              <a:t>кіно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62539"/>
            <a:ext cx="8915400" cy="3777622"/>
          </a:xfrm>
        </p:spPr>
        <p:txBody>
          <a:bodyPr>
            <a:noAutofit/>
          </a:bodyPr>
          <a:lstStyle/>
          <a:p>
            <a:r>
              <a:rPr lang="ru-RU" sz="2400" dirty="0"/>
              <a:t>Над </a:t>
            </a:r>
            <a:r>
              <a:rPr lang="ru-RU" sz="2400" dirty="0" err="1"/>
              <a:t>фільмом</a:t>
            </a:r>
            <a:r>
              <a:rPr lang="ru-RU" sz="2400" dirty="0"/>
              <a:t> </a:t>
            </a:r>
            <a:r>
              <a:rPr lang="ru-RU" sz="2400" dirty="0" err="1"/>
              <a:t>працює</a:t>
            </a:r>
            <a:r>
              <a:rPr lang="ru-RU" sz="2400" dirty="0"/>
              <a:t> </a:t>
            </a:r>
            <a:r>
              <a:rPr lang="ru-RU" sz="2400" dirty="0" err="1"/>
              <a:t>музичний</a:t>
            </a:r>
            <a:r>
              <a:rPr lang="ru-RU" sz="2400" dirty="0"/>
              <a:t> цех, не </a:t>
            </a:r>
            <a:r>
              <a:rPr lang="ru-RU" sz="2400" dirty="0" err="1"/>
              <a:t>менший</a:t>
            </a:r>
            <a:r>
              <a:rPr lang="ru-RU" sz="2400" dirty="0"/>
              <a:t>, </a:t>
            </a:r>
            <a:r>
              <a:rPr lang="ru-RU" sz="2400" dirty="0" err="1"/>
              <a:t>ніж</a:t>
            </a:r>
            <a:r>
              <a:rPr lang="ru-RU" sz="2400" dirty="0"/>
              <a:t> </a:t>
            </a:r>
            <a:r>
              <a:rPr lang="ru-RU" sz="2400" dirty="0" err="1"/>
              <a:t>художній</a:t>
            </a:r>
            <a:r>
              <a:rPr lang="ru-RU" sz="2400" dirty="0"/>
              <a:t>. </a:t>
            </a:r>
            <a:r>
              <a:rPr lang="ru-RU" sz="2400" dirty="0" err="1"/>
              <a:t>Адже</a:t>
            </a:r>
            <a:r>
              <a:rPr lang="ru-RU" sz="2400" dirty="0"/>
              <a:t> звук у </a:t>
            </a:r>
            <a:r>
              <a:rPr lang="ru-RU" sz="2400" dirty="0" err="1"/>
              <a:t>кіномистецтві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таке</a:t>
            </a:r>
            <a:r>
              <a:rPr lang="ru-RU" sz="2400" dirty="0"/>
              <a:t> </a:t>
            </a:r>
            <a:r>
              <a:rPr lang="ru-RU" sz="2400" dirty="0" err="1"/>
              <a:t>саме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, як і </a:t>
            </a:r>
            <a:r>
              <a:rPr lang="ru-RU" sz="2400" dirty="0" err="1"/>
              <a:t>зображення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сценарію</a:t>
            </a:r>
            <a:r>
              <a:rPr lang="ru-RU" sz="2400" dirty="0"/>
              <a:t> і </a:t>
            </a:r>
            <a:r>
              <a:rPr lang="ru-RU" sz="2400" dirty="0" err="1"/>
              <a:t>задуму</a:t>
            </a:r>
            <a:r>
              <a:rPr lang="ru-RU" sz="2400" dirty="0"/>
              <a:t> </a:t>
            </a:r>
            <a:r>
              <a:rPr lang="ru-RU" sz="2400" dirty="0" err="1"/>
              <a:t>режисера</a:t>
            </a:r>
            <a:r>
              <a:rPr lang="ru-RU" sz="2400" dirty="0"/>
              <a:t> </a:t>
            </a:r>
            <a:r>
              <a:rPr lang="ru-RU" sz="2400" dirty="0" err="1"/>
              <a:t>кінокомпозитор</a:t>
            </a:r>
            <a:r>
              <a:rPr lang="ru-RU" sz="2400" dirty="0"/>
              <a:t> </a:t>
            </a:r>
            <a:r>
              <a:rPr lang="ru-RU" sz="2400" dirty="0" err="1"/>
              <a:t>пише</a:t>
            </a:r>
            <a:r>
              <a:rPr lang="ru-RU" sz="2400" dirty="0"/>
              <a:t> </a:t>
            </a:r>
            <a:r>
              <a:rPr lang="ru-RU" sz="2400" dirty="0" err="1"/>
              <a:t>музику</a:t>
            </a:r>
            <a:endParaRPr lang="ru-RU" sz="2400" dirty="0"/>
          </a:p>
          <a:p>
            <a:r>
              <a:rPr lang="ru-RU" sz="2400" dirty="0" err="1"/>
              <a:t>Звукорежисер</a:t>
            </a:r>
            <a:r>
              <a:rPr lang="ru-RU" sz="2400" dirty="0"/>
              <a:t> </a:t>
            </a:r>
            <a:r>
              <a:rPr lang="ru-RU" sz="2400" dirty="0" err="1"/>
              <a:t>створює</a:t>
            </a:r>
            <a:r>
              <a:rPr lang="ru-RU" sz="2400" dirty="0"/>
              <a:t> </a:t>
            </a:r>
            <a:r>
              <a:rPr lang="ru-RU" sz="2400" dirty="0" err="1"/>
              <a:t>звукові</a:t>
            </a:r>
            <a:r>
              <a:rPr lang="ru-RU" sz="2400" dirty="0"/>
              <a:t> </a:t>
            </a:r>
            <a:r>
              <a:rPr lang="ru-RU" sz="2400" dirty="0" err="1"/>
              <a:t>образи</a:t>
            </a:r>
            <a:r>
              <a:rPr lang="ru-RU" sz="2400" dirty="0"/>
              <a:t>, </a:t>
            </a:r>
            <a:r>
              <a:rPr lang="ru-RU" sz="2400" dirty="0" err="1"/>
              <a:t>керує</a:t>
            </a:r>
            <a:r>
              <a:rPr lang="ru-RU" sz="2400" dirty="0"/>
              <a:t> </a:t>
            </a:r>
            <a:r>
              <a:rPr lang="ru-RU" sz="2400" dirty="0" err="1"/>
              <a:t>музичними</a:t>
            </a:r>
            <a:r>
              <a:rPr lang="ru-RU" sz="2400" dirty="0"/>
              <a:t> редакторами</a:t>
            </a:r>
          </a:p>
          <a:p>
            <a:r>
              <a:rPr lang="ru-RU" sz="2400" dirty="0"/>
              <a:t>Звукооператорами і </a:t>
            </a:r>
            <a:r>
              <a:rPr lang="ru-RU" sz="2400" dirty="0" err="1"/>
              <a:t>звукоінженерами</a:t>
            </a:r>
            <a:r>
              <a:rPr lang="ru-RU" sz="2400" dirty="0"/>
              <a:t> — </a:t>
            </a:r>
            <a:r>
              <a:rPr lang="ru-RU" sz="2400" dirty="0" err="1"/>
              <a:t>фахівці</a:t>
            </a:r>
            <a:r>
              <a:rPr lang="ru-RU" sz="2400" dirty="0"/>
              <a:t> з </a:t>
            </a:r>
            <a:r>
              <a:rPr lang="ru-RU" sz="2400" dirty="0" err="1"/>
              <a:t>обслуговування</a:t>
            </a:r>
            <a:r>
              <a:rPr lang="ru-RU" sz="2400" dirty="0"/>
              <a:t> звукового </a:t>
            </a:r>
            <a:r>
              <a:rPr lang="ru-RU" sz="2400" dirty="0" err="1"/>
              <a:t>обладнання</a:t>
            </a:r>
            <a:r>
              <a:rPr lang="ru-RU" sz="2400" dirty="0"/>
              <a:t>.</a:t>
            </a:r>
          </a:p>
          <a:p>
            <a:r>
              <a:rPr lang="ru-RU" sz="2400" dirty="0"/>
              <a:t>Саунд-дизайнер </a:t>
            </a:r>
            <a:r>
              <a:rPr lang="ru-RU" sz="2400" dirty="0" err="1"/>
              <a:t>створює</a:t>
            </a:r>
            <a:r>
              <a:rPr lang="ru-RU" sz="2400" dirty="0"/>
              <a:t> </a:t>
            </a:r>
            <a:r>
              <a:rPr lang="ru-RU" sz="2400" dirty="0" err="1"/>
              <a:t>звукові</a:t>
            </a:r>
            <a:r>
              <a:rPr lang="ru-RU" sz="2400" dirty="0"/>
              <a:t> </a:t>
            </a:r>
            <a:r>
              <a:rPr lang="ru-RU" sz="2400" dirty="0" err="1"/>
              <a:t>ефекти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не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відповідного</a:t>
            </a:r>
            <a:r>
              <a:rPr lang="ru-RU" sz="2400" dirty="0"/>
              <a:t> аналога в </a:t>
            </a:r>
            <a:r>
              <a:rPr lang="ru-RU" sz="2400" dirty="0" err="1"/>
              <a:t>природі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7117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635" y="624109"/>
            <a:ext cx="3581791" cy="5372687"/>
          </a:xfrm>
        </p:spPr>
      </p:pic>
      <p:sp>
        <p:nvSpPr>
          <p:cNvPr id="5" name="Прямоугольник 4"/>
          <p:cNvSpPr/>
          <p:nvPr/>
        </p:nvSpPr>
        <p:spPr>
          <a:xfrm>
            <a:off x="5817704" y="822892"/>
            <a:ext cx="63742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Саундтреки створено до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близько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150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голлівудських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фільмів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насамперед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бойовиків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трилерів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подарував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сучасникам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Ганс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Циммер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музика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зачіпає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щось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глибинне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викликаючи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емоцій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переживань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. За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музику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мультфільму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«Король Лев»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Циммер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був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удостоєний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премії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«Оскар» (1995).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Митець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—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дворазовий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лауреат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премії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«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Золотий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глобус»,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триразовий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лауреат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премії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«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Греммі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»,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він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удостоєний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зірки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знаменитій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Алеї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слави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Голлівуді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. Як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піонер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використанні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синтезаторів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Циммер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вперше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почав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інтегрувати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цифрову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музику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оркестровими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аранжуваннями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. У списку «100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геніїв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сучасності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»,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складеному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газетою </a:t>
            </a:r>
            <a:r>
              <a:rPr lang="de-DE" sz="2000" dirty="0">
                <a:solidFill>
                  <a:srgbClr val="000000"/>
                </a:solidFill>
                <a:latin typeface="tahoma" panose="020B0604030504040204" pitchFamily="34" charset="0"/>
              </a:rPr>
              <a:t>The Daily Telegraph, 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Ганс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Циммер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займає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72-е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місце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Німецький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кінокомпозитор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написав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музику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 до таких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фільмів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</a:rPr>
              <a:t>, як:</a:t>
            </a:r>
          </a:p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64508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273" y="429496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кінематографі</a:t>
            </a:r>
            <a:r>
              <a:rPr lang="ru-RU" dirty="0"/>
              <a:t> є </a:t>
            </a:r>
            <a:r>
              <a:rPr lang="ru-RU" dirty="0" err="1"/>
              <a:t>людина</a:t>
            </a:r>
            <a:r>
              <a:rPr lang="ru-RU" dirty="0"/>
              <a:t>, </a:t>
            </a:r>
            <a:r>
              <a:rPr lang="ru-RU" dirty="0" err="1"/>
              <a:t>відповідальна</a:t>
            </a:r>
            <a:r>
              <a:rPr lang="ru-RU" dirty="0"/>
              <a:t> за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чистової</a:t>
            </a:r>
            <a:r>
              <a:rPr lang="ru-RU" dirty="0"/>
              <a:t> </a:t>
            </a:r>
            <a:r>
              <a:rPr lang="ru-RU" dirty="0" err="1"/>
              <a:t>збірки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, — монтажер (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сам </a:t>
            </a:r>
            <a:r>
              <a:rPr lang="ru-RU" dirty="0" err="1"/>
              <a:t>режисер-постановник</a:t>
            </a:r>
            <a:r>
              <a:rPr lang="ru-RU" dirty="0"/>
              <a:t>).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654" y="512969"/>
            <a:ext cx="5536276" cy="3131378"/>
          </a:xfrm>
        </p:spPr>
      </p:pic>
      <p:sp>
        <p:nvSpPr>
          <p:cNvPr id="5" name="Прямоугольник 4"/>
          <p:cNvSpPr/>
          <p:nvPr/>
        </p:nvSpPr>
        <p:spPr>
          <a:xfrm>
            <a:off x="8097078" y="1201495"/>
            <a:ext cx="38696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Монтажер звуку синхронно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зображенню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поєднує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всі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звукові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компоненти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фільму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записані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музичні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фрагменти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репліки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звуки (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шерехтіння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тупотіння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сміх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постріли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гомін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ahoma" panose="020B0604030504040204" pitchFamily="34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4376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Фінансуванням</a:t>
            </a:r>
            <a:r>
              <a:rPr lang="ru-RU" dirty="0"/>
              <a:t> потреб </a:t>
            </a:r>
            <a:r>
              <a:rPr lang="ru-RU" dirty="0" err="1"/>
              <a:t>знімальної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опікується</a:t>
            </a:r>
            <a:r>
              <a:rPr lang="ru-RU" dirty="0"/>
              <a:t> у </a:t>
            </a:r>
            <a:r>
              <a:rPr lang="ru-RU" dirty="0" err="1"/>
              <a:t>вітчизняному</a:t>
            </a:r>
            <a:r>
              <a:rPr lang="ru-RU" dirty="0"/>
              <a:t> </a:t>
            </a:r>
            <a:r>
              <a:rPr lang="ru-RU" dirty="0" err="1"/>
              <a:t>кінематографі</a:t>
            </a:r>
            <a:r>
              <a:rPr lang="ru-RU" dirty="0"/>
              <a:t> директор </a:t>
            </a:r>
            <a:r>
              <a:rPr lang="ru-RU" dirty="0" err="1"/>
              <a:t>фільму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міжнародної</a:t>
            </a:r>
            <a:r>
              <a:rPr lang="ru-RU" dirty="0"/>
              <a:t> практики </a:t>
            </a:r>
            <a:r>
              <a:rPr lang="ru-RU" dirty="0" err="1"/>
              <a:t>ця</a:t>
            </a:r>
            <a:r>
              <a:rPr lang="ru-RU" dirty="0"/>
              <a:t> посада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виконавчий</a:t>
            </a:r>
            <a:r>
              <a:rPr lang="ru-RU" dirty="0"/>
              <a:t> продюсер.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й </a:t>
            </a:r>
            <a:r>
              <a:rPr lang="ru-RU" dirty="0" err="1"/>
              <a:t>організаційно-фінансовий</a:t>
            </a:r>
            <a:r>
              <a:rPr lang="ru-RU" dirty="0"/>
              <a:t> контроль за </a:t>
            </a:r>
            <a:r>
              <a:rPr lang="ru-RU" dirty="0" err="1"/>
              <a:t>постановкою</a:t>
            </a:r>
            <a:r>
              <a:rPr lang="ru-RU" dirty="0"/>
              <a:t> </a:t>
            </a:r>
            <a:r>
              <a:rPr lang="ru-RU" dirty="0" err="1"/>
              <a:t>фільму</a:t>
            </a:r>
            <a:r>
              <a:rPr lang="ru-RU" dirty="0"/>
              <a:t> — </a:t>
            </a:r>
            <a:r>
              <a:rPr lang="ru-RU" dirty="0" err="1"/>
              <a:t>від</a:t>
            </a:r>
            <a:r>
              <a:rPr lang="ru-RU" dirty="0"/>
              <a:t> початку </a:t>
            </a:r>
            <a:r>
              <a:rPr lang="ru-RU" dirty="0" err="1"/>
              <a:t>зйомок</a:t>
            </a:r>
            <a:r>
              <a:rPr lang="ru-RU" dirty="0"/>
              <a:t> до </a:t>
            </a:r>
            <a:r>
              <a:rPr lang="ru-RU" dirty="0" err="1"/>
              <a:t>виходу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 в прокат.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802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39" y="267666"/>
            <a:ext cx="6733305" cy="3778250"/>
          </a:xfrm>
        </p:spPr>
      </p:pic>
      <p:sp>
        <p:nvSpPr>
          <p:cNvPr id="5" name="Прямоугольник 4"/>
          <p:cNvSpPr/>
          <p:nvPr/>
        </p:nvSpPr>
        <p:spPr>
          <a:xfrm>
            <a:off x="2981739" y="4180344"/>
            <a:ext cx="76465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Каскадер —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професія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кінематографі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;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виконавець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складних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небезпечних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трюків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. Часто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каскадери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підміняють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акторів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кадрі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на час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виконання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трюків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, але є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актори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самі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виконують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трюки і,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отже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одночасно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ahoma" panose="020B0604030504040204" pitchFamily="34" charset="0"/>
              </a:rPr>
              <a:t>виконують</a:t>
            </a:r>
            <a:r>
              <a:rPr lang="ru-RU" sz="2400" dirty="0">
                <a:solidFill>
                  <a:srgbClr val="000000"/>
                </a:solidFill>
                <a:latin typeface="tahoma" panose="020B0604030504040204" pitchFamily="34" charset="0"/>
              </a:rPr>
              <a:t> і роботу каскадера.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4887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Стівен Спілберг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13" y="2141537"/>
            <a:ext cx="5715000" cy="3762375"/>
          </a:xfrm>
        </p:spPr>
      </p:pic>
    </p:spTree>
    <p:extLst>
      <p:ext uri="{BB962C8B-B14F-4D97-AF65-F5344CB8AC3E}">
        <p14:creationId xmlns:p14="http://schemas.microsoft.com/office/powerpoint/2010/main" val="189797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Джеймс </a:t>
            </a:r>
            <a:r>
              <a:rPr lang="uk-UA" dirty="0" err="1" smtClean="0"/>
              <a:t>Кемерон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069" y="2133600"/>
            <a:ext cx="2833687" cy="3778250"/>
          </a:xfrm>
        </p:spPr>
      </p:pic>
    </p:spTree>
    <p:extLst>
      <p:ext uri="{BB962C8B-B14F-4D97-AF65-F5344CB8AC3E}">
        <p14:creationId xmlns:p14="http://schemas.microsoft.com/office/powerpoint/2010/main" val="150109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Важливе</a:t>
            </a:r>
            <a:r>
              <a:rPr lang="ru-RU" sz="2400" dirty="0"/>
              <a:t> </a:t>
            </a:r>
            <a:r>
              <a:rPr lang="ru-RU" sz="2400" dirty="0" err="1"/>
              <a:t>місце</a:t>
            </a:r>
            <a:r>
              <a:rPr lang="ru-RU" sz="2400" dirty="0"/>
              <a:t> в </a:t>
            </a:r>
            <a:r>
              <a:rPr lang="ru-RU" sz="2400" dirty="0" err="1"/>
              <a:t>кіномистецтві</a:t>
            </a:r>
            <a:r>
              <a:rPr lang="ru-RU" sz="2400" dirty="0"/>
              <a:t> </a:t>
            </a:r>
            <a:r>
              <a:rPr lang="ru-RU" sz="2400" dirty="0" err="1"/>
              <a:t>посідає</a:t>
            </a:r>
            <a:r>
              <a:rPr lang="ru-RU" sz="2400" dirty="0"/>
              <a:t> </a:t>
            </a:r>
            <a:r>
              <a:rPr lang="ru-RU" sz="2400" dirty="0" err="1"/>
              <a:t>творчість</a:t>
            </a:r>
            <a:r>
              <a:rPr lang="ru-RU" sz="2400" dirty="0"/>
              <a:t> Люка </a:t>
            </a:r>
            <a:r>
              <a:rPr lang="ru-RU" sz="2400" dirty="0" err="1"/>
              <a:t>Бессона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використовує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популярні</a:t>
            </a:r>
            <a:r>
              <a:rPr lang="ru-RU" sz="2400" dirty="0"/>
              <a:t> </a:t>
            </a:r>
            <a:r>
              <a:rPr lang="ru-RU" sz="2400" dirty="0" err="1"/>
              <a:t>кіножанри</a:t>
            </a:r>
            <a:r>
              <a:rPr lang="ru-RU" sz="2400" dirty="0"/>
              <a:t>, як </a:t>
            </a:r>
            <a:r>
              <a:rPr lang="ru-RU" sz="2400" dirty="0" err="1"/>
              <a:t>бойовик</a:t>
            </a:r>
            <a:r>
              <a:rPr lang="ru-RU" sz="2400" dirty="0"/>
              <a:t> («Леон»), фантастика («</a:t>
            </a:r>
            <a:r>
              <a:rPr lang="ru-RU" sz="2400" dirty="0" err="1"/>
              <a:t>П’ятий</a:t>
            </a:r>
            <a:r>
              <a:rPr lang="ru-RU" sz="2400" dirty="0"/>
              <a:t> </a:t>
            </a:r>
            <a:r>
              <a:rPr lang="ru-RU" sz="2400" dirty="0" err="1"/>
              <a:t>елемент</a:t>
            </a:r>
            <a:r>
              <a:rPr lang="ru-RU" sz="2400" dirty="0"/>
              <a:t>»)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594" y="2027582"/>
            <a:ext cx="3181015" cy="4448639"/>
          </a:xfrm>
        </p:spPr>
      </p:pic>
    </p:spTree>
    <p:extLst>
      <p:ext uri="{BB962C8B-B14F-4D97-AF65-F5344CB8AC3E}">
        <p14:creationId xmlns:p14="http://schemas.microsoft.com/office/powerpoint/2010/main" val="179434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998" y="991596"/>
            <a:ext cx="3408341" cy="4629664"/>
          </a:xfrm>
        </p:spPr>
      </p:pic>
      <p:sp>
        <p:nvSpPr>
          <p:cNvPr id="5" name="Прямоугольник 4"/>
          <p:cNvSpPr/>
          <p:nvPr/>
        </p:nvSpPr>
        <p:spPr>
          <a:xfrm>
            <a:off x="1577009" y="991596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Кінорежисер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— не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лише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чоловіча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професія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Фільми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зняті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жінками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також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мають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широке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визнання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Наприклад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2800" b="1" dirty="0" err="1">
                <a:solidFill>
                  <a:srgbClr val="000000"/>
                </a:solidFill>
                <a:latin typeface="tahoma" panose="020B0604030504040204" pitchFamily="34" charset="0"/>
              </a:rPr>
              <a:t>Кетрін</a:t>
            </a:r>
            <a:r>
              <a:rPr lang="ru-RU" sz="2800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ahoma" panose="020B0604030504040204" pitchFamily="34" charset="0"/>
              </a:rPr>
              <a:t>Бігелоу</a:t>
            </a:r>
            <a:r>
              <a:rPr lang="ru-RU" sz="2800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є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першою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жінкою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, яка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отримала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«Оскар» як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режисер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за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фільм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«Повелитель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бурі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».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Ця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стрічка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була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номінована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в 9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категоріях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удостоїлася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6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оскарівських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статуеток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зокрема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найголовнішої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— «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Кращий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фільм</a:t>
            </a:r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</a:rPr>
              <a:t>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22998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/>
              <a:t>Актори</a:t>
            </a:r>
            <a:endParaRPr lang="ru-RU" sz="4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496" y="1905000"/>
            <a:ext cx="4419600" cy="2486025"/>
          </a:xfrm>
        </p:spPr>
      </p:pic>
      <p:sp>
        <p:nvSpPr>
          <p:cNvPr id="5" name="Прямоугольник 4"/>
          <p:cNvSpPr/>
          <p:nvPr/>
        </p:nvSpPr>
        <p:spPr>
          <a:xfrm>
            <a:off x="6096000" y="363915"/>
            <a:ext cx="6096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Британський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актор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ahoma" panose="020B0604030504040204" pitchFamily="34" charset="0"/>
              </a:rPr>
              <a:t>Деніел</a:t>
            </a:r>
            <a:r>
              <a:rPr lang="ru-RU" sz="3200" b="1" dirty="0">
                <a:solidFill>
                  <a:srgbClr val="000000"/>
                </a:solidFill>
                <a:latin typeface="tahoma" panose="020B0604030504040204" pitchFamily="34" charset="0"/>
              </a:rPr>
              <a:t> Дей-</a:t>
            </a:r>
            <a:r>
              <a:rPr lang="ru-RU" sz="3200" b="1" dirty="0" err="1">
                <a:solidFill>
                  <a:srgbClr val="000000"/>
                </a:solidFill>
                <a:latin typeface="tahoma" panose="020B0604030504040204" pitchFamily="34" charset="0"/>
              </a:rPr>
              <a:t>Льюїс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єдиний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в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історії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кіно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тричі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удостоєний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премії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«Оскар» за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кращу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роль,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вважається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мірилом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проникнення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в образ.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Кожну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свою роль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він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буквально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проживає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потім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, до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речі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, роками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відходить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від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неї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), приносить на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екран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радикально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новий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образ, тому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його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акторська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енергія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проникає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 в душу </a:t>
            </a:r>
            <a:r>
              <a:rPr lang="ru-RU" sz="3200" dirty="0" err="1">
                <a:solidFill>
                  <a:srgbClr val="000000"/>
                </a:solidFill>
                <a:latin typeface="tahoma" panose="020B0604030504040204" pitchFamily="34" charset="0"/>
              </a:rPr>
              <a:t>глядача</a:t>
            </a:r>
            <a:r>
              <a:rPr lang="ru-RU" sz="3200" dirty="0">
                <a:solidFill>
                  <a:srgbClr val="000000"/>
                </a:solidFill>
                <a:latin typeface="tahoma" panose="020B0604030504040204" pitchFamily="34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62781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9530" y="132522"/>
            <a:ext cx="5238321" cy="3777622"/>
          </a:xfrm>
        </p:spPr>
        <p:txBody>
          <a:bodyPr>
            <a:noAutofit/>
          </a:bodyPr>
          <a:lstStyle/>
          <a:p>
            <a:r>
              <a:rPr lang="ru-RU" sz="2400" dirty="0" err="1"/>
              <a:t>Американський</a:t>
            </a:r>
            <a:r>
              <a:rPr lang="ru-RU" sz="2400" dirty="0"/>
              <a:t> </a:t>
            </a:r>
            <a:r>
              <a:rPr lang="ru-RU" sz="2400" dirty="0" err="1"/>
              <a:t>актор</a:t>
            </a:r>
            <a:r>
              <a:rPr lang="ru-RU" sz="2400" dirty="0"/>
              <a:t> і </a:t>
            </a:r>
            <a:r>
              <a:rPr lang="ru-RU" sz="2400" dirty="0" err="1"/>
              <a:t>кінорежисер</a:t>
            </a:r>
            <a:r>
              <a:rPr lang="ru-RU" sz="2400" dirty="0"/>
              <a:t> </a:t>
            </a:r>
            <a:r>
              <a:rPr lang="ru-RU" sz="2400" b="1" dirty="0"/>
              <a:t>Шон </a:t>
            </a:r>
            <a:r>
              <a:rPr lang="ru-RU" sz="2400" b="1" dirty="0" err="1"/>
              <a:t>Пенн</a:t>
            </a:r>
            <a:r>
              <a:rPr lang="ru-RU" sz="2400" b="1" dirty="0"/>
              <a:t> </a:t>
            </a:r>
            <a:r>
              <a:rPr lang="ru-RU" sz="2400" dirty="0"/>
              <a:t>— один з </a:t>
            </a:r>
            <a:r>
              <a:rPr lang="ru-RU" sz="2400" dirty="0" err="1"/>
              <a:t>найтитулованіших</a:t>
            </a:r>
            <a:r>
              <a:rPr lang="ru-RU" sz="2400" dirty="0"/>
              <a:t> </a:t>
            </a:r>
            <a:r>
              <a:rPr lang="ru-RU" sz="2400" dirty="0" err="1"/>
              <a:t>акторів</a:t>
            </a:r>
            <a:r>
              <a:rPr lang="ru-RU" sz="2400" dirty="0"/>
              <a:t> </a:t>
            </a:r>
            <a:r>
              <a:rPr lang="ru-RU" sz="2400" dirty="0" err="1"/>
              <a:t>сучасності</a:t>
            </a:r>
            <a:r>
              <a:rPr lang="ru-RU" sz="2400" dirty="0"/>
              <a:t>, призер </a:t>
            </a:r>
            <a:r>
              <a:rPr lang="ru-RU" sz="2400" dirty="0" err="1"/>
              <a:t>трьох</a:t>
            </a:r>
            <a:r>
              <a:rPr lang="ru-RU" sz="2400" dirty="0"/>
              <a:t> </a:t>
            </a:r>
            <a:r>
              <a:rPr lang="ru-RU" sz="2400" dirty="0" err="1"/>
              <a:t>найбільших</a:t>
            </a:r>
            <a:r>
              <a:rPr lang="ru-RU" sz="2400" dirty="0"/>
              <a:t> </a:t>
            </a:r>
            <a:r>
              <a:rPr lang="ru-RU" sz="2400" dirty="0" err="1"/>
              <a:t>кінофестивалів</a:t>
            </a:r>
            <a:r>
              <a:rPr lang="ru-RU" sz="2400" dirty="0"/>
              <a:t> </a:t>
            </a:r>
            <a:r>
              <a:rPr lang="ru-RU" sz="2400" dirty="0" err="1"/>
              <a:t>світу</a:t>
            </a:r>
            <a:r>
              <a:rPr lang="ru-RU" sz="2400" dirty="0"/>
              <a:t>: </a:t>
            </a:r>
            <a:r>
              <a:rPr lang="ru-RU" sz="2400" dirty="0" err="1"/>
              <a:t>Каннського</a:t>
            </a:r>
            <a:r>
              <a:rPr lang="ru-RU" sz="2400" dirty="0"/>
              <a:t>, </a:t>
            </a:r>
            <a:r>
              <a:rPr lang="ru-RU" sz="2400" dirty="0" err="1"/>
              <a:t>Венеційського</a:t>
            </a:r>
            <a:r>
              <a:rPr lang="ru-RU" sz="2400" dirty="0"/>
              <a:t> (</a:t>
            </a:r>
            <a:r>
              <a:rPr lang="ru-RU" sz="2400" dirty="0" err="1"/>
              <a:t>двічі</a:t>
            </a:r>
            <a:r>
              <a:rPr lang="ru-RU" sz="2400" dirty="0"/>
              <a:t>) і </a:t>
            </a:r>
            <a:r>
              <a:rPr lang="ru-RU" sz="2400" dirty="0" err="1"/>
              <a:t>Берлінського</a:t>
            </a:r>
            <a:r>
              <a:rPr lang="ru-RU" sz="2400" dirty="0"/>
              <a:t>, </a:t>
            </a:r>
            <a:r>
              <a:rPr lang="ru-RU" sz="2400" dirty="0" err="1"/>
              <a:t>двічі</a:t>
            </a:r>
            <a:r>
              <a:rPr lang="ru-RU" sz="2400" dirty="0"/>
              <a:t> лауреат </a:t>
            </a:r>
            <a:r>
              <a:rPr lang="ru-RU" sz="2400" dirty="0" err="1"/>
              <a:t>премії</a:t>
            </a:r>
            <a:r>
              <a:rPr lang="ru-RU" sz="2400" dirty="0"/>
              <a:t> «Оскар» за </a:t>
            </a:r>
            <a:r>
              <a:rPr lang="ru-RU" sz="2400" dirty="0" err="1"/>
              <a:t>головні</a:t>
            </a:r>
            <a:r>
              <a:rPr lang="ru-RU" sz="2400" dirty="0"/>
              <a:t> </a:t>
            </a:r>
            <a:r>
              <a:rPr lang="ru-RU" sz="2400" dirty="0" err="1"/>
              <a:t>ролі</a:t>
            </a:r>
            <a:r>
              <a:rPr lang="ru-RU" sz="2400" dirty="0"/>
              <a:t>. У </a:t>
            </a:r>
            <a:r>
              <a:rPr lang="ru-RU" sz="2400" dirty="0" err="1"/>
              <a:t>чому</a:t>
            </a:r>
            <a:r>
              <a:rPr lang="ru-RU" sz="2400" dirty="0"/>
              <a:t> ж секрет такого </a:t>
            </a:r>
            <a:r>
              <a:rPr lang="ru-RU" sz="2400" dirty="0" err="1"/>
              <a:t>успіху</a:t>
            </a:r>
            <a:r>
              <a:rPr lang="ru-RU" sz="2400" dirty="0"/>
              <a:t>? </a:t>
            </a:r>
            <a:r>
              <a:rPr lang="ru-RU" sz="2400" dirty="0" err="1"/>
              <a:t>Свій</a:t>
            </a:r>
            <a:r>
              <a:rPr lang="ru-RU" sz="2400" dirty="0"/>
              <a:t> </a:t>
            </a:r>
            <a:r>
              <a:rPr lang="ru-RU" sz="2400" dirty="0" err="1"/>
              <a:t>неповторний</a:t>
            </a:r>
            <a:r>
              <a:rPr lang="ru-RU" sz="2400" dirty="0"/>
              <a:t> </a:t>
            </a:r>
            <a:r>
              <a:rPr lang="ru-RU" sz="2400" dirty="0" err="1"/>
              <a:t>акторський</a:t>
            </a:r>
            <a:r>
              <a:rPr lang="ru-RU" sz="2400" dirty="0"/>
              <a:t> </a:t>
            </a:r>
            <a:r>
              <a:rPr lang="ru-RU" sz="2400" dirty="0" err="1"/>
              <a:t>перформанс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забезпечує</a:t>
            </a:r>
            <a:r>
              <a:rPr lang="ru-RU" sz="2400" dirty="0"/>
              <a:t> в будь-</a:t>
            </a:r>
            <a:r>
              <a:rPr lang="ru-RU" sz="2400" dirty="0" err="1"/>
              <a:t>якій</a:t>
            </a:r>
            <a:r>
              <a:rPr lang="ru-RU" sz="2400" dirty="0"/>
              <a:t> </a:t>
            </a:r>
            <a:r>
              <a:rPr lang="ru-RU" sz="2400" dirty="0" err="1"/>
              <a:t>ролі</a:t>
            </a:r>
            <a:r>
              <a:rPr lang="ru-RU" sz="2400" dirty="0"/>
              <a:t>: </a:t>
            </a:r>
            <a:r>
              <a:rPr lang="ru-RU" sz="2400" dirty="0" err="1"/>
              <a:t>відомого</a:t>
            </a:r>
            <a:r>
              <a:rPr lang="ru-RU" sz="2400" dirty="0"/>
              <a:t> </a:t>
            </a:r>
            <a:r>
              <a:rPr lang="ru-RU" sz="2400" dirty="0" err="1"/>
              <a:t>політика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адвоката, рок-</a:t>
            </a:r>
            <a:r>
              <a:rPr lang="ru-RU" sz="2400" dirty="0" err="1"/>
              <a:t>музиканта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джаз-</a:t>
            </a:r>
            <a:r>
              <a:rPr lang="ru-RU" sz="2400" dirty="0" err="1"/>
              <a:t>гітариста</a:t>
            </a:r>
            <a:r>
              <a:rPr lang="ru-RU" sz="2400" dirty="0"/>
              <a:t>, </a:t>
            </a:r>
            <a:r>
              <a:rPr lang="ru-RU" sz="2400" dirty="0" err="1"/>
              <a:t>навіть</a:t>
            </a:r>
            <a:r>
              <a:rPr lang="ru-RU" sz="2400" dirty="0"/>
              <a:t> </a:t>
            </a:r>
            <a:r>
              <a:rPr lang="ru-RU" sz="2400" dirty="0" err="1"/>
              <a:t>розумово</a:t>
            </a:r>
            <a:r>
              <a:rPr lang="ru-RU" sz="2400" dirty="0"/>
              <a:t> </a:t>
            </a:r>
            <a:r>
              <a:rPr lang="ru-RU" sz="2400" dirty="0" err="1"/>
              <a:t>відсталої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476" y="677166"/>
            <a:ext cx="3316357" cy="488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380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3234" y="1364974"/>
            <a:ext cx="5488125" cy="3777622"/>
          </a:xfrm>
        </p:spPr>
        <p:txBody>
          <a:bodyPr>
            <a:noAutofit/>
          </a:bodyPr>
          <a:lstStyle/>
          <a:p>
            <a:r>
              <a:rPr lang="ru-RU" sz="2400" dirty="0" err="1"/>
              <a:t>Дже́кі</a:t>
            </a:r>
            <a:r>
              <a:rPr lang="ru-RU" sz="2400" dirty="0"/>
              <a:t> Чан — </a:t>
            </a:r>
            <a:r>
              <a:rPr lang="ru-RU" sz="2400" dirty="0" err="1"/>
              <a:t>гонконзький</a:t>
            </a:r>
            <a:r>
              <a:rPr lang="ru-RU" sz="2400" dirty="0"/>
              <a:t>, </a:t>
            </a:r>
            <a:r>
              <a:rPr lang="ru-RU" sz="2400" dirty="0" err="1"/>
              <a:t>китайський</a:t>
            </a:r>
            <a:r>
              <a:rPr lang="ru-RU" sz="2400" dirty="0"/>
              <a:t> та </a:t>
            </a:r>
            <a:r>
              <a:rPr lang="ru-RU" sz="2400" dirty="0" err="1"/>
              <a:t>американський</a:t>
            </a:r>
            <a:r>
              <a:rPr lang="ru-RU" sz="2400" dirty="0"/>
              <a:t> </a:t>
            </a:r>
            <a:r>
              <a:rPr lang="ru-RU" sz="2400" dirty="0" err="1"/>
              <a:t>кіноактор</a:t>
            </a:r>
            <a:r>
              <a:rPr lang="ru-RU" sz="2400" dirty="0" smtClean="0"/>
              <a:t>,, </a:t>
            </a:r>
            <a:r>
              <a:rPr lang="ru-RU" sz="2400" dirty="0"/>
              <a:t>продюсер, каскадер, сценарист і </a:t>
            </a:r>
            <a:r>
              <a:rPr lang="ru-RU" sz="2400" dirty="0" err="1"/>
              <a:t>співак</a:t>
            </a:r>
            <a:r>
              <a:rPr lang="ru-RU" sz="2400" dirty="0"/>
              <a:t>. Почав свою </a:t>
            </a:r>
            <a:r>
              <a:rPr lang="ru-RU" sz="2400" dirty="0" err="1"/>
              <a:t>акторську</a:t>
            </a:r>
            <a:r>
              <a:rPr lang="ru-RU" sz="2400" dirty="0"/>
              <a:t> </a:t>
            </a:r>
            <a:r>
              <a:rPr lang="ru-RU" sz="2400" dirty="0" err="1"/>
              <a:t>кар'єру</a:t>
            </a:r>
            <a:r>
              <a:rPr lang="ru-RU" sz="2400" dirty="0"/>
              <a:t> в 1962 </a:t>
            </a:r>
            <a:r>
              <a:rPr lang="ru-RU" sz="2400" dirty="0" err="1"/>
              <a:t>році</a:t>
            </a:r>
            <a:r>
              <a:rPr lang="ru-RU" sz="2400" dirty="0"/>
              <a:t> і </a:t>
            </a:r>
            <a:r>
              <a:rPr lang="ru-RU" sz="2400" dirty="0" err="1"/>
              <a:t>продовжує</a:t>
            </a:r>
            <a:r>
              <a:rPr lang="ru-RU" sz="2400" dirty="0"/>
              <a:t> </a:t>
            </a:r>
            <a:r>
              <a:rPr lang="ru-RU" sz="2400" dirty="0" err="1"/>
              <a:t>досі</a:t>
            </a:r>
            <a:r>
              <a:rPr lang="ru-RU" sz="2400" dirty="0"/>
              <a:t> </a:t>
            </a:r>
            <a:r>
              <a:rPr lang="ru-RU" sz="2400" dirty="0" err="1"/>
              <a:t>зніматись</a:t>
            </a:r>
            <a:r>
              <a:rPr lang="ru-RU" sz="2400" dirty="0"/>
              <a:t> у </a:t>
            </a:r>
            <a:r>
              <a:rPr lang="ru-RU" sz="2400" dirty="0" err="1"/>
              <a:t>фільмах</a:t>
            </a:r>
            <a:r>
              <a:rPr lang="ru-RU" sz="2400" dirty="0"/>
              <a:t>. </a:t>
            </a:r>
            <a:r>
              <a:rPr lang="ru-RU" sz="2400" dirty="0" err="1"/>
              <a:t>Володар</a:t>
            </a:r>
            <a:r>
              <a:rPr lang="ru-RU" sz="2400" dirty="0"/>
              <a:t> </a:t>
            </a:r>
            <a:r>
              <a:rPr lang="ru-RU" sz="2400" dirty="0" err="1"/>
              <a:t>почесної</a:t>
            </a:r>
            <a:r>
              <a:rPr lang="ru-RU" sz="2400" dirty="0"/>
              <a:t> </a:t>
            </a:r>
            <a:r>
              <a:rPr lang="ru-RU" sz="2400" dirty="0" err="1"/>
              <a:t>премії</a:t>
            </a:r>
            <a:r>
              <a:rPr lang="ru-RU" sz="2400" dirty="0"/>
              <a:t> «Оскар» за </a:t>
            </a:r>
            <a:r>
              <a:rPr lang="ru-RU" sz="2400" dirty="0" err="1"/>
              <a:t>видатні</a:t>
            </a:r>
            <a:r>
              <a:rPr lang="ru-RU" sz="2400" dirty="0"/>
              <a:t> заслуги в </a:t>
            </a:r>
            <a:r>
              <a:rPr lang="ru-RU" sz="2400" dirty="0" err="1"/>
              <a:t>кінематографі</a:t>
            </a:r>
            <a:r>
              <a:rPr lang="ru-RU" sz="2400" dirty="0"/>
              <a:t> 2016 року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 err="1"/>
              <a:t>режисер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263" y="1264555"/>
            <a:ext cx="36957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28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Відомі актриси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37" y="1484243"/>
            <a:ext cx="3210977" cy="3778250"/>
          </a:xfrm>
        </p:spPr>
      </p:pic>
      <p:sp>
        <p:nvSpPr>
          <p:cNvPr id="5" name="Прямоугольник 4"/>
          <p:cNvSpPr/>
          <p:nvPr/>
        </p:nvSpPr>
        <p:spPr>
          <a:xfrm>
            <a:off x="1252396" y="5497203"/>
            <a:ext cx="2039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err="1" smtClean="0"/>
              <a:t>Кетрін</a:t>
            </a:r>
            <a:r>
              <a:rPr lang="uk-UA" b="1" dirty="0" smtClean="0"/>
              <a:t> Хепберн</a:t>
            </a:r>
            <a:endParaRPr lang="ru-RU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918" y="1372428"/>
            <a:ext cx="2609850" cy="32385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997487" y="4893161"/>
            <a:ext cx="1887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err="1" smtClean="0"/>
              <a:t>Інгрід</a:t>
            </a:r>
            <a:r>
              <a:rPr lang="uk-UA" b="1" dirty="0" smtClean="0"/>
              <a:t> </a:t>
            </a:r>
            <a:r>
              <a:rPr lang="uk-UA" b="1" dirty="0" err="1" smtClean="0"/>
              <a:t>Бергман</a:t>
            </a:r>
            <a:endParaRPr lang="ru-RU" b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572" y="1905000"/>
            <a:ext cx="4458082" cy="335749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9476723" y="5681869"/>
            <a:ext cx="1641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Софі </a:t>
            </a:r>
            <a:r>
              <a:rPr lang="uk-UA" b="1" dirty="0" err="1" smtClean="0"/>
              <a:t>Лорен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4508345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</TotalTime>
  <Words>707</Words>
  <Application>Microsoft Office PowerPoint</Application>
  <PresentationFormat>Широкоэкранный</PresentationFormat>
  <Paragraphs>28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tahoma</vt:lpstr>
      <vt:lpstr>Wingdings 3</vt:lpstr>
      <vt:lpstr>Легкий дым</vt:lpstr>
      <vt:lpstr>Кінематографічні професії</vt:lpstr>
      <vt:lpstr>Стівен Спілберг </vt:lpstr>
      <vt:lpstr>Джеймс Кемерон</vt:lpstr>
      <vt:lpstr>Важливе місце в кіномистецтві посідає творчість Люка Бессона, який використовує такі популярні кіножанри, як бойовик («Леон»), фантастика («П’ятий елемент»)</vt:lpstr>
      <vt:lpstr>Презентация PowerPoint</vt:lpstr>
      <vt:lpstr>Актори</vt:lpstr>
      <vt:lpstr>Презентация PowerPoint</vt:lpstr>
      <vt:lpstr>Презентация PowerPoint</vt:lpstr>
      <vt:lpstr>Відомі актриси</vt:lpstr>
      <vt:lpstr>Презентация PowerPoint</vt:lpstr>
      <vt:lpstr>Найвидатніший із сучасних операторів Свен Нюквіст є володарем багатьох кінопремій, зокрема двох «Оскарів» за кращу операторську роботу. Упродовж півстолітнього творчого шляху він довів до досконалості мистецтво кінооператора, знявши понад 120 фільмів</vt:lpstr>
      <vt:lpstr>Важлива роль у створенні кінокартини належить художнику-постановнику. Він розробляє ескізи костюмів, декорацій, добирає реквізит, готує макети оформлення сцен.</vt:lpstr>
      <vt:lpstr>Презентация PowerPoint</vt:lpstr>
      <vt:lpstr>Презентация PowerPoint</vt:lpstr>
      <vt:lpstr>Музичні професії у кіно</vt:lpstr>
      <vt:lpstr>Презентация PowerPoint</vt:lpstr>
      <vt:lpstr>Також у кінематографі є людина, відповідальна за виконання чистової збірки картини, — монтажер (нерідко це робить сам режисер-постановник).</vt:lpstr>
      <vt:lpstr>Фінансуванням потреб знімальної групи опікується у вітчизняному кінематографі директор фільму. Відповідно до міжнародної практики ця посада називається виконавчий продюсер. Він забезпечує умови й організаційно-фінансовий контроль за постановкою фільму — від початку зйомок до виходу картини в прокат.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Кінематографічні професії</dc:title>
  <dc:creator>Учетная запись Майкрософт</dc:creator>
  <cp:lastModifiedBy>Учетная запись Майкрософт</cp:lastModifiedBy>
  <cp:revision>8</cp:revision>
  <dcterms:created xsi:type="dcterms:W3CDTF">2021-01-27T22:14:44Z</dcterms:created>
  <dcterms:modified xsi:type="dcterms:W3CDTF">2021-01-27T23:18:08Z</dcterms:modified>
</cp:coreProperties>
</file>