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6937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606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802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6826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556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7945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6711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531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349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163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23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194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60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25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404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099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004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C180186-6D8B-449E-B355-A11A1F56D7A6}" type="datetimeFigureOut">
              <a:rPr lang="uk-UA" smtClean="0"/>
              <a:t>17.03.2023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87B567-4053-4CAE-89D5-8FC0691CC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071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857999"/>
          </a:xfrm>
        </p:spPr>
        <p:txBody>
          <a:bodyPr>
            <a:normAutofit/>
          </a:bodyPr>
          <a:lstStyle/>
          <a:p>
            <a:pPr marR="71755" algn="l">
              <a:spcAft>
                <a:spcPts val="0"/>
              </a:spcAft>
            </a:pPr>
            <a:r>
              <a:rPr lang="uk-UA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АНКЕТА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адресата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досвіду роботи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Прізвище, ім’я, по батькові: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Гичка Галина Іванівна.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Дата народження: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26 серпня 1967 року.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Повна домашня адреса з поштовим індексом, телефон: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Тернопільська область, м. Поча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їв,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вул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Волинська, 40, моб.т.0966404328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Який навчальний заклад закінчила, у якому році, спеціальність згідно з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дипломом: </a:t>
            </a:r>
            <a:b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Тернопільський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державний педагогічний інститут,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1990 рік, вчитель біології та хімії.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Адреса досвіду: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Опорний заклад Почаївська загальноосвітня школа І-ІІІ ступенів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Почаївської міської ради Тернопільської області.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Стаж роботи: загальний – 38 років, у тому числі педагогічний –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38 років.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Кваліфікаційна категорія: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вища.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8.Звання: -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старший вчитель.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9.Державні нагороди, відзнаки</a:t>
            </a:r>
            <a:r>
              <a:rPr lang="uk-UA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Грамота Тернопільської ОДА (2009)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як вчителю хімії,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Нагрудний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знак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Федерації профспілок України «Профспілкова звитяга» (2017),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Грамота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Почаївської міської ради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(2019) – як директору ЗЗСО,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Грамота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Тернопільського ОКІППО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(2022) – як директору ЗЗСО,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Грамота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Кременецької районної військової адміністрації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(2022) - як директору ЗЗСО.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10.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досвіду: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Інноваційні підходи в управлінській діяльності керівника опорного закладу Почаївської загальноосвітньої школи І-ІІІ ступенів.</a:t>
            </a:r>
            <a:b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4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9795300" y="0"/>
            <a:ext cx="2254131" cy="34290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  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300" y="145996"/>
            <a:ext cx="198137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68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1288"/>
          </a:xfrm>
        </p:spPr>
        <p:txBody>
          <a:bodyPr>
            <a:normAutofit/>
          </a:bodyPr>
          <a:lstStyle/>
          <a:p>
            <a:pPr algn="l"/>
            <a:r>
              <a:rPr lang="uk-UA" sz="2000" b="1" dirty="0" smtClean="0"/>
              <a:t>Методичні об'єднання</a:t>
            </a:r>
            <a:endParaRPr lang="uk-UA" sz="20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838200" y="1032387"/>
            <a:ext cx="10515600" cy="51445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dirty="0" smtClean="0"/>
              <a:t>У Почаївській опорній школі організовано роботу 14 шкільних  методичних об’єднань: учителів-словесників, іноземних мов, початкових  класів, суспільствознавчих, природничо-математичних дисциплін, класних  керівників, фізичної культури, трудового навчання і креслення. затверджено  плани роботи, методичні проблеми, над якими працюють методичні  об’єднання, визначено керівників з числа досвідчених педагогів.  На засіданнях методичних  об’єднань педагоги працювали над темами «Удосконалення методики НУШ на </a:t>
            </a:r>
            <a:r>
              <a:rPr lang="uk-UA" dirty="0" err="1" smtClean="0"/>
              <a:t>уроках</a:t>
            </a:r>
            <a:r>
              <a:rPr lang="uk-UA" dirty="0" smtClean="0"/>
              <a:t> та в позаурочний час», тренінги «Розвиток творчої особистості  молодшого школяра в умовах </a:t>
            </a:r>
            <a:r>
              <a:rPr lang="uk-UA" dirty="0" err="1" smtClean="0"/>
              <a:t>компетентнісно</a:t>
            </a:r>
            <a:r>
              <a:rPr lang="uk-UA" dirty="0" smtClean="0"/>
              <a:t> орієнтованої освіти»,  обмін досвідом учителів про навчання на  курсах підвищення кваліфікації, онлайн-</a:t>
            </a:r>
            <a:r>
              <a:rPr lang="uk-UA" dirty="0" err="1" smtClean="0"/>
              <a:t>вебінарах</a:t>
            </a:r>
            <a:r>
              <a:rPr lang="uk-UA" dirty="0" smtClean="0"/>
              <a:t>, інтернет-марафонах, педагогічних конференціях ін. Тут організовано дискусійний клуб, в рамках якого піднімаються дискусійні питання «Як зробити  урок успішним - дорожня карта заступника директора та вчителя», педагогічний </a:t>
            </a:r>
            <a:r>
              <a:rPr lang="uk-UA" dirty="0" err="1" smtClean="0"/>
              <a:t>квест</a:t>
            </a:r>
            <a:r>
              <a:rPr lang="uk-UA" dirty="0" smtClean="0"/>
              <a:t> «Система вправ з розвитку критичного мислення на </a:t>
            </a:r>
            <a:r>
              <a:rPr lang="uk-UA" dirty="0" err="1" smtClean="0"/>
              <a:t>уроках</a:t>
            </a:r>
            <a:r>
              <a:rPr lang="uk-UA" dirty="0" smtClean="0"/>
              <a:t> у початкових класах»,    «Ефективність використання технічного забезпечення та роздаткового  матеріалу під час уроків» та ін.</a:t>
            </a:r>
          </a:p>
          <a:p>
            <a:pPr marL="0" indent="0">
              <a:buNone/>
            </a:pPr>
            <a:r>
              <a:rPr lang="uk-UA" dirty="0" smtClean="0"/>
              <a:t> Сучасні підходи до оцінювання навчальних досягнень учнів</a:t>
            </a:r>
            <a:r>
              <a:rPr lang="uk-UA" dirty="0"/>
              <a:t> </a:t>
            </a:r>
            <a:r>
              <a:rPr lang="uk-UA" dirty="0" smtClean="0"/>
              <a:t>опрацьовуються</a:t>
            </a:r>
          </a:p>
          <a:p>
            <a:pPr marL="0" indent="0">
              <a:buNone/>
            </a:pPr>
            <a:r>
              <a:rPr lang="uk-UA" dirty="0" smtClean="0"/>
              <a:t> на методичних тематичних заходах:</a:t>
            </a:r>
          </a:p>
          <a:p>
            <a:r>
              <a:rPr lang="uk-UA" dirty="0" smtClean="0"/>
              <a:t>Сучасний урок - методика і практика. </a:t>
            </a:r>
          </a:p>
          <a:p>
            <a:r>
              <a:rPr lang="uk-UA" dirty="0" smtClean="0"/>
              <a:t>Робота з обдарованими учнями. </a:t>
            </a:r>
          </a:p>
          <a:p>
            <a:r>
              <a:rPr lang="uk-UA" dirty="0" smtClean="0"/>
              <a:t>Компетентність як основа успіху і </a:t>
            </a:r>
            <a:r>
              <a:rPr lang="uk-UA" dirty="0" err="1" smtClean="0"/>
              <a:t>самовдосконаленн</a:t>
            </a:r>
            <a:r>
              <a:rPr lang="uk-UA" dirty="0" smtClean="0"/>
              <a:t> учня та вчителя.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774" y="4370616"/>
            <a:ext cx="3269226" cy="248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3300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4307"/>
          </a:xfrm>
        </p:spPr>
        <p:txBody>
          <a:bodyPr>
            <a:normAutofit fontScale="90000"/>
          </a:bodyPr>
          <a:lstStyle/>
          <a:p>
            <a:pPr algn="l"/>
            <a:r>
              <a:rPr lang="uk-UA" sz="2400" b="1" dirty="0" smtClean="0"/>
              <a:t>Інклюзивне навчання</a:t>
            </a:r>
            <a:endParaRPr lang="uk-UA" sz="24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838200" y="899652"/>
            <a:ext cx="10515600" cy="527731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dirty="0" smtClean="0"/>
              <a:t>У закладі освіти значна увага приділяється навчанню і психолого педагогічному супроводу дітей з особливими освітніми потребами. У ЗЗСО Створено  19 інклюзивних класів, роботу у яких забезпечують 19 асистентів учителя.  Створено команди психолого-педагогічного супроводу, які забезпечують  організацію роботи в інклюзивних класах, надають рекомендації педагогам  батькам щодо підвищення результативності навчання та соціалізації дітей з  особливими освітніми потребами. Суттєво </a:t>
            </a:r>
            <a:r>
              <a:rPr lang="uk-UA" dirty="0" err="1" smtClean="0"/>
              <a:t>зміцнено</a:t>
            </a:r>
            <a:r>
              <a:rPr lang="uk-UA" dirty="0" smtClean="0"/>
              <a:t> навчально-матеріальну  базу інклюзивного навчання, обладнано дві ресурсні кімнати з обладнанням:  наочністю, дидактичними засобами та ігровим матеріалом, спортивним  інвентарем. Створено умови для роботи </a:t>
            </a:r>
            <a:r>
              <a:rPr lang="uk-UA" dirty="0" err="1" smtClean="0"/>
              <a:t>реабілітолога</a:t>
            </a:r>
            <a:r>
              <a:rPr lang="uk-UA" dirty="0" smtClean="0"/>
              <a:t> та проведення уроків  адаптивної фізичної культури. </a:t>
            </a:r>
          </a:p>
          <a:p>
            <a:pPr marL="0" indent="0">
              <a:buNone/>
            </a:pPr>
            <a:r>
              <a:rPr lang="uk-UA" dirty="0" smtClean="0"/>
              <a:t>Налагоджено дієву співпрацю зі спеціалістами інклюзивного</a:t>
            </a:r>
          </a:p>
          <a:p>
            <a:pPr marL="0" indent="0">
              <a:buNone/>
            </a:pPr>
            <a:r>
              <a:rPr lang="uk-UA" dirty="0" smtClean="0"/>
              <a:t> ресурсного  центру Кременецької міської ради, які надають </a:t>
            </a:r>
          </a:p>
          <a:p>
            <a:pPr marL="0" indent="0">
              <a:buNone/>
            </a:pPr>
            <a:r>
              <a:rPr lang="uk-UA" dirty="0" smtClean="0"/>
              <a:t>практичну допомогу щодо  роботи з в інклюзивних класах.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463" t="26623" r="26949" b="7751"/>
          <a:stretch/>
        </p:blipFill>
        <p:spPr>
          <a:xfrm>
            <a:off x="8863781" y="4306529"/>
            <a:ext cx="3328219" cy="2433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994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Участь у </a:t>
            </a:r>
            <a:r>
              <a:rPr lang="ru-RU" sz="2400" dirty="0" err="1" smtClean="0"/>
              <a:t>Всеукраїнському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проекті</a:t>
            </a:r>
            <a:r>
              <a:rPr lang="ru-RU" sz="2400" dirty="0" smtClean="0"/>
              <a:t> «</a:t>
            </a:r>
            <a:r>
              <a:rPr lang="ru-RU" sz="2400" dirty="0" err="1" smtClean="0"/>
              <a:t>Навчання</a:t>
            </a:r>
            <a:r>
              <a:rPr lang="ru-RU" sz="2400" dirty="0" smtClean="0"/>
              <a:t> в </a:t>
            </a:r>
            <a:r>
              <a:rPr lang="ru-RU" sz="2400" dirty="0" err="1" smtClean="0"/>
              <a:t>русі</a:t>
            </a:r>
            <a:r>
              <a:rPr lang="ru-RU" sz="2400" dirty="0" smtClean="0"/>
              <a:t>» </a:t>
            </a:r>
            <a:br>
              <a:rPr lang="ru-RU" sz="2400" dirty="0" smtClean="0"/>
            </a:br>
            <a:endParaRPr lang="uk-UA" sz="2400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38200" y="2018574"/>
            <a:ext cx="4932091" cy="3316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270" t="48499" r="18516"/>
          <a:stretch/>
        </p:blipFill>
        <p:spPr>
          <a:xfrm>
            <a:off x="6865064" y="1725561"/>
            <a:ext cx="3318388" cy="2639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6547" t="27482" r="21166" b="22334"/>
          <a:stretch/>
        </p:blipFill>
        <p:spPr>
          <a:xfrm>
            <a:off x="6238567" y="4755945"/>
            <a:ext cx="3200400" cy="17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34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402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Участь у </a:t>
            </a:r>
            <a:r>
              <a:rPr lang="ru-RU" sz="2400" dirty="0" err="1" smtClean="0"/>
              <a:t>обласному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експериментальному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проєкті</a:t>
            </a:r>
            <a:r>
              <a:rPr lang="ru-RU" sz="2400" dirty="0" smtClean="0"/>
              <a:t>  «</a:t>
            </a:r>
            <a:r>
              <a:rPr lang="ru-RU" sz="2400" dirty="0" err="1" smtClean="0"/>
              <a:t>Екошкола</a:t>
            </a:r>
            <a:r>
              <a:rPr lang="ru-RU" sz="2400" dirty="0" smtClean="0"/>
              <a:t>». </a:t>
            </a:r>
            <a:endParaRPr lang="uk-UA" sz="2400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7353" t="19416" r="18515" b="5093"/>
          <a:stretch/>
        </p:blipFill>
        <p:spPr>
          <a:xfrm>
            <a:off x="324466" y="1041556"/>
            <a:ext cx="6079938" cy="5462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287" y="2227007"/>
            <a:ext cx="4610189" cy="3277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4559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368"/>
            <a:ext cx="7991167" cy="553064"/>
          </a:xfrm>
        </p:spPr>
        <p:txBody>
          <a:bodyPr>
            <a:normAutofit fontScale="90000"/>
          </a:bodyPr>
          <a:lstStyle/>
          <a:p>
            <a:pPr algn="l"/>
            <a:r>
              <a:rPr lang="uk-UA" sz="2400" b="1" dirty="0" smtClean="0"/>
              <a:t>Результативність</a:t>
            </a:r>
            <a:r>
              <a:rPr lang="uk-UA" sz="2400" dirty="0" smtClean="0"/>
              <a:t/>
            </a:r>
            <a:br>
              <a:rPr lang="uk-UA" sz="2400" dirty="0" smtClean="0"/>
            </a:br>
            <a:endParaRPr lang="uk-UA" sz="2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838200" y="250724"/>
            <a:ext cx="10515600" cy="623856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uk-UA" sz="2300" dirty="0" smtClean="0"/>
          </a:p>
          <a:p>
            <a:pPr marL="0" indent="0">
              <a:buNone/>
            </a:pPr>
            <a:r>
              <a:rPr lang="uk-UA" sz="2300" b="1" dirty="0" smtClean="0"/>
              <a:t>Призери та переможці районних та обласних та всеукраїнських  заходів:  </a:t>
            </a:r>
          </a:p>
          <a:p>
            <a:pPr marL="0" indent="0">
              <a:buNone/>
            </a:pPr>
            <a:endParaRPr lang="uk-UA" sz="2300" dirty="0" smtClean="0"/>
          </a:p>
          <a:p>
            <a:pPr marL="0" indent="0">
              <a:buNone/>
            </a:pPr>
            <a:r>
              <a:rPr lang="uk-UA" sz="2300" dirty="0" smtClean="0"/>
              <a:t>Участь у </a:t>
            </a:r>
            <a:r>
              <a:rPr lang="en-US" sz="2300" dirty="0" smtClean="0"/>
              <a:t>V</a:t>
            </a:r>
            <a:r>
              <a:rPr lang="uk-UA" sz="2300" dirty="0" smtClean="0"/>
              <a:t>ІІ Всеукраїнській історико краєзнавчій конференції учнівської молоді</a:t>
            </a:r>
          </a:p>
          <a:p>
            <a:pPr marL="0" indent="0">
              <a:buNone/>
            </a:pPr>
            <a:r>
              <a:rPr lang="uk-UA" sz="2300" dirty="0" smtClean="0"/>
              <a:t> «Державотворчі процеси в  Україні: через віки у ХХІ ст.».- (Мудрик Ігор (кер. Мудрик Л.С.)</a:t>
            </a:r>
          </a:p>
          <a:p>
            <a:pPr marL="0" indent="0">
              <a:buNone/>
            </a:pPr>
            <a:r>
              <a:rPr lang="uk-UA" sz="2300" dirty="0" smtClean="0"/>
              <a:t> «Легендарні </a:t>
            </a:r>
            <a:r>
              <a:rPr lang="uk-UA" sz="2300" dirty="0" err="1" smtClean="0"/>
              <a:t>почаївчани</a:t>
            </a:r>
            <a:r>
              <a:rPr lang="uk-UA" sz="2300" dirty="0" smtClean="0"/>
              <a:t> – борці за волю рідної землі,  учасники визвольних змагань </a:t>
            </a:r>
          </a:p>
          <a:p>
            <a:pPr marL="0" indent="0">
              <a:buNone/>
            </a:pPr>
            <a:r>
              <a:rPr lang="uk-UA" sz="2300" dirty="0" smtClean="0"/>
              <a:t>українського народу»;  Швець Ольга (кер. Романюк Т.І.)  - «</a:t>
            </a:r>
            <a:r>
              <a:rPr lang="uk-UA" sz="2300" dirty="0" err="1" smtClean="0"/>
              <a:t>Амфілохій</a:t>
            </a:r>
            <a:r>
              <a:rPr lang="uk-UA" sz="2300" dirty="0" smtClean="0"/>
              <a:t>- повстанський лікар»);</a:t>
            </a:r>
          </a:p>
          <a:p>
            <a:pPr marL="0" indent="0">
              <a:buNone/>
            </a:pPr>
            <a:r>
              <a:rPr lang="uk-UA" sz="2300" dirty="0" smtClean="0"/>
              <a:t>участь у Всеукраїнському конкурсі учнівської творчості «Об’єднаймося, брати мої!»- (Павлюк Христина,  дослідження «Андрій </a:t>
            </a:r>
            <a:r>
              <a:rPr lang="uk-UA" sz="2300" dirty="0" err="1" smtClean="0"/>
              <a:t>Севастьянович</a:t>
            </a:r>
            <a:r>
              <a:rPr lang="uk-UA" sz="2300" dirty="0" smtClean="0"/>
              <a:t> Павлюк – борець за волю України, хранитель слова» (кер. Мудрик Л.С.); </a:t>
            </a:r>
          </a:p>
          <a:p>
            <a:pPr marL="0" indent="0">
              <a:buNone/>
            </a:pPr>
            <a:r>
              <a:rPr lang="uk-UA" sz="2300" dirty="0" smtClean="0"/>
              <a:t> Участь у Всеукраїнській </a:t>
            </a:r>
            <a:r>
              <a:rPr lang="uk-UA" sz="2300" dirty="0" err="1" smtClean="0"/>
              <a:t>краєзнавчо</a:t>
            </a:r>
            <a:r>
              <a:rPr lang="uk-UA" sz="2300" dirty="0" smtClean="0"/>
              <a:t>-етнографічній  конференції «Лиш те в народі буде жити, що серце серцю </a:t>
            </a:r>
            <a:r>
              <a:rPr lang="uk-UA" sz="2300" dirty="0" err="1" smtClean="0"/>
              <a:t>передасть</a:t>
            </a:r>
            <a:r>
              <a:rPr lang="uk-UA" sz="2300" dirty="0" smtClean="0"/>
              <a:t>». (</a:t>
            </a:r>
            <a:r>
              <a:rPr lang="uk-UA" sz="2300" dirty="0" err="1" smtClean="0"/>
              <a:t>Черпалюк</a:t>
            </a:r>
            <a:r>
              <a:rPr lang="uk-UA" sz="2300" dirty="0" smtClean="0"/>
              <a:t> Ірина,   дослідження «Традиції та звичаї зимового циклу на </a:t>
            </a:r>
            <a:r>
              <a:rPr lang="uk-UA" sz="2300" dirty="0" err="1" smtClean="0"/>
              <a:t>Почаївщині</a:t>
            </a:r>
            <a:r>
              <a:rPr lang="uk-UA" sz="2300" dirty="0" smtClean="0"/>
              <a:t>» (уч. Козак Л.М.); </a:t>
            </a:r>
          </a:p>
          <a:p>
            <a:pPr marL="0" indent="0">
              <a:buNone/>
            </a:pPr>
            <a:r>
              <a:rPr lang="uk-UA" sz="2300" dirty="0" smtClean="0"/>
              <a:t>Участь у конкурсі «</a:t>
            </a:r>
            <a:r>
              <a:rPr lang="uk-UA" sz="2300" dirty="0" err="1" smtClean="0"/>
              <a:t>Грінвіч</a:t>
            </a:r>
            <a:r>
              <a:rPr lang="uk-UA" sz="2300" dirty="0" smtClean="0"/>
              <a:t>», за результатами якого: І місце – 11 учнів; ІІ місце -11 учнів, ІІІ місце-2 учні (учителі: </a:t>
            </a:r>
            <a:r>
              <a:rPr lang="uk-UA" sz="2300" dirty="0" err="1" smtClean="0"/>
              <a:t>Горпинюк</a:t>
            </a:r>
            <a:r>
              <a:rPr lang="uk-UA" sz="2300" dirty="0" smtClean="0"/>
              <a:t>  Н.О., Довга М.Є., Зінкевич О.Б., Ковальська В.В., Левченко І.Б., </a:t>
            </a:r>
            <a:r>
              <a:rPr lang="uk-UA" sz="2300" dirty="0" err="1" smtClean="0"/>
              <a:t>Майстровенко</a:t>
            </a:r>
            <a:r>
              <a:rPr lang="uk-UA" sz="2300" dirty="0" smtClean="0"/>
              <a:t>  Н.Ф., </a:t>
            </a:r>
            <a:r>
              <a:rPr lang="uk-UA" sz="2300" dirty="0" err="1" smtClean="0"/>
              <a:t>Панчук</a:t>
            </a:r>
            <a:r>
              <a:rPr lang="uk-UA" sz="2300" dirty="0" smtClean="0"/>
              <a:t> І.О.). </a:t>
            </a:r>
          </a:p>
          <a:p>
            <a:pPr marL="0" indent="0">
              <a:buNone/>
            </a:pPr>
            <a:r>
              <a:rPr lang="uk-UA" sz="2300" dirty="0" smtClean="0"/>
              <a:t>Участь у 2 етапі Всеукраїнського конкурсу «Мовознавець» (англійська мова)  взяли участь 12 учнів, з них І місце виборола </a:t>
            </a:r>
            <a:r>
              <a:rPr lang="uk-UA" sz="2300" dirty="0" err="1" smtClean="0"/>
              <a:t>Горюк</a:t>
            </a:r>
            <a:r>
              <a:rPr lang="uk-UA" sz="2300" dirty="0" smtClean="0"/>
              <a:t> Тетяна, ІІ місце – Бойко  Марія (кер. Ковальська В.В.); </a:t>
            </a:r>
          </a:p>
          <a:p>
            <a:pPr marL="0" indent="0">
              <a:buNone/>
            </a:pPr>
            <a:r>
              <a:rPr lang="uk-UA" sz="2300" dirty="0" smtClean="0"/>
              <a:t> Участь у обласному  суспільно-патріотичному </a:t>
            </a:r>
            <a:r>
              <a:rPr lang="uk-UA" sz="2300" dirty="0" err="1" smtClean="0"/>
              <a:t>проєкті</a:t>
            </a:r>
            <a:r>
              <a:rPr lang="uk-UA" sz="2300" dirty="0" smtClean="0"/>
              <a:t> «Прапор України – цінність родини» (кер. Голуб О. В.);  </a:t>
            </a:r>
          </a:p>
          <a:p>
            <a:pPr marL="0" indent="0">
              <a:buNone/>
            </a:pPr>
            <a:r>
              <a:rPr lang="uk-UA" sz="2300" dirty="0" smtClean="0"/>
              <a:t>Участь у </a:t>
            </a:r>
            <a:r>
              <a:rPr lang="uk-UA" sz="2300" dirty="0" err="1" smtClean="0"/>
              <a:t>краєзнавчо</a:t>
            </a:r>
            <a:r>
              <a:rPr lang="uk-UA" sz="2300" dirty="0" smtClean="0"/>
              <a:t>-пошуковому </a:t>
            </a:r>
            <a:r>
              <a:rPr lang="uk-UA" sz="2300" dirty="0" err="1" smtClean="0"/>
              <a:t>проєкті</a:t>
            </a:r>
            <a:r>
              <a:rPr lang="uk-UA" sz="2300" dirty="0" smtClean="0"/>
              <a:t> з дослідження сторінок історії боротьби воїнів ОУН-УПА, присвячених відзначенню 80-ї річниці створення Української Повстанської Армії «Непоборні» (кер. Мудрик Л. С.).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138" t="29196" r="20925" b="18904"/>
          <a:stretch/>
        </p:blipFill>
        <p:spPr>
          <a:xfrm>
            <a:off x="8398617" y="66368"/>
            <a:ext cx="3793383" cy="2013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2431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822"/>
          </a:xfrm>
        </p:spPr>
        <p:txBody>
          <a:bodyPr>
            <a:normAutofit fontScale="90000"/>
          </a:bodyPr>
          <a:lstStyle/>
          <a:p>
            <a:endParaRPr lang="uk-UA" sz="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838200" y="2142099"/>
            <a:ext cx="10515600" cy="4034864"/>
          </a:xfrm>
        </p:spPr>
        <p:txBody>
          <a:bodyPr>
            <a:normAutofit fontScale="77500" lnSpcReduction="20000"/>
          </a:bodyPr>
          <a:lstStyle/>
          <a:p>
            <a:endParaRPr lang="uk-UA" dirty="0" smtClean="0"/>
          </a:p>
          <a:p>
            <a:pPr marL="0" indent="0">
              <a:buNone/>
            </a:pPr>
            <a:r>
              <a:rPr lang="uk-UA" b="1" dirty="0" smtClean="0"/>
              <a:t>Форми поширення передового педагогічного досвіду</a:t>
            </a:r>
          </a:p>
          <a:p>
            <a:r>
              <a:rPr lang="uk-UA" dirty="0" smtClean="0"/>
              <a:t>2 грудня 2020 року виступ на семінарі для директорів опорних шкіл, гімназій, ліцеїв та колегіумів області на тему «Формування траєкторії розвитку ЗЗСО як ключовий фактор історії змін».</a:t>
            </a:r>
          </a:p>
          <a:p>
            <a:r>
              <a:rPr lang="uk-UA" dirty="0" smtClean="0"/>
              <a:t>17 грудня 2021 року </a:t>
            </a:r>
            <a:r>
              <a:rPr lang="uk-UA" dirty="0"/>
              <a:t>виступ на  </a:t>
            </a:r>
            <a:r>
              <a:rPr lang="uk-UA" dirty="0" smtClean="0"/>
              <a:t>веб-семінарі для директорів опорних шкіл на тему «Прогнозування, організація та аналітика як ключові компетентності в управлінні освітнім процесом».</a:t>
            </a:r>
          </a:p>
          <a:p>
            <a:r>
              <a:rPr lang="uk-UA" dirty="0" smtClean="0"/>
              <a:t>05 травня 2022 року організація  обласного семінару «Формування здорового способу життя учнівської молоді з метою збереження екології та національної безпеки України шляхом впровадження інноваційних технологій».</a:t>
            </a:r>
          </a:p>
          <a:p>
            <a:r>
              <a:rPr lang="uk-UA" dirty="0" smtClean="0"/>
              <a:t>13 грудня 2022року </a:t>
            </a:r>
            <a:r>
              <a:rPr lang="ru-RU" dirty="0" err="1" smtClean="0"/>
              <a:t>виступ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семінарі</a:t>
            </a:r>
            <a:r>
              <a:rPr lang="ru-RU" dirty="0"/>
              <a:t> для </a:t>
            </a:r>
            <a:r>
              <a:rPr lang="ru-RU" dirty="0" err="1"/>
              <a:t>директорів</a:t>
            </a:r>
            <a:r>
              <a:rPr lang="ru-RU" dirty="0"/>
              <a:t> </a:t>
            </a:r>
            <a:r>
              <a:rPr lang="ru-RU" dirty="0" err="1"/>
              <a:t>опорних</a:t>
            </a:r>
            <a:r>
              <a:rPr lang="ru-RU" dirty="0"/>
              <a:t> </a:t>
            </a:r>
            <a:r>
              <a:rPr lang="ru-RU" dirty="0" err="1"/>
              <a:t>шкіл</a:t>
            </a:r>
            <a:r>
              <a:rPr lang="uk-UA" dirty="0" smtClean="0"/>
              <a:t> на тему «Комплексний підхід керівника опорної школи до організації освітнього процесу в умовах реформи освіти».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370" t="33057" r="18998" b="21476"/>
          <a:stretch/>
        </p:blipFill>
        <p:spPr>
          <a:xfrm>
            <a:off x="8825088" y="0"/>
            <a:ext cx="3366912" cy="240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4" y="0"/>
            <a:ext cx="4928419" cy="244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743" y="0"/>
            <a:ext cx="3830345" cy="240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6547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4657"/>
          </a:xfrm>
        </p:spPr>
        <p:txBody>
          <a:bodyPr>
            <a:normAutofit fontScale="90000"/>
          </a:bodyPr>
          <a:lstStyle/>
          <a:p>
            <a:endParaRPr lang="uk-UA" sz="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913774" y="309716"/>
            <a:ext cx="6681645" cy="617957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b="1" dirty="0" smtClean="0"/>
              <a:t>Отже, </a:t>
            </a:r>
            <a:r>
              <a:rPr lang="uk-UA" dirty="0" smtClean="0"/>
              <a:t>досягнення школи за останні п’ять років, а саме: створення опорного закладу, реконструкція школи, шкільний автобус, капітальні ремонти, комп’ютерний клас, тренажерний клас, інклюзивний клас тощо – все стало можливим  завдяки володінню технологіями інноваційного менеджменту, самовдосконаленню управлінських </a:t>
            </a:r>
            <a:r>
              <a:rPr lang="uk-UA" dirty="0" err="1" smtClean="0"/>
              <a:t>компетентностей</a:t>
            </a:r>
            <a:r>
              <a:rPr lang="uk-UA" dirty="0" smtClean="0"/>
              <a:t> керівника ЗЗСО.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err="1" smtClean="0"/>
              <a:t>висновки</a:t>
            </a:r>
            <a:r>
              <a:rPr lang="ru-RU" b="1" dirty="0" smtClean="0"/>
              <a:t>: </a:t>
            </a:r>
            <a:r>
              <a:rPr lang="ru-RU" dirty="0" smtClean="0"/>
              <a:t> 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створити</a:t>
            </a:r>
            <a:r>
              <a:rPr lang="ru-RU" dirty="0" smtClean="0"/>
              <a:t> </a:t>
            </a:r>
            <a:r>
              <a:rPr lang="ru-RU" dirty="0" err="1" smtClean="0"/>
              <a:t>достойні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для </a:t>
            </a:r>
            <a:r>
              <a:rPr lang="ru-RU" dirty="0" err="1" smtClean="0"/>
              <a:t>роботи</a:t>
            </a:r>
            <a:r>
              <a:rPr lang="ru-RU" dirty="0" smtClean="0"/>
              <a:t> та </a:t>
            </a:r>
            <a:r>
              <a:rPr lang="ru-RU" dirty="0" err="1" smtClean="0"/>
              <a:t>надання</a:t>
            </a:r>
            <a:r>
              <a:rPr lang="ru-RU" dirty="0" smtClean="0"/>
              <a:t> </a:t>
            </a:r>
            <a:r>
              <a:rPr lang="ru-RU" dirty="0" err="1" smtClean="0"/>
              <a:t>якісних</a:t>
            </a:r>
            <a:r>
              <a:rPr lang="ru-RU" dirty="0" smtClean="0"/>
              <a:t> </a:t>
            </a:r>
            <a:r>
              <a:rPr lang="ru-RU" dirty="0" err="1" smtClean="0"/>
              <a:t>освітніх</a:t>
            </a:r>
            <a:r>
              <a:rPr lang="ru-RU" dirty="0" smtClean="0"/>
              <a:t> </a:t>
            </a:r>
            <a:r>
              <a:rPr lang="ru-RU" dirty="0" err="1" smtClean="0"/>
              <a:t>послуг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вижити</a:t>
            </a:r>
            <a:r>
              <a:rPr lang="ru-RU" dirty="0" smtClean="0"/>
              <a:t> в </a:t>
            </a:r>
            <a:r>
              <a:rPr lang="ru-RU" dirty="0" err="1" smtClean="0"/>
              <a:t>нових</a:t>
            </a:r>
            <a:r>
              <a:rPr lang="ru-RU" dirty="0" smtClean="0"/>
              <a:t> </a:t>
            </a:r>
            <a:r>
              <a:rPr lang="ru-RU" dirty="0" err="1" smtClean="0"/>
              <a:t>економічних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/>
              <a:t> </a:t>
            </a:r>
            <a:r>
              <a:rPr lang="ru-RU" dirty="0" smtClean="0"/>
              <a:t> директор </a:t>
            </a:r>
            <a:r>
              <a:rPr lang="ru-RU" dirty="0" err="1" smtClean="0"/>
              <a:t>школи</a:t>
            </a:r>
            <a:r>
              <a:rPr lang="ru-RU" dirty="0" smtClean="0"/>
              <a:t> повинен бути не </a:t>
            </a:r>
            <a:r>
              <a:rPr lang="ru-RU" dirty="0" err="1" smtClean="0"/>
              <a:t>посадою</a:t>
            </a:r>
            <a:r>
              <a:rPr lang="ru-RU" dirty="0" smtClean="0"/>
              <a:t>, а </a:t>
            </a:r>
            <a:r>
              <a:rPr lang="ru-RU" dirty="0" err="1" smtClean="0"/>
              <a:t>професією</a:t>
            </a:r>
            <a:r>
              <a:rPr lang="ru-RU" dirty="0" smtClean="0"/>
              <a:t>, </a:t>
            </a:r>
            <a:r>
              <a:rPr lang="ru-RU" dirty="0" err="1" smtClean="0"/>
              <a:t>бо</a:t>
            </a:r>
            <a:r>
              <a:rPr lang="ru-RU" dirty="0" smtClean="0"/>
              <a:t> </a:t>
            </a:r>
            <a:r>
              <a:rPr lang="ru-RU" dirty="0" err="1" smtClean="0"/>
              <a:t>керувати</a:t>
            </a:r>
            <a:r>
              <a:rPr lang="ru-RU" dirty="0" smtClean="0"/>
              <a:t> </a:t>
            </a:r>
            <a:r>
              <a:rPr lang="ru-RU" dirty="0" err="1" smtClean="0"/>
              <a:t>загальноосвітнім</a:t>
            </a:r>
            <a:r>
              <a:rPr lang="ru-RU" dirty="0" smtClean="0"/>
              <a:t> закладом в </a:t>
            </a:r>
            <a:r>
              <a:rPr lang="ru-RU" dirty="0" err="1" smtClean="0"/>
              <a:t>сучасних</a:t>
            </a:r>
            <a:r>
              <a:rPr lang="ru-RU" dirty="0" smtClean="0"/>
              <a:t> </a:t>
            </a:r>
            <a:r>
              <a:rPr lang="ru-RU" dirty="0" err="1" smtClean="0"/>
              <a:t>надскладних</a:t>
            </a:r>
            <a:r>
              <a:rPr lang="ru-RU" dirty="0" smtClean="0"/>
              <a:t> </a:t>
            </a:r>
            <a:r>
              <a:rPr lang="ru-RU" dirty="0" err="1" smtClean="0"/>
              <a:t>економічних</a:t>
            </a:r>
            <a:r>
              <a:rPr lang="ru-RU" dirty="0" smtClean="0"/>
              <a:t> та </a:t>
            </a:r>
            <a:r>
              <a:rPr lang="ru-RU" dirty="0" err="1" smtClean="0"/>
              <a:t>соціальних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 smtClean="0"/>
              <a:t> (</a:t>
            </a:r>
            <a:r>
              <a:rPr lang="ru-RU" dirty="0" err="1" smtClean="0"/>
              <a:t>ковідного</a:t>
            </a:r>
            <a:r>
              <a:rPr lang="ru-RU" dirty="0" smtClean="0"/>
              <a:t> і </a:t>
            </a:r>
            <a:r>
              <a:rPr lang="ru-RU" dirty="0" err="1" smtClean="0"/>
              <a:t>воєнного</a:t>
            </a:r>
            <a:r>
              <a:rPr lang="ru-RU" dirty="0" smtClean="0"/>
              <a:t> стану) повинен </a:t>
            </a:r>
            <a:r>
              <a:rPr lang="ru-RU" dirty="0" err="1" smtClean="0"/>
              <a:t>інноваційний</a:t>
            </a:r>
            <a:r>
              <a:rPr lang="ru-RU" dirty="0" smtClean="0"/>
              <a:t> менеджер </a:t>
            </a:r>
            <a:r>
              <a:rPr lang="ru-RU" dirty="0" err="1" smtClean="0"/>
              <a:t>освіти</a:t>
            </a:r>
            <a:r>
              <a:rPr lang="ru-RU" dirty="0" smtClean="0"/>
              <a:t>, </a:t>
            </a:r>
            <a:r>
              <a:rPr lang="ru-RU" dirty="0" err="1" smtClean="0"/>
              <a:t>спеціаліст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успішно</a:t>
            </a:r>
            <a:r>
              <a:rPr lang="ru-RU" dirty="0" smtClean="0"/>
              <a:t> </a:t>
            </a:r>
            <a:r>
              <a:rPr lang="uk-UA" dirty="0" err="1" smtClean="0"/>
              <a:t>заємодіє</a:t>
            </a:r>
            <a:r>
              <a:rPr lang="uk-UA" dirty="0" smtClean="0"/>
              <a:t> з усіма учасниками освітнього процесу, владою  та представниками громадськості.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243" r="2093"/>
          <a:stretch/>
        </p:blipFill>
        <p:spPr>
          <a:xfrm>
            <a:off x="7772399" y="309716"/>
            <a:ext cx="4301877" cy="6548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172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050025"/>
          </a:xfrm>
          <a:solidFill>
            <a:schemeClr val="bg2">
              <a:lumMod val="20000"/>
              <a:lumOff val="80000"/>
            </a:schemeClr>
          </a:solidFill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Опорний заклад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Почаївська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ЗОШ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І-ІІІ ступенів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Почаївської міської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2214693"/>
            <a:ext cx="12191999" cy="4643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6830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568677" cy="490281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Актуальність:</a:t>
            </a:r>
            <a:endParaRPr lang="uk-UA" sz="28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368710" y="855406"/>
            <a:ext cx="6007202" cy="553064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dirty="0" smtClean="0"/>
              <a:t>На сучасному етапі реформування освіти в Україні, впровадження Концепції Нової української школи актуальною стає проблема переорієнтації закладів освіти на інноваційну діяльність, в основі якої лежить педагогічний пошук ефективних шляхів самореалізації; розвиток творчого потенціалу педагогічних працівників; формування педагогічної майстерності кожного учасника освітнього процесу; виявлення, вивчення, узагальнення та поширення кращих освітніх практик. Вирішенню поставлених завдань сприяє застосування інноваційного менеджменту у системі управлінської діяльності керівника ЗЗСО.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913" y="3072056"/>
            <a:ext cx="5673520" cy="3785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912" y="0"/>
            <a:ext cx="5816088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32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4307"/>
          </a:xfrm>
        </p:spPr>
        <p:txBody>
          <a:bodyPr>
            <a:normAutofit fontScale="90000"/>
          </a:bodyPr>
          <a:lstStyle/>
          <a:p>
            <a:pPr algn="l"/>
            <a:r>
              <a:rPr lang="uk-UA" sz="2400" b="1" dirty="0" smtClean="0"/>
              <a:t>Короткий опис </a:t>
            </a:r>
            <a:endParaRPr lang="uk-UA" sz="24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838199" y="2153265"/>
            <a:ext cx="11093246" cy="40236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Інноваційний менеджмент у діяльності Галини Іванівни Гички – це цілий комплекс неформальних і формальних правил,  методів, ціннісних орієнтирів, організаційних форм та взаємовідносин з усіма учасниками освітнього процесу, влади та громади. Пропрацювавши три роки на посаді керівника закладу, Проаналізувавши стан, в якому знаходилась школа, директорка визначила ряд першочергових завдань, які треба вирішити, і  запросила ДСЯО у Тернопільській області провести позаплановий інституційний аудит (17.11 – 30.11. 2021). Результати показали що:</a:t>
            </a:r>
          </a:p>
          <a:p>
            <a:r>
              <a:rPr lang="uk-UA" dirty="0" smtClean="0"/>
              <a:t>Система освітнього середовища закладу – достатній рівень. </a:t>
            </a:r>
          </a:p>
          <a:p>
            <a:r>
              <a:rPr lang="uk-UA" dirty="0" smtClean="0"/>
              <a:t>Система оцінювання навчальної діяльності учнів – рівень, що вимагає  покращення. </a:t>
            </a:r>
          </a:p>
          <a:p>
            <a:r>
              <a:rPr lang="uk-UA" dirty="0" smtClean="0"/>
              <a:t>Рівень освітньої діяльності – достатній рівень. </a:t>
            </a:r>
          </a:p>
          <a:p>
            <a:r>
              <a:rPr lang="uk-UA" dirty="0" smtClean="0"/>
              <a:t>Управлінські процеси закладу освіти - достатній рівень.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206477"/>
            <a:ext cx="3539611" cy="1946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38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6036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План дій</a:t>
            </a:r>
            <a:endParaRPr lang="uk-UA" sz="2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838200" y="811162"/>
            <a:ext cx="9913374" cy="5365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Керуючись результатами інституційного аудиту створено план дій, щоб покращити ситуацію щодо:</a:t>
            </a:r>
          </a:p>
          <a:p>
            <a:r>
              <a:rPr lang="uk-UA" dirty="0" smtClean="0"/>
              <a:t>- вивчення стану викладання та рівня </a:t>
            </a:r>
          </a:p>
          <a:p>
            <a:pPr marL="0" indent="0">
              <a:buNone/>
            </a:pPr>
            <a:r>
              <a:rPr lang="uk-UA" dirty="0" smtClean="0"/>
              <a:t>знань учнів з окремих предметів; </a:t>
            </a:r>
          </a:p>
          <a:p>
            <a:r>
              <a:rPr lang="uk-UA" dirty="0" smtClean="0"/>
              <a:t>- актуальні питання виховного спрямування; </a:t>
            </a:r>
          </a:p>
          <a:p>
            <a:r>
              <a:rPr lang="uk-UA" dirty="0" smtClean="0"/>
              <a:t>- інклюзивна освіта; </a:t>
            </a:r>
          </a:p>
          <a:p>
            <a:r>
              <a:rPr lang="uk-UA" dirty="0" smtClean="0"/>
              <a:t>- моніторинг освітньої діяльності; </a:t>
            </a:r>
          </a:p>
          <a:p>
            <a:r>
              <a:rPr lang="uk-UA" dirty="0" smtClean="0"/>
              <a:t>- моніторинг дистанційного навчання; </a:t>
            </a:r>
          </a:p>
          <a:p>
            <a:r>
              <a:rPr lang="uk-UA" dirty="0" smtClean="0"/>
              <a:t>- організація </a:t>
            </a:r>
            <a:r>
              <a:rPr lang="uk-UA" dirty="0" err="1" smtClean="0"/>
              <a:t>екстернатного</a:t>
            </a:r>
            <a:r>
              <a:rPr lang="uk-UA" dirty="0" smtClean="0"/>
              <a:t>, індивідуального </a:t>
            </a:r>
          </a:p>
          <a:p>
            <a:pPr marL="0" indent="0">
              <a:buNone/>
            </a:pPr>
            <a:r>
              <a:rPr lang="uk-UA" dirty="0" smtClean="0"/>
              <a:t>навчання; </a:t>
            </a:r>
          </a:p>
          <a:p>
            <a:r>
              <a:rPr lang="uk-UA" dirty="0" smtClean="0"/>
              <a:t>- переведення, випуск, нагородження учнів нашого закладу.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916" y="1257197"/>
            <a:ext cx="4254219" cy="379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8862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5834"/>
          <a:stretch/>
        </p:blipFill>
        <p:spPr>
          <a:xfrm>
            <a:off x="6563032" y="3429000"/>
            <a:ext cx="5407741" cy="32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57546"/>
          </a:xfrm>
        </p:spPr>
        <p:txBody>
          <a:bodyPr>
            <a:normAutofit fontScale="90000"/>
          </a:bodyPr>
          <a:lstStyle/>
          <a:p>
            <a:pPr algn="l"/>
            <a:r>
              <a:rPr lang="uk-UA" sz="2400" b="1" dirty="0" smtClean="0"/>
              <a:t>Кадрова політика</a:t>
            </a:r>
            <a:endParaRPr lang="uk-UA" sz="24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0" y="722672"/>
            <a:ext cx="10869561" cy="6032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Д</a:t>
            </a:r>
            <a:r>
              <a:rPr lang="uk-UA" dirty="0" smtClean="0"/>
              <a:t>ля покращення вищеназваних позицій директорка школи ставить ставку на покращення роботи з кадрами та організацію методичної діяльності вчителів.</a:t>
            </a:r>
          </a:p>
          <a:p>
            <a:pPr marL="0" indent="0">
              <a:buNone/>
            </a:pPr>
            <a:r>
              <a:rPr lang="uk-UA" dirty="0" smtClean="0"/>
              <a:t>Кадрова політика у школі будується з урахуванням професійних вимог до  вчителя, що обумовлюється інтенсивністю оновлення, модернізацією всіх  компонентів </a:t>
            </a:r>
          </a:p>
          <a:p>
            <a:pPr marL="0" indent="0">
              <a:buNone/>
            </a:pPr>
            <a:r>
              <a:rPr lang="uk-UA" dirty="0" smtClean="0"/>
              <a:t>освітнього процесу на всіх ступенях системи освіти</a:t>
            </a:r>
          </a:p>
          <a:p>
            <a:pPr marL="0" indent="0">
              <a:buNone/>
            </a:pPr>
            <a:r>
              <a:rPr lang="uk-UA" dirty="0"/>
              <a:t>Я</a:t>
            </a:r>
            <a:r>
              <a:rPr lang="uk-UA" dirty="0" smtClean="0">
                <a:solidFill>
                  <a:prstClr val="black"/>
                </a:solidFill>
              </a:rPr>
              <a:t>к </a:t>
            </a:r>
            <a:r>
              <a:rPr lang="uk-UA" dirty="0">
                <a:solidFill>
                  <a:prstClr val="black"/>
                </a:solidFill>
              </a:rPr>
              <a:t>керівник, що відповідає за якість освіти і </a:t>
            </a:r>
            <a:r>
              <a:rPr lang="uk-UA" dirty="0" smtClean="0">
                <a:solidFill>
                  <a:prstClr val="black"/>
                </a:solidFill>
              </a:rPr>
              <a:t>освітнього</a:t>
            </a:r>
          </a:p>
          <a:p>
            <a:pPr marL="0" indent="0">
              <a:buNone/>
            </a:pPr>
            <a:r>
              <a:rPr lang="uk-UA" dirty="0" smtClean="0">
                <a:solidFill>
                  <a:prstClr val="black"/>
                </a:solidFill>
              </a:rPr>
              <a:t>процесу  приділяє максимум уваги питанню </a:t>
            </a:r>
          </a:p>
          <a:p>
            <a:pPr marL="0" indent="0">
              <a:buNone/>
            </a:pPr>
            <a:r>
              <a:rPr lang="uk-UA" dirty="0" smtClean="0">
                <a:solidFill>
                  <a:prstClr val="black"/>
                </a:solidFill>
              </a:rPr>
              <a:t>забезпечення </a:t>
            </a:r>
            <a:r>
              <a:rPr lang="uk-UA" dirty="0">
                <a:solidFill>
                  <a:prstClr val="black"/>
                </a:solidFill>
              </a:rPr>
              <a:t>підвищення професійного </a:t>
            </a:r>
            <a:r>
              <a:rPr lang="uk-UA" dirty="0" smtClean="0">
                <a:solidFill>
                  <a:prstClr val="black"/>
                </a:solidFill>
              </a:rPr>
              <a:t>розвитку</a:t>
            </a:r>
          </a:p>
          <a:p>
            <a:pPr marL="0" indent="0">
              <a:buNone/>
            </a:pPr>
            <a:r>
              <a:rPr lang="uk-UA" dirty="0" smtClean="0">
                <a:solidFill>
                  <a:prstClr val="black"/>
                </a:solidFill>
              </a:rPr>
              <a:t> </a:t>
            </a:r>
            <a:r>
              <a:rPr lang="uk-UA" dirty="0">
                <a:solidFill>
                  <a:prstClr val="black"/>
                </a:solidFill>
              </a:rPr>
              <a:t>педагогічних кадрів школи. </a:t>
            </a: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3735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5030"/>
          </a:xfrm>
        </p:spPr>
        <p:txBody>
          <a:bodyPr>
            <a:normAutofit/>
          </a:bodyPr>
          <a:lstStyle/>
          <a:p>
            <a:pPr algn="l"/>
            <a:r>
              <a:rPr lang="uk-UA" sz="2400" b="1" dirty="0" smtClean="0"/>
              <a:t>Кадрова політика</a:t>
            </a:r>
            <a:endParaRPr lang="uk-UA" sz="24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838200" y="870156"/>
            <a:ext cx="10515600" cy="53068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На початок 2022-2023  навчального року Освітній процес у</a:t>
            </a:r>
          </a:p>
          <a:p>
            <a:pPr marL="0" indent="0">
              <a:buNone/>
            </a:pPr>
            <a:r>
              <a:rPr lang="uk-UA" b="1" dirty="0" smtClean="0"/>
              <a:t> опорному закладі забезпечують 134 педагогічних  працівники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r>
              <a:rPr lang="uk-UA" dirty="0" smtClean="0"/>
              <a:t> З них: учителі 1-11 класів -105; </a:t>
            </a:r>
          </a:p>
          <a:p>
            <a:r>
              <a:rPr lang="uk-UA" dirty="0" smtClean="0"/>
              <a:t>практичні психологи- 2; </a:t>
            </a:r>
          </a:p>
          <a:p>
            <a:r>
              <a:rPr lang="uk-UA" dirty="0" smtClean="0"/>
              <a:t>соціальний  педагог - 1; </a:t>
            </a:r>
          </a:p>
          <a:p>
            <a:r>
              <a:rPr lang="uk-UA" dirty="0" smtClean="0"/>
              <a:t>асистенти учителя в інклюзивних класах – 19; </a:t>
            </a:r>
          </a:p>
          <a:p>
            <a:r>
              <a:rPr lang="uk-UA" dirty="0" smtClean="0"/>
              <a:t>вихователь ГПД-1;  педагоги –організатори –3; </a:t>
            </a:r>
          </a:p>
          <a:p>
            <a:r>
              <a:rPr lang="uk-UA" dirty="0" smtClean="0"/>
              <a:t>учитель-логопед-1. </a:t>
            </a:r>
          </a:p>
          <a:p>
            <a:pPr marL="0" indent="0">
              <a:buNone/>
            </a:pPr>
            <a:r>
              <a:rPr lang="uk-UA" b="1" dirty="0" smtClean="0"/>
              <a:t>Якісний склад: </a:t>
            </a:r>
          </a:p>
          <a:p>
            <a:pPr marL="0" indent="0">
              <a:buNone/>
            </a:pPr>
            <a:r>
              <a:rPr lang="uk-UA" dirty="0" smtClean="0"/>
              <a:t>повна вища освіта – 118; бакалавр – 6; </a:t>
            </a:r>
          </a:p>
          <a:p>
            <a:pPr marL="0" indent="0">
              <a:buNone/>
            </a:pPr>
            <a:r>
              <a:rPr lang="uk-UA" dirty="0" smtClean="0"/>
              <a:t>молодший  спеціаліст – 7; вища категорія – 46; перша категорія – 24; друга категорія – 19;  спеціаліст – 25; </a:t>
            </a:r>
          </a:p>
          <a:p>
            <a:pPr marL="0" indent="0">
              <a:buNone/>
            </a:pPr>
            <a:r>
              <a:rPr lang="uk-UA" dirty="0" smtClean="0"/>
              <a:t>педагогічне звання «старший учитель» - 31, педагогічне  звання «учитель-методист» -2.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406" y="0"/>
            <a:ext cx="4478594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04197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2000" dirty="0"/>
              <a:t>У </a:t>
            </a:r>
            <a:r>
              <a:rPr lang="ru-RU" sz="2000" dirty="0" err="1"/>
              <a:t>підходах</a:t>
            </a:r>
            <a:r>
              <a:rPr lang="ru-RU" sz="2000" dirty="0"/>
              <a:t> до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методичної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в </a:t>
            </a:r>
            <a:r>
              <a:rPr lang="ru-RU" sz="2000" dirty="0" err="1"/>
              <a:t>школі</a:t>
            </a:r>
            <a:r>
              <a:rPr lang="ru-RU" sz="2000" dirty="0"/>
              <a:t> </a:t>
            </a:r>
            <a:r>
              <a:rPr lang="ru-RU" sz="2000" b="1" dirty="0"/>
              <a:t>Галина </a:t>
            </a:r>
            <a:r>
              <a:rPr lang="ru-RU" sz="2000" b="1" dirty="0" err="1" smtClean="0"/>
              <a:t>Іванівна</a:t>
            </a:r>
            <a:r>
              <a:rPr lang="ru-RU" sz="2000" b="1" dirty="0" smtClean="0"/>
              <a:t> Гичка </a:t>
            </a:r>
            <a:r>
              <a:rPr lang="ru-RU" sz="2000" dirty="0" err="1"/>
              <a:t>керується</a:t>
            </a:r>
            <a:r>
              <a:rPr lang="ru-RU" sz="2000" dirty="0"/>
              <a:t> </a:t>
            </a:r>
            <a:r>
              <a:rPr lang="ru-RU" sz="2000" dirty="0" err="1"/>
              <a:t>порадами</a:t>
            </a:r>
            <a:r>
              <a:rPr lang="ru-RU" sz="2000" dirty="0"/>
              <a:t> </a:t>
            </a:r>
            <a:r>
              <a:rPr lang="ru-RU" sz="2000" dirty="0" err="1"/>
              <a:t>видатного</a:t>
            </a:r>
            <a:r>
              <a:rPr lang="ru-RU" sz="2000" dirty="0"/>
              <a:t> </a:t>
            </a:r>
            <a:r>
              <a:rPr lang="ru-RU" sz="2000" dirty="0" err="1"/>
              <a:t>українського</a:t>
            </a:r>
            <a:r>
              <a:rPr lang="ru-RU" sz="2000" dirty="0"/>
              <a:t> педагога </a:t>
            </a:r>
            <a:r>
              <a:rPr lang="ru-RU" sz="2000" dirty="0" err="1"/>
              <a:t>В.Сухомлинського</a:t>
            </a:r>
            <a:r>
              <a:rPr lang="ru-RU" sz="2000" dirty="0"/>
              <a:t>, </a:t>
            </a:r>
            <a:r>
              <a:rPr lang="ru-RU" sz="2000" dirty="0" err="1"/>
              <a:t>який</a:t>
            </a:r>
            <a:r>
              <a:rPr lang="ru-RU" sz="2000" dirty="0"/>
              <a:t>  писав «</a:t>
            </a:r>
            <a:r>
              <a:rPr lang="ru-RU" sz="2000" dirty="0" err="1"/>
              <a:t>Іноді</a:t>
            </a:r>
            <a:r>
              <a:rPr lang="ru-RU" sz="2000" dirty="0"/>
              <a:t> </a:t>
            </a:r>
            <a:r>
              <a:rPr lang="ru-RU" sz="2000" dirty="0" err="1"/>
              <a:t>керівники</a:t>
            </a:r>
            <a:r>
              <a:rPr lang="ru-RU" sz="2000" dirty="0"/>
              <a:t> </a:t>
            </a:r>
            <a:r>
              <a:rPr lang="ru-RU" sz="2000" dirty="0" err="1"/>
              <a:t>скаржаться</a:t>
            </a:r>
            <a:r>
              <a:rPr lang="ru-RU" sz="2000" dirty="0"/>
              <a:t>: </a:t>
            </a:r>
            <a:r>
              <a:rPr lang="ru-RU" sz="2000" dirty="0" err="1"/>
              <a:t>кращий</a:t>
            </a:r>
            <a:r>
              <a:rPr lang="ru-RU" sz="2000" dirty="0"/>
              <a:t> </a:t>
            </a:r>
            <a:r>
              <a:rPr lang="ru-RU" sz="2000" dirty="0" err="1"/>
              <a:t>досвід</a:t>
            </a:r>
            <a:r>
              <a:rPr lang="ru-RU" sz="2000" dirty="0"/>
              <a:t> з </a:t>
            </a:r>
            <a:r>
              <a:rPr lang="ru-RU" sz="2000" dirty="0" err="1"/>
              <a:t>певного</a:t>
            </a:r>
            <a:r>
              <a:rPr lang="ru-RU" sz="2000" dirty="0"/>
              <a:t> </a:t>
            </a:r>
            <a:r>
              <a:rPr lang="ru-RU" sz="2000" dirty="0" err="1"/>
              <a:t>питання</a:t>
            </a:r>
            <a:r>
              <a:rPr lang="ru-RU" sz="2000" dirty="0"/>
              <a:t> не </a:t>
            </a:r>
            <a:r>
              <a:rPr lang="ru-RU" sz="2000" dirty="0" err="1"/>
              <a:t>вивчається</a:t>
            </a:r>
            <a:r>
              <a:rPr lang="ru-RU" sz="2000" dirty="0"/>
              <a:t> і не </a:t>
            </a:r>
            <a:r>
              <a:rPr lang="ru-RU" sz="2000" dirty="0" err="1"/>
              <a:t>поширюється</a:t>
            </a:r>
            <a:r>
              <a:rPr lang="ru-RU" sz="2000" dirty="0"/>
              <a:t> через те,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в </a:t>
            </a:r>
            <a:r>
              <a:rPr lang="ru-RU" sz="2000" dirty="0" err="1"/>
              <a:t>школі</a:t>
            </a:r>
            <a:r>
              <a:rPr lang="ru-RU" sz="2000" dirty="0"/>
              <a:t> </a:t>
            </a:r>
            <a:r>
              <a:rPr lang="ru-RU" sz="2000" dirty="0" err="1"/>
              <a:t>немає</a:t>
            </a:r>
            <a:r>
              <a:rPr lang="ru-RU" sz="2000" dirty="0"/>
              <a:t>. </a:t>
            </a:r>
            <a:r>
              <a:rPr lang="ru-RU" sz="2000" dirty="0" err="1"/>
              <a:t>Такі</a:t>
            </a:r>
            <a:r>
              <a:rPr lang="ru-RU" sz="2000" dirty="0"/>
              <a:t> </a:t>
            </a:r>
            <a:r>
              <a:rPr lang="ru-RU" sz="2000" dirty="0" err="1"/>
              <a:t>міркування</a:t>
            </a:r>
            <a:r>
              <a:rPr lang="ru-RU" sz="2000" dirty="0"/>
              <a:t> є результатом неправильного </a:t>
            </a:r>
            <a:r>
              <a:rPr lang="ru-RU" sz="2000" dirty="0" err="1"/>
              <a:t>розуміння</a:t>
            </a:r>
            <a:r>
              <a:rPr lang="ru-RU" sz="2000" dirty="0"/>
              <a:t> </a:t>
            </a:r>
            <a:r>
              <a:rPr lang="ru-RU" sz="2000" dirty="0" err="1"/>
              <a:t>кращого</a:t>
            </a:r>
            <a:r>
              <a:rPr lang="ru-RU" sz="2000" dirty="0"/>
              <a:t> </a:t>
            </a:r>
            <a:r>
              <a:rPr lang="ru-RU" sz="2000" dirty="0" err="1"/>
              <a:t>досвіду</a:t>
            </a:r>
            <a:r>
              <a:rPr lang="ru-RU" sz="2000" dirty="0"/>
              <a:t>, як </a:t>
            </a:r>
            <a:r>
              <a:rPr lang="ru-RU" sz="2000" dirty="0" err="1"/>
              <a:t>чогось</a:t>
            </a:r>
            <a:r>
              <a:rPr lang="ru-RU" sz="2000" dirty="0"/>
              <a:t> </a:t>
            </a:r>
            <a:r>
              <a:rPr lang="ru-RU" sz="2000" dirty="0" err="1"/>
              <a:t>стихійного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виникає</a:t>
            </a:r>
            <a:r>
              <a:rPr lang="ru-RU" sz="2000" dirty="0"/>
              <a:t> само по </a:t>
            </a:r>
            <a:r>
              <a:rPr lang="ru-RU" sz="2000" dirty="0" err="1"/>
              <a:t>собі</a:t>
            </a:r>
            <a:r>
              <a:rPr lang="ru-RU" sz="2000" dirty="0"/>
              <a:t>, </a:t>
            </a:r>
            <a:r>
              <a:rPr lang="ru-RU" sz="2000" dirty="0" err="1"/>
              <a:t>завдяки</a:t>
            </a:r>
            <a:r>
              <a:rPr lang="ru-RU" sz="2000" dirty="0"/>
              <a:t> </a:t>
            </a:r>
            <a:r>
              <a:rPr lang="ru-RU" sz="2000" dirty="0" err="1"/>
              <a:t>щасливому</a:t>
            </a:r>
            <a:r>
              <a:rPr lang="ru-RU" sz="2000" dirty="0"/>
              <a:t> </a:t>
            </a:r>
            <a:r>
              <a:rPr lang="ru-RU" sz="2000" dirty="0" err="1"/>
              <a:t>збігу</a:t>
            </a:r>
            <a:r>
              <a:rPr lang="ru-RU" sz="2000" dirty="0"/>
              <a:t> </a:t>
            </a:r>
            <a:r>
              <a:rPr lang="ru-RU" sz="2000" dirty="0" err="1"/>
              <a:t>обставин</a:t>
            </a:r>
            <a:r>
              <a:rPr lang="ru-RU" sz="2000" dirty="0"/>
              <a:t>. </a:t>
            </a:r>
            <a:r>
              <a:rPr lang="ru-RU" sz="2000" dirty="0" err="1"/>
              <a:t>Чекати</a:t>
            </a:r>
            <a:r>
              <a:rPr lang="ru-RU" sz="2000" dirty="0"/>
              <a:t>, </a:t>
            </a:r>
            <a:r>
              <a:rPr lang="ru-RU" sz="2000" dirty="0" err="1"/>
              <a:t>поки</a:t>
            </a:r>
            <a:r>
              <a:rPr lang="ru-RU" sz="2000" dirty="0"/>
              <a:t> в </a:t>
            </a:r>
            <a:r>
              <a:rPr lang="ru-RU" sz="2000" dirty="0" err="1"/>
              <a:t>школі</a:t>
            </a:r>
            <a:r>
              <a:rPr lang="ru-RU" sz="2000" dirty="0"/>
              <a:t> </a:t>
            </a:r>
            <a:r>
              <a:rPr lang="ru-RU" sz="2000" dirty="0" err="1"/>
              <a:t>виникне</a:t>
            </a:r>
            <a:r>
              <a:rPr lang="ru-RU" sz="2000" dirty="0"/>
              <a:t> </a:t>
            </a:r>
            <a:r>
              <a:rPr lang="ru-RU" sz="2000" dirty="0" err="1"/>
              <a:t>кращий</a:t>
            </a:r>
            <a:r>
              <a:rPr lang="ru-RU" sz="2000" dirty="0"/>
              <a:t> </a:t>
            </a:r>
            <a:r>
              <a:rPr lang="ru-RU" sz="2000" dirty="0" err="1"/>
              <a:t>досвід</a:t>
            </a:r>
            <a:r>
              <a:rPr lang="ru-RU" sz="2000" dirty="0"/>
              <a:t>, - </a:t>
            </a:r>
            <a:r>
              <a:rPr lang="ru-RU" sz="2000" dirty="0" err="1"/>
              <a:t>це</a:t>
            </a:r>
            <a:r>
              <a:rPr lang="ru-RU" sz="2000" dirty="0"/>
              <a:t> значить </a:t>
            </a:r>
            <a:r>
              <a:rPr lang="ru-RU" sz="2000" dirty="0" err="1"/>
              <a:t>прирікати</a:t>
            </a:r>
            <a:r>
              <a:rPr lang="ru-RU" sz="2000" dirty="0"/>
              <a:t> </a:t>
            </a:r>
            <a:r>
              <a:rPr lang="ru-RU" sz="2000" dirty="0" err="1"/>
              <a:t>педагогічний</a:t>
            </a:r>
            <a:r>
              <a:rPr lang="ru-RU" sz="2000" dirty="0"/>
              <a:t> </a:t>
            </a:r>
            <a:r>
              <a:rPr lang="ru-RU" sz="2000" dirty="0" err="1"/>
              <a:t>колектив</a:t>
            </a:r>
            <a:r>
              <a:rPr lang="ru-RU" sz="2000" dirty="0"/>
              <a:t> на </a:t>
            </a:r>
            <a:r>
              <a:rPr lang="ru-RU" sz="2000" dirty="0" err="1"/>
              <a:t>застій</a:t>
            </a:r>
            <a:r>
              <a:rPr lang="ru-RU" sz="2000" dirty="0"/>
              <a:t>. Позитивного </a:t>
            </a:r>
            <a:r>
              <a:rPr lang="ru-RU" sz="2000" dirty="0" err="1"/>
              <a:t>досвіду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досягти</a:t>
            </a:r>
            <a:r>
              <a:rPr lang="ru-RU" sz="2000" dirty="0"/>
              <a:t> в кожному </a:t>
            </a:r>
            <a:r>
              <a:rPr lang="ru-RU" sz="2000" dirty="0" err="1"/>
              <a:t>педагогічному</a:t>
            </a:r>
            <a:r>
              <a:rPr lang="ru-RU" sz="2000" dirty="0"/>
              <a:t> </a:t>
            </a:r>
            <a:r>
              <a:rPr lang="ru-RU" sz="2000" dirty="0" err="1"/>
              <a:t>колективі</a:t>
            </a:r>
            <a:r>
              <a:rPr lang="ru-RU" sz="2000" dirty="0"/>
              <a:t>. </a:t>
            </a:r>
            <a:r>
              <a:rPr lang="ru-RU" sz="2000" b="1" dirty="0" err="1"/>
              <a:t>Завдання</a:t>
            </a:r>
            <a:r>
              <a:rPr lang="ru-RU" sz="2000" b="1" dirty="0"/>
              <a:t> директора </a:t>
            </a:r>
            <a:r>
              <a:rPr lang="ru-RU" sz="2000" b="1" dirty="0" err="1"/>
              <a:t>школи</a:t>
            </a:r>
            <a:r>
              <a:rPr lang="ru-RU" sz="2000" b="1" dirty="0"/>
              <a:t> </a:t>
            </a:r>
            <a:r>
              <a:rPr lang="ru-RU" sz="2000" b="1" dirty="0" err="1"/>
              <a:t>всіма</a:t>
            </a:r>
            <a:r>
              <a:rPr lang="ru-RU" sz="2000" b="1" dirty="0"/>
              <a:t> </a:t>
            </a:r>
            <a:r>
              <a:rPr lang="ru-RU" sz="2000" b="1" dirty="0" err="1"/>
              <a:t>засобами</a:t>
            </a:r>
            <a:r>
              <a:rPr lang="ru-RU" sz="2000" b="1" dirty="0"/>
              <a:t> </a:t>
            </a:r>
            <a:r>
              <a:rPr lang="ru-RU" sz="2000" b="1" dirty="0" err="1"/>
              <a:t>сприяти</a:t>
            </a:r>
            <a:r>
              <a:rPr lang="ru-RU" sz="2000" b="1" dirty="0"/>
              <a:t> </a:t>
            </a:r>
            <a:r>
              <a:rPr lang="ru-RU" sz="2000" b="1" dirty="0" err="1"/>
              <a:t>створенню</a:t>
            </a:r>
            <a:r>
              <a:rPr lang="ru-RU" sz="2000" b="1" dirty="0"/>
              <a:t> </a:t>
            </a:r>
            <a:r>
              <a:rPr lang="ru-RU" sz="2000" b="1" dirty="0" err="1"/>
              <a:t>кращого</a:t>
            </a:r>
            <a:r>
              <a:rPr lang="ru-RU" sz="2000" b="1" dirty="0"/>
              <a:t> </a:t>
            </a:r>
            <a:r>
              <a:rPr lang="ru-RU" sz="2000" b="1" dirty="0" err="1"/>
              <a:t>досвіду</a:t>
            </a:r>
            <a:r>
              <a:rPr lang="ru-RU" sz="2000" b="1" dirty="0"/>
              <a:t> в кожного </a:t>
            </a:r>
            <a:r>
              <a:rPr lang="ru-RU" sz="2000" b="1" dirty="0" err="1"/>
              <a:t>вчителя</a:t>
            </a:r>
            <a:r>
              <a:rPr lang="ru-RU" sz="2000" b="1" dirty="0"/>
              <a:t> з </a:t>
            </a:r>
            <a:r>
              <a:rPr lang="ru-RU" sz="2000" b="1" dirty="0" err="1"/>
              <a:t>усіх</a:t>
            </a:r>
            <a:r>
              <a:rPr lang="ru-RU" sz="2000" b="1" dirty="0"/>
              <a:t> </a:t>
            </a:r>
            <a:r>
              <a:rPr lang="ru-RU" sz="2000" b="1" dirty="0" err="1"/>
              <a:t>питань</a:t>
            </a:r>
            <a:r>
              <a:rPr lang="ru-RU" sz="2000" b="1" dirty="0"/>
              <a:t> </a:t>
            </a:r>
            <a:r>
              <a:rPr lang="ru-RU" sz="2000" b="1" dirty="0" err="1"/>
              <a:t>навчально-виховної</a:t>
            </a:r>
            <a:r>
              <a:rPr lang="ru-RU" sz="2000" b="1" dirty="0"/>
              <a:t> </a:t>
            </a:r>
            <a:r>
              <a:rPr lang="ru-RU" sz="2000" b="1" dirty="0" err="1"/>
              <a:t>роботи</a:t>
            </a:r>
            <a:r>
              <a:rPr lang="ru-RU" sz="2000" b="1" dirty="0"/>
              <a:t> і </a:t>
            </a:r>
            <a:r>
              <a:rPr lang="ru-RU" sz="2000" b="1" dirty="0" err="1"/>
              <a:t>впроваджувати</a:t>
            </a:r>
            <a:r>
              <a:rPr lang="ru-RU" sz="2000" b="1" dirty="0"/>
              <a:t> </a:t>
            </a:r>
            <a:r>
              <a:rPr lang="ru-RU" sz="2000" b="1" dirty="0" err="1"/>
              <a:t>цей</a:t>
            </a:r>
            <a:r>
              <a:rPr lang="ru-RU" sz="2000" b="1" dirty="0"/>
              <a:t> </a:t>
            </a:r>
            <a:r>
              <a:rPr lang="ru-RU" sz="2000" b="1" dirty="0" err="1"/>
              <a:t>досвід</a:t>
            </a:r>
            <a:r>
              <a:rPr lang="ru-RU" sz="2000" b="1" dirty="0"/>
              <a:t> в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школи</a:t>
            </a:r>
            <a:r>
              <a:rPr lang="ru-RU" sz="2000" b="1" dirty="0"/>
              <a:t>».</a:t>
            </a:r>
            <a:endParaRPr lang="uk-UA" sz="20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913774" y="4866968"/>
            <a:ext cx="10363826" cy="924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Педагогічний</a:t>
            </a:r>
            <a:r>
              <a:rPr lang="ru-RU" dirty="0" smtClean="0"/>
              <a:t> </a:t>
            </a:r>
            <a:r>
              <a:rPr lang="ru-RU" dirty="0" err="1"/>
              <a:t>колектив</a:t>
            </a:r>
            <a:r>
              <a:rPr lang="ru-RU" dirty="0"/>
              <a:t> </a:t>
            </a:r>
            <a:r>
              <a:rPr lang="ru-RU" dirty="0" err="1"/>
              <a:t>оголосив</a:t>
            </a:r>
            <a:r>
              <a:rPr lang="ru-RU" dirty="0"/>
              <a:t> заклад «</a:t>
            </a:r>
            <a:r>
              <a:rPr lang="ru-RU" dirty="0" err="1"/>
              <a:t>Безпечною</a:t>
            </a:r>
            <a:r>
              <a:rPr lang="ru-RU" dirty="0"/>
              <a:t> та </a:t>
            </a:r>
            <a:r>
              <a:rPr lang="ru-RU" dirty="0" err="1"/>
              <a:t>дружньою</a:t>
            </a:r>
            <a:r>
              <a:rPr lang="ru-RU" dirty="0"/>
              <a:t> до </a:t>
            </a:r>
            <a:r>
              <a:rPr lang="ru-RU" dirty="0" err="1"/>
              <a:t>дитини</a:t>
            </a:r>
            <a:r>
              <a:rPr lang="ru-RU" dirty="0"/>
              <a:t> школою» і </a:t>
            </a:r>
            <a:r>
              <a:rPr lang="ru-RU" dirty="0" err="1"/>
              <a:t>намагався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освітнє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без страху, </a:t>
            </a:r>
            <a:r>
              <a:rPr lang="ru-RU" dirty="0" err="1"/>
              <a:t>насилля</a:t>
            </a:r>
            <a:r>
              <a:rPr lang="ru-RU" dirty="0"/>
              <a:t>, </a:t>
            </a:r>
            <a:r>
              <a:rPr lang="ru-RU" dirty="0" err="1"/>
              <a:t>булінгу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81102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39232" cy="460785"/>
          </a:xfrm>
        </p:spPr>
        <p:txBody>
          <a:bodyPr>
            <a:normAutofit/>
          </a:bodyPr>
          <a:lstStyle/>
          <a:p>
            <a:pPr algn="l"/>
            <a:r>
              <a:rPr lang="uk-UA" sz="2000" b="1" dirty="0" smtClean="0"/>
              <a:t>Методична діяльність</a:t>
            </a:r>
            <a:endParaRPr lang="uk-UA" sz="20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>
          <a:xfrm>
            <a:off x="838200" y="958645"/>
            <a:ext cx="10515600" cy="52183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 У закладі методична робота побудована як цілісна </a:t>
            </a:r>
          </a:p>
          <a:p>
            <a:pPr marL="0" indent="0">
              <a:buNone/>
            </a:pPr>
            <a:r>
              <a:rPr lang="uk-UA" dirty="0" smtClean="0"/>
              <a:t> система підвищення науково-теоретичного</a:t>
            </a:r>
          </a:p>
          <a:p>
            <a:pPr marL="0" indent="0">
              <a:buNone/>
            </a:pPr>
            <a:r>
              <a:rPr lang="uk-UA" dirty="0" smtClean="0"/>
              <a:t> і загальнокультурного рівнів  учителів, їх психолого</a:t>
            </a:r>
          </a:p>
          <a:p>
            <a:pPr>
              <a:buFontTx/>
              <a:buChar char="-"/>
            </a:pPr>
            <a:r>
              <a:rPr lang="uk-UA" dirty="0" smtClean="0"/>
              <a:t>педагогічної підготовки.  Методична діяльність спрямована</a:t>
            </a:r>
          </a:p>
          <a:p>
            <a:pPr marL="0" indent="0">
              <a:buNone/>
            </a:pPr>
            <a:r>
              <a:rPr lang="uk-UA" dirty="0" smtClean="0"/>
              <a:t> на рішення  трьох основних питань: інноваційний розвиток школи, </a:t>
            </a:r>
          </a:p>
          <a:p>
            <a:pPr marL="0" indent="0">
              <a:buNone/>
            </a:pPr>
            <a:r>
              <a:rPr lang="uk-UA" dirty="0" smtClean="0"/>
              <a:t>Формування наукового  потенціалу  вчителів,</a:t>
            </a:r>
          </a:p>
          <a:p>
            <a:pPr marL="0" indent="0">
              <a:buNone/>
            </a:pPr>
            <a:r>
              <a:rPr lang="uk-UA" dirty="0" smtClean="0"/>
              <a:t> сприяння індивідуальній педагогічній діяльності та </a:t>
            </a:r>
          </a:p>
          <a:p>
            <a:pPr marL="0" indent="0">
              <a:buNone/>
            </a:pPr>
            <a:r>
              <a:rPr lang="uk-UA" dirty="0" smtClean="0"/>
              <a:t>розвитку творчої особистості педагога. </a:t>
            </a:r>
          </a:p>
          <a:p>
            <a:pPr marL="0" indent="0">
              <a:buNone/>
            </a:pPr>
            <a:r>
              <a:rPr lang="uk-UA" dirty="0" smtClean="0"/>
              <a:t>Із метою цілеспрямованої роботи та для забезпечення колективного  керівництва методичною роботою у ЗЗСО затверджено склад шкільної  методичної ради. Безпосередня робота здійснюється у створених  творчих групах за добровільною участю кращих учителів (3-5 осіб) з метою конструювання, проектування, створення особистого педагогічного досвіду.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104" y="0"/>
            <a:ext cx="3991896" cy="4407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4838303"/>
      </p:ext>
    </p:extLst>
  </p:cSld>
  <p:clrMapOvr>
    <a:masterClrMapping/>
  </p:clrMapOvr>
</p:sld>
</file>

<file path=ppt/theme/theme1.xml><?xml version="1.0" encoding="utf-8"?>
<a:theme xmlns:a="http://schemas.openxmlformats.org/drawingml/2006/main" name="Краплинка">
  <a:themeElements>
    <a:clrScheme name="Краплинка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раплинк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раплинк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TM04033925[[fn=Краплинка]]</Template>
  <TotalTime>401</TotalTime>
  <Words>1557</Words>
  <Application>Microsoft Office PowerPoint</Application>
  <PresentationFormat>Широкий екран</PresentationFormat>
  <Paragraphs>92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0" baseType="lpstr">
      <vt:lpstr>Arial</vt:lpstr>
      <vt:lpstr>Times New Roman</vt:lpstr>
      <vt:lpstr>Tw Cen MT</vt:lpstr>
      <vt:lpstr>Краплинка</vt:lpstr>
      <vt:lpstr>     АНКЕТА     адресата досвіду роботи   1. Прізвище, ім’я, по батькові: Гичка Галина Іванівна.    2. Дата народження: 26 серпня 1967 року.    3. Повна домашня адреса з поштовим індексом, телефон: Тернопільська область, м. Почаїв,  вул. Волинська, 40, моб.т.0966404328   4. Який навчальний заклад закінчила, у якому році, спеціальність згідно з дипломом:  Тернопільський державний педагогічний інститут, 1990 рік, вчитель біології та хімії.   5. Адреса досвіду: Опорний заклад Почаївська загальноосвітня школа І-ІІІ ступенів Почаївської міської ради Тернопільської області.   6. Стаж роботи: загальний – 38 років, у тому числі педагогічний – 38 років.   7. Кваліфікаційна категорія: вища.   8.Звання: - старший вчитель.    9.Державні нагороди, відзнаки: Грамота Тернопільської ОДА (2009) - як вчителю хімії,  Нагрудний знак Федерації профспілок України «Профспілкова звитяга» (2017),  Грамота Почаївської міської ради (2019) – як директору ЗЗСО,  Грамота Тернопільського ОКІППО (2022) – як директору ЗЗСО,  Грамота Кременецької районної військової адміністрації (2022) - як директору ЗЗСО.   10. Тема досвіду: Інноваційні підходи в управлінській діяльності керівника опорного закладу Почаївської загальноосвітньої школи І-ІІІ ступенів. </vt:lpstr>
      <vt:lpstr>Опорний заклад Почаївська ЗОШ І-ІІІ ступенів Почаївської міської ради</vt:lpstr>
      <vt:lpstr>Актуальність:</vt:lpstr>
      <vt:lpstr>Короткий опис </vt:lpstr>
      <vt:lpstr>План дій</vt:lpstr>
      <vt:lpstr>Кадрова політика</vt:lpstr>
      <vt:lpstr>Кадрова політика</vt:lpstr>
      <vt:lpstr>У підходах до організації методичної роботи в школі Галина Іванівна Гичка керується порадами видатного українського педагога В.Сухомлинського, який  писав «Іноді керівники скаржаться: кращий досвід з певного питання не вивчається і не поширюється через те, що його в школі немає. Такі міркування є результатом неправильного розуміння кращого досвіду, як чогось стихійного, що виникає само по собі, завдяки щасливому збігу обставин. Чекати, поки в школі виникне кращий досвід, - це значить прирікати педагогічний колектив на застій. Позитивного досвіду можна досягти в кожному педагогічному колективі. Завдання директора школи всіма засобами сприяти створенню кращого досвіду в кожного вчителя з усіх питань навчально-виховної роботи і впроваджувати цей досвід в життя школи».</vt:lpstr>
      <vt:lpstr>Методична діяльність</vt:lpstr>
      <vt:lpstr>Методичні об'єднання</vt:lpstr>
      <vt:lpstr>Інклюзивне навчання</vt:lpstr>
      <vt:lpstr> Участь у Всеукраїнському проекті «Навчання в русі»  </vt:lpstr>
      <vt:lpstr>Участь у обласному експериментальному проєкті  «Екошкола». </vt:lpstr>
      <vt:lpstr>Результативність 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Обліковий запис Microsoft</dc:creator>
  <cp:lastModifiedBy>Обліковий запис Microsoft</cp:lastModifiedBy>
  <cp:revision>23</cp:revision>
  <dcterms:created xsi:type="dcterms:W3CDTF">2023-03-14T12:03:47Z</dcterms:created>
  <dcterms:modified xsi:type="dcterms:W3CDTF">2023-03-17T07:58:33Z</dcterms:modified>
</cp:coreProperties>
</file>