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0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E9C316-08B8-4831-AEA9-0E2F0915A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19A5A546-67CE-4E92-ABFA-3EB645876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33E97B55-705F-4A47-B63D-780FAD89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F37F-1DD5-431A-BD98-EE2C63A70B54}" type="datetimeFigureOut">
              <a:rPr lang="uk-UA" smtClean="0"/>
              <a:pPr/>
              <a:t>09.03.2023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63A642A7-7C0B-4D22-810F-DA4E99F1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2B0974BB-7ABA-4A7A-81F0-49A76B49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3062-6523-480A-B1F4-1238DD068E0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0975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FD8A2D-9F39-414E-8DCD-84B367B1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171CAC51-E9D4-4075-8A6D-9DC5AAAD8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C11DEE06-13DF-4B3D-8180-306932049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F37F-1DD5-431A-BD98-EE2C63A70B54}" type="datetimeFigureOut">
              <a:rPr lang="uk-UA" smtClean="0"/>
              <a:pPr/>
              <a:t>09.03.2023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85A60F9E-9EF9-4BFC-9145-896ED3AD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5567AE10-173C-48B7-AE08-DE39629C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3062-6523-480A-B1F4-1238DD068E0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8284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F93534D4-A3BF-41ED-A2E9-F8DDD055F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B3C32AE0-CC3F-4B5D-9215-39D05DC91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096D5037-E925-475C-8B52-8EE1807CC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F37F-1DD5-431A-BD98-EE2C63A70B54}" type="datetimeFigureOut">
              <a:rPr lang="uk-UA" smtClean="0"/>
              <a:pPr/>
              <a:t>09.03.2023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0BDDF52E-CE6C-48B8-A5FC-BA26C047E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9F22DB1E-A6EE-4128-BD0B-2B92906A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3062-6523-480A-B1F4-1238DD068E0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478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0ECA7B-5173-4E4C-80FA-FCA04A8A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71480CD-5C3D-434B-9BC3-CC1E2B046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88582ED3-33FA-4E76-ADFA-B5442AF4C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F37F-1DD5-431A-BD98-EE2C63A70B54}" type="datetimeFigureOut">
              <a:rPr lang="uk-UA" smtClean="0"/>
              <a:pPr/>
              <a:t>09.03.2023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47769F76-2ACE-4D1C-834D-D9B6122D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706560E4-36B1-45A0-9AB7-61831A5A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3062-6523-480A-B1F4-1238DD068E0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1989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D4FB60-49CE-4984-8CA3-6FE72149E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C11D2CE7-FE3B-4C66-B836-2C926D2BE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01803CF8-0122-441C-AA98-BDFA053D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F37F-1DD5-431A-BD98-EE2C63A70B54}" type="datetimeFigureOut">
              <a:rPr lang="uk-UA" smtClean="0"/>
              <a:pPr/>
              <a:t>09.03.2023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0D905A8B-F604-4FEB-86F9-F56B59DF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18811324-BEA2-4DFE-B13F-FEEECE4E3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3062-6523-480A-B1F4-1238DD068E0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9279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3EB891-9330-4E67-BBA3-F9ADBB911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E97A818-E513-4978-9B23-9CB57BEC9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1BE45AB9-0E0B-4C6C-9317-75056FF58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4C25C804-79CE-420D-AADA-C1E4A3820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F37F-1DD5-431A-BD98-EE2C63A70B54}" type="datetimeFigureOut">
              <a:rPr lang="uk-UA" smtClean="0"/>
              <a:pPr/>
              <a:t>09.03.2023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0CC1C34A-A4BC-4D77-A42D-C0F6791E9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8A860784-7BFF-444D-B609-F663879A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3062-6523-480A-B1F4-1238DD068E0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84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F5FE76-D0A9-47EC-BB5D-C60A0FD9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4C536519-1345-4B65-ABE5-B6E1C29D9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77A0D600-0AFA-44EC-B601-079467CC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D35C33D5-FAEF-45A4-A4BF-67E383995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8EA4706B-8E50-4501-9839-7AC7DF7C5F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3CF78780-64F3-498A-9F64-166907EBF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F37F-1DD5-431A-BD98-EE2C63A70B54}" type="datetimeFigureOut">
              <a:rPr lang="uk-UA" smtClean="0"/>
              <a:pPr/>
              <a:t>09.03.2023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8DDD75D6-094A-4978-871D-E54DA67D0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D897519A-4273-4923-A151-EB3BAA38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3062-6523-480A-B1F4-1238DD068E0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969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2CBF80-D010-452A-B764-ABBB47171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71656567-77F1-4A9C-8D93-144A5730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F37F-1DD5-431A-BD98-EE2C63A70B54}" type="datetimeFigureOut">
              <a:rPr lang="uk-UA" smtClean="0"/>
              <a:pPr/>
              <a:t>09.03.2023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6FC22F67-3569-4BA0-B1E7-CFB59644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0DFC691A-966C-4FC5-BCCA-C2986B1A9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3062-6523-480A-B1F4-1238DD068E0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0836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2E5FA339-CF3E-4591-A2DC-4E42AF01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F37F-1DD5-431A-BD98-EE2C63A70B54}" type="datetimeFigureOut">
              <a:rPr lang="uk-UA" smtClean="0"/>
              <a:pPr/>
              <a:t>09.03.2023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A164F459-D9DB-400A-B69A-85E6794F3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286286F8-1955-4227-A183-CB1EC4750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3062-6523-480A-B1F4-1238DD068E0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0947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8140B6-4EBA-484C-8001-7A4D95D8E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AAA47F1-90C3-456D-B415-EBC0F0E04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33C83C74-0A29-4CC4-8606-A79F3D4DF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A882DB35-1610-461E-90C5-A61C77EB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F37F-1DD5-431A-BD98-EE2C63A70B54}" type="datetimeFigureOut">
              <a:rPr lang="uk-UA" smtClean="0"/>
              <a:pPr/>
              <a:t>09.03.2023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B1FD2FC5-21CB-4123-93CA-3F91B9E25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16FAE907-0CB6-47D9-9B50-05DBCB0D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3062-6523-480A-B1F4-1238DD068E0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7889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193FCC-173B-4CCB-9DF8-448AD717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BA129A29-D08E-4DBE-A0CA-9FA2D5BF53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A53785EE-B0E7-4EDD-9C3A-A3D9A886F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1E6C44EA-48B3-4FAB-9C3B-BE85B42F7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F37F-1DD5-431A-BD98-EE2C63A70B54}" type="datetimeFigureOut">
              <a:rPr lang="uk-UA" smtClean="0"/>
              <a:pPr/>
              <a:t>09.03.2023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104E58E5-6592-4B9E-A9E2-A9FA757D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F1A7BF6C-CA6E-4D45-B4AE-A17ADA98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3062-6523-480A-B1F4-1238DD068E0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8481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C479AF12-92CA-4ED0-9E8A-D60D9CA5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9B30AA82-FA26-43A5-83EA-579C7F940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5E3D6B1A-9019-4737-BD61-392B429D0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1F37F-1DD5-431A-BD98-EE2C63A70B54}" type="datetimeFigureOut">
              <a:rPr lang="uk-UA" smtClean="0"/>
              <a:pPr/>
              <a:t>09.03.2023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1599994E-AB7D-43C9-9170-0F86633E1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C87DF950-FE8D-4C96-BBC6-E7CF6A296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63062-6523-480A-B1F4-1238DD068E06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7690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090F1DE-3CA7-4F82-9C02-137067B9F8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767989-3BBE-47B8-BD72-C1D55ACAF1C9}"/>
                  </a:ext>
                </a:extLst>
              </p:cNvPr>
              <p:cNvSpPr txBox="1"/>
              <p:nvPr/>
            </p:nvSpPr>
            <p:spPr>
              <a:xfrm>
                <a:off x="1" y="665018"/>
                <a:ext cx="12036828" cy="3715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177800" algn="l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 варіант</a:t>
                </a:r>
                <a:endParaRPr lang="uk-UA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177800" algn="l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Розташуй дроби в порядку зростання</a:t>
                </a:r>
              </a:p>
              <a:p>
                <a:pPr indent="177800" algn="l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num>
                      <m:den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29</m:t>
                        </m:r>
                      </m:den>
                    </m:f>
                    <m:r>
                      <a:rPr lang="uk-UA" sz="28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але 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   </m:t>
                    </m:r>
                    <m:f>
                      <m:f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29</m:t>
                        </m:r>
                      </m:den>
                    </m:f>
                    <m:r>
                      <a:rPr lang="uk-UA" sz="28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Їжте 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 </m:t>
                    </m:r>
                    <m:f>
                      <m:f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28</m:t>
                        </m:r>
                      </m:num>
                      <m:den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29</m:t>
                        </m:r>
                      </m:den>
                    </m:f>
                    <m:r>
                      <a:rPr lang="uk-UA" sz="28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переїдайте 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  </m:t>
                    </m:r>
                    <m:f>
                      <m:f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29</m:t>
                        </m:r>
                      </m:den>
                    </m:f>
                    <m:r>
                      <a:rPr lang="uk-UA" sz="28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цукерки,  </m:t>
                    </m:r>
                    <m:r>
                      <a:rPr lang="uk-UA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 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21</m:t>
                        </m:r>
                      </m:num>
                      <m:den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29</m:t>
                        </m:r>
                      </m:den>
                    </m:f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uk-UA" sz="28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не 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177800" algn="l">
                  <a:lnSpc>
                    <a:spcPct val="107000"/>
                  </a:lnSpc>
                  <a:spcAft>
                    <a:spcPts val="800"/>
                  </a:spcAft>
                  <a:tabLst>
                    <a:tab pos="1350645" algn="l"/>
                  </a:tabLst>
                </a:pPr>
                <a:r>
                  <a:rPr lang="uk-UA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 варіант</a:t>
                </a:r>
                <a:endParaRPr lang="uk-UA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177800" algn="l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Розташуй дроби в порядку спадання</a:t>
                </a:r>
              </a:p>
              <a:p>
                <a:r>
                  <a:rPr lang="uk-UA" sz="2800" dirty="0">
                    <a:effectLst/>
                    <a:ea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19</m:t>
                        </m:r>
                      </m:num>
                      <m:den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31</m:t>
                        </m:r>
                      </m:den>
                    </m:f>
                    <m:r>
                      <a:rPr lang="uk-UA" sz="28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знати 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  </m:t>
                    </m:r>
                    <m:f>
                      <m:f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31</m:t>
                        </m:r>
                      </m:den>
                    </m:f>
                    <m:r>
                      <a:rPr lang="uk-UA" sz="28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Смачного! 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f>
                      <m:f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num>
                      <m:den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31</m:t>
                        </m:r>
                      </m:den>
                    </m:f>
                    <m:r>
                      <a:rPr lang="uk-UA" sz="28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Найголовніше 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 </m:t>
                    </m:r>
                    <m:f>
                      <m:f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31</m:t>
                        </m:r>
                      </m:den>
                    </m:f>
                    <m:r>
                      <a:rPr lang="uk-UA" sz="28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міру!</m:t>
                    </m:r>
                    <m:r>
                      <a:rPr lang="uk-UA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31</m:t>
                        </m:r>
                      </m:den>
                    </m:f>
                  </m:oMath>
                </a14:m>
                <a:r>
                  <a:rPr lang="uk-UA" sz="28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правило - 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uk-UA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uk-UA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C767989-3BBE-47B8-BD72-C1D55ACAF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665018"/>
                <a:ext cx="12036828" cy="3715248"/>
              </a:xfrm>
              <a:prstGeom prst="rect">
                <a:avLst/>
              </a:prstGeom>
              <a:blipFill>
                <a:blip r:embed="rId3" cstate="print"/>
                <a:stretch>
                  <a:fillRect t="-1639" b="-98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5958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99DE979-A610-41E9-B1A6-A7D733B0AB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A302EB-5640-487E-A63C-D1B89E29D9FB}"/>
                  </a:ext>
                </a:extLst>
              </p:cNvPr>
              <p:cNvSpPr txBox="1"/>
              <p:nvPr/>
            </p:nvSpPr>
            <p:spPr>
              <a:xfrm>
                <a:off x="731520" y="266007"/>
                <a:ext cx="9832522" cy="5248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8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2. Розв</m:t>
                      </m:r>
                      <m:r>
                        <a:rPr lang="en-US" sz="4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’</m:t>
                      </m:r>
                      <m:r>
                        <a:rPr lang="uk-UA" sz="4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яжи рівнянн</m:t>
                      </m:r>
                      <m:r>
                        <a:rPr lang="uk-UA" sz="48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я</m:t>
                      </m:r>
                    </m:oMath>
                  </m:oMathPara>
                </a14:m>
                <a:endParaRPr lang="uk-UA" sz="4800" b="0" i="0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endParaRPr lang="uk-UA" sz="4800" b="0" i="0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800" i="1" smtClean="0">
                          <a:latin typeface="Cambria Math" panose="02040503050406030204" pitchFamily="18" charset="0"/>
                        </a:rPr>
                        <m:t>1) </m:t>
                      </m:r>
                      <m:f>
                        <m:f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34</m:t>
                          </m:r>
                        </m:num>
                        <m:den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37</m:t>
                          </m:r>
                        </m:den>
                      </m:f>
                      <m:r>
                        <m:rPr>
                          <m:nor/>
                        </m:rPr>
                        <a:rPr lang="uk-UA" sz="4800"/>
                        <m:t> – (</m:t>
                      </m:r>
                      <m:r>
                        <m:rPr>
                          <m:nor/>
                        </m:rPr>
                        <a:rPr lang="en-US" sz="4800" i="1"/>
                        <m:t>x</m:t>
                      </m:r>
                      <m:r>
                        <m:rPr>
                          <m:nor/>
                        </m:rPr>
                        <a:rPr lang="uk-UA" sz="4800"/>
                        <m:t> +</m:t>
                      </m:r>
                      <m:r>
                        <a:rPr lang="uk-UA" sz="4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37</m:t>
                          </m:r>
                        </m:den>
                      </m:f>
                      <m:r>
                        <m:rPr>
                          <m:nor/>
                        </m:rPr>
                        <a:rPr lang="uk-UA" sz="4800"/>
                        <m:t>) = </m:t>
                      </m:r>
                      <m:f>
                        <m:f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37</m:t>
                          </m:r>
                        </m:den>
                      </m:f>
                      <m:r>
                        <m:rPr>
                          <m:nor/>
                        </m:rPr>
                        <a:rPr lang="uk-UA" sz="4800" b="0" i="0" smtClean="0"/>
                        <m:t>;</m:t>
                      </m:r>
                    </m:oMath>
                  </m:oMathPara>
                </a14:m>
                <a:endParaRPr lang="uk-UA" sz="4800" b="0" i="0" dirty="0"/>
              </a:p>
              <a:p>
                <a:endParaRPr lang="uk-UA" sz="4800" b="0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k-UA" sz="4800"/>
                        <m:t>  2)</m:t>
                      </m:r>
                      <m:r>
                        <m:rPr>
                          <m:nor/>
                        </m:rPr>
                        <a:rPr lang="uk-UA" sz="4800" i="1"/>
                        <m:t> </m:t>
                      </m:r>
                      <m:f>
                        <m:f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59</m:t>
                          </m:r>
                        </m:den>
                      </m:f>
                      <m:r>
                        <a:rPr lang="uk-UA" sz="4800" i="1"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nor/>
                        </m:rPr>
                        <a:rPr lang="uk-UA" sz="4800"/>
                        <m:t> (</m:t>
                      </m:r>
                      <m:f>
                        <m:f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59</m:t>
                          </m:r>
                        </m:den>
                      </m:f>
                      <m:r>
                        <m:rPr>
                          <m:nor/>
                        </m:rPr>
                        <a:rPr lang="uk-UA" sz="4800"/>
                        <m:t> – </m:t>
                      </m:r>
                      <m:r>
                        <m:rPr>
                          <m:nor/>
                        </m:rPr>
                        <a:rPr lang="en-US" sz="4800" i="1"/>
                        <m:t>x</m:t>
                      </m:r>
                      <m:r>
                        <m:rPr>
                          <m:nor/>
                        </m:rPr>
                        <a:rPr lang="uk-UA" sz="4800"/>
                        <m:t>) = </m:t>
                      </m:r>
                      <m:f>
                        <m:fPr>
                          <m:ctrlPr>
                            <a:rPr lang="uk-UA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59</m:t>
                          </m:r>
                        </m:den>
                      </m:f>
                      <m:r>
                        <m:rPr>
                          <m:nor/>
                        </m:rPr>
                        <a:rPr lang="uk-UA" sz="4800"/>
                        <m:t>.</m:t>
                      </m:r>
                    </m:oMath>
                  </m:oMathPara>
                </a14:m>
                <a:endParaRPr lang="uk-UA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AA302EB-5640-487E-A63C-D1B89E29D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266007"/>
                <a:ext cx="9832522" cy="524839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30307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E6B6FE0-B2DA-4D7E-967F-6085D12684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137AAC-A4ED-4796-B2FB-16975FFFAD7D}"/>
                  </a:ext>
                </a:extLst>
              </p:cNvPr>
              <p:cNvSpPr txBox="1"/>
              <p:nvPr/>
            </p:nvSpPr>
            <p:spPr>
              <a:xfrm>
                <a:off x="1878676" y="1230283"/>
                <a:ext cx="7182197" cy="2934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Знайди значення виразу </a:t>
                </a:r>
              </a:p>
              <a:p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uk-UA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b</a:t>
                </a:r>
                <a:r>
                  <a:rPr lang="uk-UA" sz="5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uk-UA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якщо</a:t>
                </a:r>
              </a:p>
              <a:p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uk-UA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uk-UA" sz="5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uk-UA" sz="5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num>
                      <m:den>
                        <m:r>
                          <a:rPr lang="uk-UA" sz="5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uk-UA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uk-UA" sz="5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</a:t>
                </a:r>
                <a:r>
                  <a:rPr lang="uk-UA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uk-UA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uk-UA" sz="5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uk-UA" sz="5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uk-UA" sz="5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uk-UA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uk-UA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uk-UA" sz="5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num>
                      <m:den>
                        <m:r>
                          <a:rPr lang="uk-UA" sz="5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  <m:r>
                      <a:rPr lang="uk-UA" sz="5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uk-UA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2137AAC-A4ED-4796-B2FB-16975FFFA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676" y="1230283"/>
                <a:ext cx="7182197" cy="2934650"/>
              </a:xfrm>
              <a:prstGeom prst="rect">
                <a:avLst/>
              </a:prstGeom>
              <a:blipFill>
                <a:blip r:embed="rId3" cstate="print"/>
                <a:stretch>
                  <a:fillRect l="-4499" t="-5821" r="-6791" b="-519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4309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1EEBED5-3537-4328-888D-6C961143FE1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87E33A-5BCF-4605-89DD-D38B13221FB9}"/>
                  </a:ext>
                </a:extLst>
              </p:cNvPr>
              <p:cNvSpPr txBox="1"/>
              <p:nvPr/>
            </p:nvSpPr>
            <p:spPr>
              <a:xfrm>
                <a:off x="914400" y="648394"/>
                <a:ext cx="9908771" cy="5129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177800" algn="l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Першого дня магазин продав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uk-UA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lang="uk-UA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uk-UA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усіх завезених шоколадних батончиків</a:t>
                </a:r>
                <a:r>
                  <a:rPr lang="uk-UA" sz="48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Віллі </a:t>
                </a:r>
                <a:r>
                  <a:rPr lang="uk-UA" sz="48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Вонка</a:t>
                </a:r>
                <a:r>
                  <a:rPr lang="uk-UA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а другого дня</a:t>
                </a:r>
                <a:r>
                  <a:rPr lang="uk-UA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решту - 77 </a:t>
                </a:r>
                <a:r>
                  <a:rPr lang="uk-UA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батончиків. Скільки шоколадних батончиків завезли до магазину?</a:t>
                </a:r>
                <a:endParaRPr lang="uk-UA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87E33A-5BCF-4605-89DD-D38B13221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48394"/>
                <a:ext cx="9908771" cy="5129884"/>
              </a:xfrm>
              <a:prstGeom prst="rect">
                <a:avLst/>
              </a:prstGeom>
              <a:blipFill>
                <a:blip r:embed="rId3" cstate="print"/>
                <a:stretch>
                  <a:fillRect l="-2769" b="-498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16329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атематический фон для презентации - 62 фото">
            <a:extLst>
              <a:ext uri="{FF2B5EF4-FFF2-40B4-BE49-F238E27FC236}">
                <a16:creationId xmlns:a16="http://schemas.microsoft.com/office/drawing/2014/main" xmlns="" id="{D13FBAB0-17ED-4614-9CBA-99A8F43D4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306347-D49B-4E5A-B792-735316105E54}"/>
                  </a:ext>
                </a:extLst>
              </p:cNvPr>
              <p:cNvSpPr txBox="1"/>
              <p:nvPr/>
            </p:nvSpPr>
            <p:spPr>
              <a:xfrm>
                <a:off x="1230284" y="448888"/>
                <a:ext cx="9227127" cy="5724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177800" algn="l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4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Віллі </a:t>
                </a:r>
                <a:r>
                  <a:rPr lang="uk-UA" sz="44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Вонка</a:t>
                </a:r>
                <a:r>
                  <a:rPr lang="uk-UA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вирішив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uk-UA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16</m:t>
                        </m:r>
                      </m:num>
                      <m:den>
                        <m:r>
                          <a:rPr lang="uk-UA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  <m:r>
                      <a:rPr lang="uk-UA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uk-UA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свого прибутку витратити  на придбання нового обладнання,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uk-UA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num>
                      <m:den>
                        <m:r>
                          <a:rPr lang="uk-UA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uk-UA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відкласти у резервний фонд, а  решту витратити на власні потреби. Яку частину свого прибутку</a:t>
                </a:r>
                <a:r>
                  <a:rPr lang="uk-UA" sz="44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Віллі </a:t>
                </a:r>
                <a:r>
                  <a:rPr lang="uk-UA" sz="44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Вонка</a:t>
                </a:r>
                <a:r>
                  <a:rPr lang="uk-UA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витратив на власні потреби?</a:t>
                </a:r>
                <a:endParaRPr lang="uk-UA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5306347-D49B-4E5A-B792-735316105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284" y="448888"/>
                <a:ext cx="9227127" cy="5724003"/>
              </a:xfrm>
              <a:prstGeom prst="rect">
                <a:avLst/>
              </a:prstGeom>
              <a:blipFill>
                <a:blip r:embed="rId3" cstate="print"/>
                <a:stretch>
                  <a:fillRect l="-2710" r="-2578" b="-415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8792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8131" y="3050498"/>
            <a:ext cx="517629" cy="1345835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2316" y="3108763"/>
            <a:ext cx="6475750" cy="13342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8286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219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63AFA044-2194-4071-A467-D3E88C334AFF}"/>
              </a:ext>
            </a:extLst>
          </p:cNvPr>
          <p:cNvSpPr/>
          <p:nvPr/>
        </p:nvSpPr>
        <p:spPr>
          <a:xfrm>
            <a:off x="6460258" y="3414008"/>
            <a:ext cx="365761" cy="4946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BC819D87-0174-436E-9F11-881FD9E720F1}"/>
              </a:ext>
            </a:extLst>
          </p:cNvPr>
          <p:cNvSpPr/>
          <p:nvPr/>
        </p:nvSpPr>
        <p:spPr>
          <a:xfrm>
            <a:off x="7888823" y="3443989"/>
            <a:ext cx="365761" cy="4946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67938447-A923-44B7-A161-AA9F4AB7C4A0}"/>
              </a:ext>
            </a:extLst>
          </p:cNvPr>
          <p:cNvSpPr/>
          <p:nvPr/>
        </p:nvSpPr>
        <p:spPr>
          <a:xfrm>
            <a:off x="3650785" y="3417757"/>
            <a:ext cx="441529" cy="49085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3714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918740" y="1035957"/>
            <a:ext cx="85294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Як заповнити комірки знаками «+» або «-», щоб отримати правильну рівність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608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14</Words>
  <Application>Microsoft Office PowerPoint</Application>
  <PresentationFormat>Довільний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 1</dc:creator>
  <cp:lastModifiedBy>Admin</cp:lastModifiedBy>
  <cp:revision>13</cp:revision>
  <dcterms:created xsi:type="dcterms:W3CDTF">2023-02-15T04:34:38Z</dcterms:created>
  <dcterms:modified xsi:type="dcterms:W3CDTF">2023-03-09T18:28:59Z</dcterms:modified>
</cp:coreProperties>
</file>