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13" roundtripDataSignature="AMtx7mg/m4YXzzBeiubj0GWxddZtfonhI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1" d="100"/>
          <a:sy n="61" d="100"/>
        </p:scale>
        <p:origin x="86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customschemas.google.com/relationships/presentationmetadata" Target="meta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3" name="Google Shape;9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7" name="Google Shape;117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4" name="Google Shape;124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2" name="Google Shape;1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устий слайд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Заголовок і вертикальний текст" type="vertTx">
  <p:cSld name="VERTICAL_TEX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9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ертикальний заголовок і текст" type="vertTitleAndTx">
  <p:cSld name="VERTICAL_TITLE_AND_VERTICAL_TEXT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20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20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2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2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Вміст і підпис" type="objTx">
  <p:cSld name="OBJECT_WITH_CAPTION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1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1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8" name="Google Shape;18;p1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9" name="Google Shape;19;p11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1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1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Титульний слайд" type="title">
  <p:cSld name="TITLE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25" name="Google Shape;25;p12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2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2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 та вміст" type="obj">
  <p:cSld name="OBJEC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31" name="Google Shape;31;p13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13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3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Назва розділу" type="secHead">
  <p:cSld name="SECTION_HEADER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4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4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sp>
        <p:nvSpPr>
          <p:cNvPr id="37" name="Google Shape;37;p1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1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Два об’єкти" type="twoObj">
  <p:cSld name="TWO_OBJECTS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1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1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3" name="Google Shape;43;p1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44" name="Google Shape;44;p1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1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Порівняння" type="twoTxTwoObj">
  <p:cSld name="TWO_OBJECTS_WITH_TEXT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0" name="Google Shape;50;p1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1" name="Google Shape;51;p1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2" name="Google Shape;52;p1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3" name="Google Shape;53;p16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6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16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Лише заголовок" type="titleOnly">
  <p:cSld name="TITLE_ONLY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Рисунок і підпис" type="picTx">
  <p:cSld name="PICTURE_WITH_CAPTION_TEXT"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18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8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65" name="Google Shape;65;p1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lvl="0" indent="0" algn="r">
              <a:spcBef>
                <a:spcPts val="0"/>
              </a:spcBef>
              <a:buNone/>
              <a:defRPr/>
            </a:lvl1pPr>
            <a:lvl2pPr marL="0" lvl="1" indent="0" algn="r">
              <a:spcBef>
                <a:spcPts val="0"/>
              </a:spcBef>
              <a:buNone/>
              <a:defRPr/>
            </a:lvl2pPr>
            <a:lvl3pPr marL="0" lvl="2" indent="0" algn="r">
              <a:spcBef>
                <a:spcPts val="0"/>
              </a:spcBef>
              <a:buNone/>
              <a:defRPr/>
            </a:lvl3pPr>
            <a:lvl4pPr marL="0" lvl="3" indent="0" algn="r">
              <a:spcBef>
                <a:spcPts val="0"/>
              </a:spcBef>
              <a:buNone/>
              <a:defRPr/>
            </a:lvl4pPr>
            <a:lvl5pPr marL="0" lvl="4" indent="0" algn="r">
              <a:spcBef>
                <a:spcPts val="0"/>
              </a:spcBef>
              <a:buNone/>
              <a:defRPr/>
            </a:lvl5pPr>
            <a:lvl6pPr marL="0" lvl="5" indent="0" algn="r">
              <a:spcBef>
                <a:spcPts val="0"/>
              </a:spcBef>
              <a:buNone/>
              <a:defRPr/>
            </a:lvl6pPr>
            <a:lvl7pPr marL="0" lvl="6" indent="0" algn="r">
              <a:spcBef>
                <a:spcPts val="0"/>
              </a:spcBef>
              <a:buNone/>
              <a:defRPr/>
            </a:lvl7pPr>
            <a:lvl8pPr marL="0" lvl="7" indent="0" algn="r">
              <a:spcBef>
                <a:spcPts val="0"/>
              </a:spcBef>
              <a:buNone/>
              <a:defRPr/>
            </a:lvl8pPr>
            <a:lvl9pPr marL="0" lvl="8" indent="0" algn="r">
              <a:spcBef>
                <a:spcPts val="0"/>
              </a:spcBef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8D08C"/>
            </a:gs>
            <a:gs pos="74000">
              <a:srgbClr val="A9BEE4"/>
            </a:gs>
            <a:gs pos="83000">
              <a:srgbClr val="A9BEE4"/>
            </a:gs>
            <a:gs pos="100000">
              <a:srgbClr val="C5D3ED"/>
            </a:gs>
          </a:gsLst>
          <a:lin ang="5400000" scaled="0"/>
        </a:gra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>
            <a:endParaRPr/>
          </a:p>
        </p:txBody>
      </p:sp>
      <p:sp>
        <p:nvSpPr>
          <p:cNvPr id="7" name="Google Shape;7;p9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9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" name="Google Shape;9;p9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" name="Google Shape;10;p9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0" marR="0" lvl="1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0" marR="0" lvl="2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0" marR="0" lvl="3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0" marR="0" lvl="4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0" marR="0" lvl="5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0" marR="0" lvl="6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0" marR="0" lvl="7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0" marR="0" lvl="8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uk-UA"/>
              <a:t>‹№›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976899" y="2915753"/>
            <a:ext cx="10700658" cy="3446009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>
            <a:spLocks noGrp="1"/>
          </p:cNvSpPr>
          <p:nvPr>
            <p:ph type="ctrTitle" idx="4294967295"/>
          </p:nvPr>
        </p:nvSpPr>
        <p:spPr>
          <a:xfrm>
            <a:off x="1914524" y="1122363"/>
            <a:ext cx="8277225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Times New Roman"/>
              <a:buNone/>
            </a:pPr>
            <a:r>
              <a:rPr lang="uk-UA" sz="4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5 видів підтримки  себе у період війни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/>
          <p:nvPr/>
        </p:nvSpPr>
        <p:spPr>
          <a:xfrm>
            <a:off x="1257300" y="813245"/>
            <a:ext cx="10191750" cy="500790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1800" b="1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Тест «Стан нервової системи»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just" rtl="0">
              <a:lnSpc>
                <a:spcPct val="107000"/>
              </a:lnSpc>
              <a:spcBef>
                <a:spcPts val="1200"/>
              </a:spcBef>
              <a:spcAft>
                <a:spcPts val="0"/>
              </a:spcAft>
              <a:buNone/>
            </a:pPr>
            <a:r>
              <a:rPr lang="uk-UA" sz="1800" b="1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Дайте відповідь на питання, так або ні.</a:t>
            </a:r>
            <a:endParaRPr sz="18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None/>
            </a:pPr>
            <a:r>
              <a:rPr lang="uk-UA" sz="20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Чи гримаєте ви дверима, коли незадоволені або розсерджені виходите з кімнати?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uk-UA" sz="20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Чи дратують вас речі, що розставлені по кімнаті, і які ви постійно зачіпляєте, проходячи повз них?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uk-UA" sz="20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Чи втрачаєте ви контроль над собою в диспуті з іншими?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uk-UA" sz="20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Чи перериваєте співрозмовника під час розмови?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uk-UA" sz="20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Чи розмахуєте руками під час розмови?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uk-UA" sz="20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Ви не можете втримати кінчиками пальців аркуш паперу так, щоб він не тремтів?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uk-UA" sz="20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Чи говорите іноді ви самі з собою?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uk-UA" sz="20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Чи можуть вас образити незначні дрібниці?</a:t>
            </a:r>
            <a:endParaRPr sz="20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uk-UA" sz="20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Чи довго ви не можете заснути ввечері</a:t>
            </a:r>
            <a:r>
              <a:rPr lang="uk-UA" sz="18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?</a:t>
            </a:r>
            <a:endParaRPr sz="16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3"/>
          <p:cNvSpPr txBox="1"/>
          <p:nvPr/>
        </p:nvSpPr>
        <p:spPr>
          <a:xfrm>
            <a:off x="5109013" y="735396"/>
            <a:ext cx="5136608" cy="600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just" rtl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uk-UA" sz="2400" b="0" i="0" u="none" strike="noStrike" cap="none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</a:t>
            </a:r>
            <a:r>
              <a:rPr lang="uk-UA" sz="2400" b="1" i="1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Інтерпретація:</a:t>
            </a:r>
            <a:endParaRPr sz="2400" b="0" i="0" u="none" strike="noStrike" cap="none" dirty="0">
              <a:solidFill>
                <a:schemeClr val="dk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600"/>
              </a:spcBef>
              <a:spcAft>
                <a:spcPts val="0"/>
              </a:spcAft>
              <a:buClr>
                <a:srgbClr val="404040"/>
              </a:buClr>
              <a:buSzPts val="1000"/>
              <a:buFont typeface="Noto Sans Symbols"/>
              <a:buChar char="∙"/>
            </a:pPr>
            <a:r>
              <a:rPr lang="uk-UA" sz="24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Якщо на всі запитання ви відповіли «Так», знайте, ваше нервове напруження переходить за межі.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000"/>
              <a:buFont typeface="Noto Sans Symbols"/>
              <a:buChar char="∙"/>
            </a:pPr>
            <a:r>
              <a:rPr lang="uk-UA" sz="24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Якщо ви відповіли «Так» 7 разів – помітна тенденція «Жити на нервах», що до гарних наслідків не приведе.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342900" marR="0" lvl="0" indent="-34290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Clr>
                <a:srgbClr val="404040"/>
              </a:buClr>
              <a:buSzPts val="1000"/>
              <a:buFont typeface="Noto Sans Symbols"/>
              <a:buChar char="∙"/>
            </a:pPr>
            <a:r>
              <a:rPr lang="uk-UA" sz="2400" b="0" i="0" u="none" strike="noStrike" cap="none" dirty="0">
                <a:solidFill>
                  <a:srgbClr val="404040"/>
                </a:solidFill>
                <a:latin typeface="Arial"/>
                <a:ea typeface="Arial"/>
                <a:cs typeface="Arial"/>
                <a:sym typeface="Arial"/>
              </a:rPr>
              <a:t>Якщо серед ваших відповідей переважає «Ні» і тільки три «Так», то можете вважати свою нервову систему в порядку.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0" marR="0" lvl="0" indent="0" algn="l" rtl="0">
              <a:lnSpc>
                <a:spcPct val="107000"/>
              </a:lnSpc>
              <a:spcBef>
                <a:spcPts val="800"/>
              </a:spcBef>
              <a:spcAft>
                <a:spcPts val="0"/>
              </a:spcAft>
              <a:buNone/>
            </a:pPr>
            <a:r>
              <a:rPr lang="uk-UA" sz="2400" b="0" i="0" u="none" strike="noStrike" cap="none" dirty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              </a:t>
            </a:r>
            <a:endParaRPr sz="24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028" name="Picture 4" descr="Мотиваційні ілюстровані вислови для оформлення стендів">
            <a:extLst>
              <a:ext uri="{FF2B5EF4-FFF2-40B4-BE49-F238E27FC236}">
                <a16:creationId xmlns:a16="http://schemas.microsoft.com/office/drawing/2014/main" id="{B0298B52-5794-4319-A58F-F54C1B1E337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93" y="1118037"/>
            <a:ext cx="4350132" cy="47152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0" name="Google Shape;100;p4"/>
          <p:cNvGrpSpPr/>
          <p:nvPr/>
        </p:nvGrpSpPr>
        <p:grpSpPr>
          <a:xfrm>
            <a:off x="3054562" y="720937"/>
            <a:ext cx="5416123" cy="5416123"/>
            <a:chOff x="2073487" y="1271"/>
            <a:chExt cx="5416123" cy="5416123"/>
          </a:xfrm>
        </p:grpSpPr>
        <p:sp>
          <p:nvSpPr>
            <p:cNvPr id="101" name="Google Shape;101;p4"/>
            <p:cNvSpPr/>
            <p:nvPr/>
          </p:nvSpPr>
          <p:spPr>
            <a:xfrm>
              <a:off x="2696829" y="624613"/>
              <a:ext cx="4169440" cy="4169440"/>
            </a:xfrm>
            <a:prstGeom prst="blockArc">
              <a:avLst>
                <a:gd name="adj1" fmla="val 10800000"/>
                <a:gd name="adj2" fmla="val 16200000"/>
                <a:gd name="adj3" fmla="val 464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2" name="Google Shape;102;p4"/>
            <p:cNvSpPr/>
            <p:nvPr/>
          </p:nvSpPr>
          <p:spPr>
            <a:xfrm>
              <a:off x="2696829" y="624613"/>
              <a:ext cx="4169440" cy="4169440"/>
            </a:xfrm>
            <a:prstGeom prst="blockArc">
              <a:avLst>
                <a:gd name="adj1" fmla="val 5400000"/>
                <a:gd name="adj2" fmla="val 10800000"/>
                <a:gd name="adj3" fmla="val 464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3" name="Google Shape;103;p4"/>
            <p:cNvSpPr/>
            <p:nvPr/>
          </p:nvSpPr>
          <p:spPr>
            <a:xfrm>
              <a:off x="2696829" y="624613"/>
              <a:ext cx="4169440" cy="4169440"/>
            </a:xfrm>
            <a:prstGeom prst="blockArc">
              <a:avLst>
                <a:gd name="adj1" fmla="val 0"/>
                <a:gd name="adj2" fmla="val 5400000"/>
                <a:gd name="adj3" fmla="val 464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4" name="Google Shape;104;p4"/>
            <p:cNvSpPr/>
            <p:nvPr/>
          </p:nvSpPr>
          <p:spPr>
            <a:xfrm>
              <a:off x="2696829" y="624613"/>
              <a:ext cx="4169440" cy="4169440"/>
            </a:xfrm>
            <a:prstGeom prst="blockArc">
              <a:avLst>
                <a:gd name="adj1" fmla="val 16200000"/>
                <a:gd name="adj2" fmla="val 0"/>
                <a:gd name="adj3" fmla="val 4640"/>
              </a:avLst>
            </a:prstGeom>
            <a:solidFill>
              <a:srgbClr val="ABBAD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5" name="Google Shape;105;p4"/>
            <p:cNvSpPr/>
            <p:nvPr/>
          </p:nvSpPr>
          <p:spPr>
            <a:xfrm>
              <a:off x="3821970" y="1749754"/>
              <a:ext cx="1919157" cy="1919157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6" name="Google Shape;106;p4"/>
            <p:cNvSpPr txBox="1"/>
            <p:nvPr/>
          </p:nvSpPr>
          <p:spPr>
            <a:xfrm>
              <a:off x="4103024" y="2030808"/>
              <a:ext cx="1357049" cy="1357049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72375" tIns="72375" rIns="72375" bIns="723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5700"/>
                <a:buFont typeface="Calibri"/>
                <a:buNone/>
              </a:pPr>
              <a:r>
                <a:rPr lang="uk-UA" sz="57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тіло</a:t>
              </a:r>
              <a:endParaRPr/>
            </a:p>
          </p:txBody>
        </p:sp>
        <p:sp>
          <p:nvSpPr>
            <p:cNvPr id="107" name="Google Shape;107;p4"/>
            <p:cNvSpPr/>
            <p:nvPr/>
          </p:nvSpPr>
          <p:spPr>
            <a:xfrm>
              <a:off x="4109844" y="1271"/>
              <a:ext cx="1343409" cy="1343409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08" name="Google Shape;108;p4"/>
            <p:cNvSpPr txBox="1"/>
            <p:nvPr/>
          </p:nvSpPr>
          <p:spPr>
            <a:xfrm>
              <a:off x="4306582" y="198009"/>
              <a:ext cx="949933" cy="9499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uk-UA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вода</a:t>
              </a:r>
              <a:endParaRPr/>
            </a:p>
          </p:txBody>
        </p:sp>
        <p:sp>
          <p:nvSpPr>
            <p:cNvPr id="109" name="Google Shape;109;p4"/>
            <p:cNvSpPr/>
            <p:nvPr/>
          </p:nvSpPr>
          <p:spPr>
            <a:xfrm>
              <a:off x="6146201" y="2037628"/>
              <a:ext cx="1343409" cy="1343409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0" name="Google Shape;110;p4"/>
            <p:cNvSpPr txBox="1"/>
            <p:nvPr/>
          </p:nvSpPr>
          <p:spPr>
            <a:xfrm>
              <a:off x="6342939" y="2234366"/>
              <a:ext cx="949933" cy="9499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uk-UA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сон</a:t>
              </a:r>
              <a:endParaRPr/>
            </a:p>
          </p:txBody>
        </p:sp>
        <p:sp>
          <p:nvSpPr>
            <p:cNvPr id="111" name="Google Shape;111;p4"/>
            <p:cNvSpPr/>
            <p:nvPr/>
          </p:nvSpPr>
          <p:spPr>
            <a:xfrm>
              <a:off x="4109844" y="4073985"/>
              <a:ext cx="1343409" cy="1343409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2" name="Google Shape;112;p4"/>
            <p:cNvSpPr txBox="1"/>
            <p:nvPr/>
          </p:nvSpPr>
          <p:spPr>
            <a:xfrm>
              <a:off x="4306582" y="4270723"/>
              <a:ext cx="949933" cy="9499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uk-UA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дихання</a:t>
              </a:r>
              <a:endParaRPr/>
            </a:p>
          </p:txBody>
        </p:sp>
        <p:sp>
          <p:nvSpPr>
            <p:cNvPr id="113" name="Google Shape;113;p4"/>
            <p:cNvSpPr/>
            <p:nvPr/>
          </p:nvSpPr>
          <p:spPr>
            <a:xfrm>
              <a:off x="2073487" y="2037628"/>
              <a:ext cx="1343409" cy="1343409"/>
            </a:xfrm>
            <a:prstGeom prst="ellipse">
              <a:avLst/>
            </a:prstGeom>
            <a:solidFill>
              <a:srgbClr val="4372C3"/>
            </a:solidFill>
            <a:ln w="12700" cap="flat" cmpd="sng">
              <a:solidFill>
                <a:schemeClr val="lt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/>
            </a:p>
          </p:txBody>
        </p:sp>
        <p:sp>
          <p:nvSpPr>
            <p:cNvPr id="114" name="Google Shape;114;p4"/>
            <p:cNvSpPr txBox="1"/>
            <p:nvPr/>
          </p:nvSpPr>
          <p:spPr>
            <a:xfrm>
              <a:off x="2270225" y="2234366"/>
              <a:ext cx="949933" cy="949933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30475" tIns="30475" rIns="30475" bIns="30475" anchor="ctr" anchorCtr="0">
              <a:noAutofit/>
            </a:bodyPr>
            <a:lstStyle/>
            <a:p>
              <a:pPr marL="0" marR="0" lvl="0" indent="0" algn="ctr" rtl="0">
                <a:lnSpc>
                  <a:spcPct val="9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lt1"/>
                </a:buClr>
                <a:buSzPts val="2400"/>
                <a:buFont typeface="Calibri"/>
                <a:buNone/>
              </a:pPr>
              <a:r>
                <a:rPr lang="uk-UA" sz="2400" b="0" i="0" u="none" strike="noStrike" cap="none">
                  <a:solidFill>
                    <a:schemeClr val="lt1"/>
                  </a:solidFill>
                  <a:latin typeface="Calibri"/>
                  <a:ea typeface="Calibri"/>
                  <a:cs typeface="Calibri"/>
                  <a:sym typeface="Calibri"/>
                </a:rPr>
                <a:t>їжа</a:t>
              </a:r>
              <a:endParaRPr/>
            </a:p>
          </p:txBody>
        </p:sp>
      </p:grpSp>
      <p:sp>
        <p:nvSpPr>
          <p:cNvPr id="2" name="TextBox 1">
            <a:extLst>
              <a:ext uri="{FF2B5EF4-FFF2-40B4-BE49-F238E27FC236}">
                <a16:creationId xmlns:a16="http://schemas.microsoft.com/office/drawing/2014/main" id="{CBA71A0A-3904-480E-9B14-84F97F12E75A}"/>
              </a:ext>
            </a:extLst>
          </p:cNvPr>
          <p:cNvSpPr txBox="1"/>
          <p:nvPr/>
        </p:nvSpPr>
        <p:spPr>
          <a:xfrm>
            <a:off x="578069" y="720938"/>
            <a:ext cx="3099833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Потурбуйтесь про своє тіло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6A8B98C-884B-48C1-A47C-180BA20ABC6F}"/>
              </a:ext>
            </a:extLst>
          </p:cNvPr>
          <p:cNvSpPr txBox="1"/>
          <p:nvPr/>
        </p:nvSpPr>
        <p:spPr>
          <a:xfrm>
            <a:off x="8044082" y="917675"/>
            <a:ext cx="38513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Воно пам'ятає все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Google Shape;119;p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1321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Font typeface="Calibri"/>
              <a:buNone/>
            </a:pPr>
            <a:r>
              <a:rPr lang="uk-UA" sz="4800"/>
              <a:t>дихання</a:t>
            </a:r>
            <a:endParaRPr/>
          </a:p>
        </p:txBody>
      </p:sp>
      <p:sp>
        <p:nvSpPr>
          <p:cNvPr id="120" name="Google Shape;120;p5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4646612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uk-UA" sz="2400"/>
              <a:t>Техніка дихання:</a:t>
            </a:r>
            <a:endParaRPr/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</a:pPr>
            <a:r>
              <a:rPr lang="uk-UA" sz="2400"/>
              <a:t>5: 5: 7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uk-UA" sz="2400"/>
              <a:t>Повільно вдихаємо повітря рахуючи і думках до 5.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uk-UA" sz="2400"/>
              <a:t>Затримуємо дихання, рахуючи в думках до 5.</a:t>
            </a:r>
            <a:endParaRPr/>
          </a:p>
          <a:p>
            <a:pPr marL="457200" lvl="0" indent="-4572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AutoNum type="arabicPeriod"/>
            </a:pPr>
            <a:r>
              <a:rPr lang="uk-UA" sz="2400"/>
              <a:t>Видихаємо повільно, через рот, голосно, рахуючи до 7.</a:t>
            </a:r>
            <a:endParaRPr/>
          </a:p>
        </p:txBody>
      </p:sp>
      <p:pic>
        <p:nvPicPr>
          <p:cNvPr id="121" name="Google Shape;121;p5" descr="Как правильно дышать, чтобы ускорить обмен веществ? Дыхание диафрагмой.  Мнение учёных - Чемпионат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/>
          <a:stretch/>
        </p:blipFill>
        <p:spPr>
          <a:xfrm>
            <a:off x="5832475" y="987425"/>
            <a:ext cx="4873625" cy="4873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9579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uk-UA" sz="4000"/>
              <a:t>думки</a:t>
            </a:r>
            <a:endParaRPr/>
          </a:p>
        </p:txBody>
      </p:sp>
      <p:sp>
        <p:nvSpPr>
          <p:cNvPr id="127" name="Google Shape;127;p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uk-UA"/>
              <a:t>Не жаліти за минулим.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uk-UA"/>
              <a:t>Не думати про майбутнє.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uk-UA"/>
              <a:t>Обмежити час сидіння в інформаційних чатах двічі на добу і лише на достовірних сайтах.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uk-UA"/>
              <a:t>Використовувати гумор у спілкуванні.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r>
              <a:rPr lang="uk-UA"/>
              <a:t>Для блокування негативних думок вчіть вірші, іноземну мову</a:t>
            </a: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None/>
            </a:pPr>
            <a:endParaRPr/>
          </a:p>
        </p:txBody>
      </p:sp>
      <p:pic>
        <p:nvPicPr>
          <p:cNvPr id="128" name="Google Shape;128;p6" descr="Чому кaтегopично не можна дихати ротом: основні причини – iBilingu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51113" y="2371498"/>
            <a:ext cx="4169229" cy="3811588"/>
          </a:xfrm>
          <a:prstGeom prst="rect">
            <a:avLst/>
          </a:prstGeom>
          <a:noFill/>
          <a:ln>
            <a:noFill/>
          </a:ln>
        </p:spPr>
      </p:pic>
      <p:sp>
        <p:nvSpPr>
          <p:cNvPr id="129" name="Google Shape;129;p6"/>
          <p:cNvSpPr txBox="1">
            <a:spLocks noGrp="1"/>
          </p:cNvSpPr>
          <p:nvPr>
            <p:ph type="body" idx="2"/>
          </p:nvPr>
        </p:nvSpPr>
        <p:spPr>
          <a:xfrm>
            <a:off x="839788" y="1589315"/>
            <a:ext cx="3932237" cy="4724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uk-UA" sz="2000"/>
              <a:t>Насолоджуйтесь кожною хвилиною життя</a:t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06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uk-UA" sz="4000" b="1"/>
              <a:t>почуття</a:t>
            </a:r>
            <a:endParaRPr/>
          </a:p>
        </p:txBody>
      </p:sp>
      <p:sp>
        <p:nvSpPr>
          <p:cNvPr id="135" name="Google Shape;135;p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/>
              <a:t>Не боятися проживати страх, злість, смуток, тривогу. Це нормально в сьогоднішній ситуації.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/>
              <a:t>Постаратися наповнювати себе позитивними емоціями.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/>
              <a:t>Головне сьогодні – зберегти здоровим своє тіло і психіку.</a:t>
            </a:r>
            <a:endParaRPr/>
          </a:p>
        </p:txBody>
      </p:sp>
      <p:sp>
        <p:nvSpPr>
          <p:cNvPr id="136" name="Google Shape;136;p7"/>
          <p:cNvSpPr txBox="1">
            <a:spLocks noGrp="1"/>
          </p:cNvSpPr>
          <p:nvPr>
            <p:ph type="body" idx="2"/>
          </p:nvPr>
        </p:nvSpPr>
        <p:spPr>
          <a:xfrm>
            <a:off x="685800" y="2100944"/>
            <a:ext cx="3635830" cy="3200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</a:pPr>
            <a:endParaRPr/>
          </a:p>
        </p:txBody>
      </p:sp>
      <p:pic>
        <p:nvPicPr>
          <p:cNvPr id="137" name="Google Shape;137;p7" descr="Картинки пары (35 фото) • Прикольные картинки и позитив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491663" y="1774371"/>
            <a:ext cx="4024103" cy="437605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80554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Calibri"/>
              <a:buNone/>
            </a:pPr>
            <a:r>
              <a:rPr lang="uk-UA" sz="4000" b="1"/>
              <a:t>поведінка</a:t>
            </a:r>
            <a:endParaRPr/>
          </a:p>
        </p:txBody>
      </p:sp>
      <p:sp>
        <p:nvSpPr>
          <p:cNvPr id="143" name="Google Shape;143;p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lnSpcReduction="10000"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/>
              <a:t>Режим роботи.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/>
              <a:t>Баланс роботи і відпочинку.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/>
              <a:t>Планування на день:3 завдання (спілкування, активна частина, когнітивна).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/>
              <a:t>Хобі.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/>
              <a:t>Допомога іншій людині, тому хто поруч.</a:t>
            </a:r>
            <a:endParaRPr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</a:pPr>
            <a:r>
              <a:rPr lang="uk-UA"/>
              <a:t>Не соромитись звертатись по допомогу.</a:t>
            </a:r>
            <a:endParaRPr/>
          </a:p>
        </p:txBody>
      </p:sp>
      <p:sp>
        <p:nvSpPr>
          <p:cNvPr id="144" name="Google Shape;144;p8"/>
          <p:cNvSpPr txBox="1">
            <a:spLocks noGrp="1"/>
          </p:cNvSpPr>
          <p:nvPr>
            <p:ph type="body" idx="2"/>
          </p:nvPr>
        </p:nvSpPr>
        <p:spPr>
          <a:xfrm>
            <a:off x="839788" y="1643743"/>
            <a:ext cx="3932237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</a:pPr>
            <a:r>
              <a:rPr lang="uk-UA" sz="2000" b="1"/>
              <a:t>Ресурси, які реально допомагають</a:t>
            </a:r>
            <a:endParaRPr/>
          </a:p>
        </p:txBody>
      </p:sp>
      <p:pic>
        <p:nvPicPr>
          <p:cNvPr id="145" name="Google Shape;145;p8" descr="Лучшие фильмы про отношения двух людей: любовь, страсть и дружбу - Вокруг  ТВ.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04802" y="2318658"/>
            <a:ext cx="4082142" cy="408214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>
            <a:extLst>
              <a:ext uri="{FF2B5EF4-FFF2-40B4-BE49-F238E27FC236}">
                <a16:creationId xmlns:a16="http://schemas.microsoft.com/office/drawing/2014/main" id="{41D3E44E-F27D-4825-A966-71389F946A15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0" y="365125"/>
            <a:ext cx="10515600" cy="1325563"/>
          </a:xfrm>
        </p:spPr>
        <p:txBody>
          <a:bodyPr/>
          <a:lstStyle/>
          <a:p>
            <a:pPr algn="ctr"/>
            <a:r>
              <a:rPr lang="uk-UA" dirty="0"/>
              <a:t>Практичне завдання:</a:t>
            </a:r>
            <a:br>
              <a:rPr lang="uk-UA" dirty="0"/>
            </a:br>
            <a:r>
              <a:rPr lang="uk-UA" dirty="0"/>
              <a:t>намалюйте «Дерево вашої сили»</a:t>
            </a:r>
          </a:p>
        </p:txBody>
      </p:sp>
      <p:sp>
        <p:nvSpPr>
          <p:cNvPr id="6" name="Місце для тексту 5">
            <a:extLst>
              <a:ext uri="{FF2B5EF4-FFF2-40B4-BE49-F238E27FC236}">
                <a16:creationId xmlns:a16="http://schemas.microsoft.com/office/drawing/2014/main" id="{E1C5CE05-CC3D-46C1-86E8-6E7A0440A178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0" y="1825625"/>
            <a:ext cx="5181600" cy="4351338"/>
          </a:xfrm>
        </p:spPr>
        <p:txBody>
          <a:bodyPr>
            <a:normAutofit fontScale="92500" lnSpcReduction="20000"/>
          </a:bodyPr>
          <a:lstStyle/>
          <a:p>
            <a:r>
              <a:rPr lang="uk-UA" dirty="0"/>
              <a:t>Візьміть аркуш паперу А-4,обведіть долоню і пальці руки, залишаючи відкритий простір між пальцями. Кисть руки це буде стовбур вашого дерева, а пальці – гілками. Намалюйте велике листя на гілках дерева. У кожному листочку напишіть одну річ, яка допоможе подолати важкий час. Це можуть бути особисті сильні сторони, близькі люди, приємні дії. Розфарбуйте дерево як вам хочеться.</a:t>
            </a:r>
          </a:p>
        </p:txBody>
      </p:sp>
      <p:pic>
        <p:nvPicPr>
          <p:cNvPr id="8" name="Рисунок 7">
            <a:extLst>
              <a:ext uri="{FF2B5EF4-FFF2-40B4-BE49-F238E27FC236}">
                <a16:creationId xmlns:a16="http://schemas.microsoft.com/office/drawing/2014/main" id="{7DBCF875-4B61-4FB9-80A8-A9FE6F5BA23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72200" y="1825625"/>
            <a:ext cx="2590800" cy="4351338"/>
          </a:xfrm>
          <a:prstGeom prst="rect">
            <a:avLst/>
          </a:prstGeom>
        </p:spPr>
      </p:pic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3C1EA93A-B965-4B45-AF50-34CDE3089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763000" y="1825624"/>
            <a:ext cx="2590800" cy="43513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9068756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Офіс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Ion Boardroom</Template>
  <TotalTime>17</TotalTime>
  <Words>438</Words>
  <Application>Microsoft Office PowerPoint</Application>
  <PresentationFormat>Широкий екран</PresentationFormat>
  <Paragraphs>51</Paragraphs>
  <Slides>9</Slides>
  <Notes>8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9</vt:i4>
      </vt:variant>
    </vt:vector>
  </HeadingPairs>
  <TitlesOfParts>
    <vt:vector size="14" baseType="lpstr">
      <vt:lpstr>Arial</vt:lpstr>
      <vt:lpstr>Calibri</vt:lpstr>
      <vt:lpstr>Noto Sans Symbols</vt:lpstr>
      <vt:lpstr>Times New Roman</vt:lpstr>
      <vt:lpstr>Тема Office</vt:lpstr>
      <vt:lpstr>5 видів підтримки  себе у період війни </vt:lpstr>
      <vt:lpstr>Презентація PowerPoint</vt:lpstr>
      <vt:lpstr>Презентація PowerPoint</vt:lpstr>
      <vt:lpstr>Презентація PowerPoint</vt:lpstr>
      <vt:lpstr>дихання</vt:lpstr>
      <vt:lpstr>думки</vt:lpstr>
      <vt:lpstr>почуття</vt:lpstr>
      <vt:lpstr>поведінка</vt:lpstr>
      <vt:lpstr>Практичне завдання: намалюйте «Дерево вашої сили»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 видів підтримки  себе у період війни</dc:title>
  <dc:creator>1</dc:creator>
  <cp:lastModifiedBy>1</cp:lastModifiedBy>
  <cp:revision>2</cp:revision>
  <dcterms:created xsi:type="dcterms:W3CDTF">2022-03-21T08:33:43Z</dcterms:created>
  <dcterms:modified xsi:type="dcterms:W3CDTF">2022-12-26T16:21:47Z</dcterms:modified>
</cp:coreProperties>
</file>